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18"/>
  </p:notesMasterIdLst>
  <p:sldIdLst>
    <p:sldId id="256" r:id="rId2"/>
    <p:sldId id="258" r:id="rId3"/>
    <p:sldId id="314" r:id="rId4"/>
    <p:sldId id="337" r:id="rId5"/>
    <p:sldId id="339" r:id="rId6"/>
    <p:sldId id="342" r:id="rId7"/>
    <p:sldId id="343" r:id="rId8"/>
    <p:sldId id="344" r:id="rId9"/>
    <p:sldId id="345" r:id="rId10"/>
    <p:sldId id="346" r:id="rId11"/>
    <p:sldId id="347" r:id="rId12"/>
    <p:sldId id="348" r:id="rId13"/>
    <p:sldId id="350" r:id="rId14"/>
    <p:sldId id="263" r:id="rId15"/>
    <p:sldId id="349"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54" autoAdjust="0"/>
    <p:restoredTop sz="77404" autoAdjust="0"/>
  </p:normalViewPr>
  <p:slideViewPr>
    <p:cSldViewPr snapToGrid="0" snapToObjects="1">
      <p:cViewPr varScale="1">
        <p:scale>
          <a:sx n="96" d="100"/>
          <a:sy n="96" d="100"/>
        </p:scale>
        <p:origin x="1760" y="176"/>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11/28/18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96692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1739974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198072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516938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86847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725197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895455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156151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233203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1963715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2394169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410114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11/28/18</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11/28/18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11/28/18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11/28/18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11/28/18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11/28/18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11/28/18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91233F-AE36-E444-BBAB-E0441891206F}"/>
              </a:ext>
            </a:extLst>
          </p:cNvPr>
          <p:cNvPicPr>
            <a:picLocks noChangeAspect="1"/>
          </p:cNvPicPr>
          <p:nvPr/>
        </p:nvPicPr>
        <p:blipFill>
          <a:blip r:embed="rId3" cstate="screen">
            <a:alphaModFix amt="2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outerShdw sx="1000" sy="1000" algn="ctr" rotWithShape="0">
              <a:srgbClr val="000000"/>
            </a:outerShdw>
            <a:softEdge rad="215900"/>
          </a:effectLst>
        </p:spPr>
      </p:pic>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First Article – Part 2</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Suffering</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buNone/>
            </a:pPr>
            <a:r>
              <a:rPr lang="en-US" dirty="0"/>
              <a:t>If God is really involved in caring for His creation, why do so many people suffer so much? The Bible provides the basic answer to this question.</a:t>
            </a:r>
          </a:p>
          <a:p>
            <a:pPr>
              <a:buFontTx/>
              <a:buChar char="-"/>
            </a:pPr>
            <a:r>
              <a:rPr lang="en-US" dirty="0"/>
              <a:t>Adam and Eve brought evil and suffering into the world by rebelling against God.  Sinful activity continues to cause tremendous suffering throughout the world.</a:t>
            </a:r>
          </a:p>
          <a:p>
            <a:pPr lvl="1">
              <a:buFontTx/>
              <a:buChar char="-"/>
            </a:pPr>
            <a:r>
              <a:rPr lang="en-US" dirty="0"/>
              <a:t>Romans 5:12 – As sin came into the world through one man,…death spread to all men because all sinned.</a:t>
            </a:r>
          </a:p>
          <a:p>
            <a:pPr marL="457200" lvl="1" indent="0">
              <a:buNone/>
            </a:pPr>
            <a:endParaRPr lang="en-US" dirty="0"/>
          </a:p>
          <a:p>
            <a:pPr>
              <a:buFontTx/>
              <a:buChar char="-"/>
            </a:pPr>
            <a:r>
              <a:rPr lang="en-US" dirty="0"/>
              <a:t>God punished human rebellion by cursing the earth.  Even thought the earth sustains life, God’s judgment also evident in storms, earthquakes, diseases and so forth.</a:t>
            </a:r>
          </a:p>
          <a:p>
            <a:pPr lvl="1">
              <a:buFontTx/>
              <a:buChar char="-"/>
            </a:pPr>
            <a:r>
              <a:rPr lang="en-US" dirty="0"/>
              <a:t>Gen. 3:17 – Cursed is the ground because of you…</a:t>
            </a:r>
          </a:p>
          <a:p>
            <a:pPr>
              <a:buFontTx/>
              <a:buChar char="-"/>
            </a:pPr>
            <a:endParaRPr lang="en-US" dirty="0"/>
          </a:p>
          <a:p>
            <a:pPr lvl="1">
              <a:buFontTx/>
              <a:buChar char="-"/>
            </a:pPr>
            <a:endParaRPr lang="en-US" dirty="0"/>
          </a:p>
          <a:p>
            <a:pPr>
              <a:buFontTx/>
              <a:buChar char="-"/>
            </a:pPr>
            <a:endParaRPr lang="en-US" dirty="0"/>
          </a:p>
        </p:txBody>
      </p:sp>
    </p:spTree>
    <p:extLst>
      <p:ext uri="{BB962C8B-B14F-4D97-AF65-F5344CB8AC3E}">
        <p14:creationId xmlns:p14="http://schemas.microsoft.com/office/powerpoint/2010/main" val="281335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Suffering</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lgn="ctr">
              <a:buNone/>
            </a:pPr>
            <a:r>
              <a:rPr lang="en-US" dirty="0"/>
              <a:t>Therefore, we need to repent of our sin, trust God’s promise of forgiveness in Christ, care for those who suffer and pray for God’s restoration of all things when Christ comes again.</a:t>
            </a:r>
          </a:p>
          <a:p>
            <a:pPr marL="0" indent="0" algn="ctr">
              <a:buNone/>
            </a:pPr>
            <a:endParaRPr lang="en-US" dirty="0"/>
          </a:p>
          <a:p>
            <a:pPr marL="0" indent="0" algn="ctr">
              <a:buNone/>
            </a:pPr>
            <a:r>
              <a:rPr lang="en-US" b="1" dirty="0"/>
              <a:t>Read Luke 13:1-5</a:t>
            </a:r>
          </a:p>
          <a:p>
            <a:pPr>
              <a:buFontTx/>
              <a:buChar char="-"/>
            </a:pPr>
            <a:endParaRPr lang="en-US" dirty="0"/>
          </a:p>
          <a:p>
            <a:pPr>
              <a:buFontTx/>
              <a:buChar char="-"/>
            </a:pPr>
            <a:endParaRPr lang="en-US" dirty="0"/>
          </a:p>
          <a:p>
            <a:pPr lvl="1">
              <a:buFontTx/>
              <a:buChar char="-"/>
            </a:pPr>
            <a:endParaRPr lang="en-US" dirty="0"/>
          </a:p>
          <a:p>
            <a:pPr>
              <a:buFontTx/>
              <a:buChar char="-"/>
            </a:pPr>
            <a:endParaRPr lang="en-US" dirty="0"/>
          </a:p>
        </p:txBody>
      </p:sp>
    </p:spTree>
    <p:extLst>
      <p:ext uri="{BB962C8B-B14F-4D97-AF65-F5344CB8AC3E}">
        <p14:creationId xmlns:p14="http://schemas.microsoft.com/office/powerpoint/2010/main" val="208245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Suffering</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buNone/>
            </a:pPr>
            <a:r>
              <a:rPr lang="en-US" dirty="0"/>
              <a:t>In regards to suffering:</a:t>
            </a:r>
          </a:p>
          <a:p>
            <a:pPr>
              <a:buFontTx/>
              <a:buChar char="-"/>
            </a:pPr>
            <a:r>
              <a:rPr lang="en-US" dirty="0"/>
              <a:t>In some cases, we bring the suffering upon ourselves as a consequence of our sins.</a:t>
            </a:r>
          </a:p>
          <a:p>
            <a:pPr lvl="1">
              <a:buFontTx/>
              <a:buChar char="-"/>
            </a:pPr>
            <a:r>
              <a:rPr lang="en-US" dirty="0"/>
              <a:t>2 Samuel 12 reveals how have King David committed adultery and murder, his son dies.</a:t>
            </a:r>
          </a:p>
          <a:p>
            <a:pPr>
              <a:buFontTx/>
              <a:buChar char="-"/>
            </a:pPr>
            <a:r>
              <a:rPr lang="en-US" dirty="0"/>
              <a:t>In many cases, we don’t know why God allows some to suffer more than others. Those reason remain hidden in God.</a:t>
            </a:r>
          </a:p>
          <a:p>
            <a:pPr lvl="1">
              <a:buFontTx/>
              <a:buChar char="-"/>
            </a:pPr>
            <a:r>
              <a:rPr lang="en-US" dirty="0"/>
              <a:t>Isaiah 55:8-9 – For My thoughts are not your thoughts, neither are your ways My ways, declares the Lord.</a:t>
            </a:r>
          </a:p>
          <a:p>
            <a:pPr>
              <a:buFontTx/>
              <a:buChar char="-"/>
            </a:pPr>
            <a:endParaRPr lang="en-US" dirty="0"/>
          </a:p>
        </p:txBody>
      </p:sp>
    </p:spTree>
    <p:extLst>
      <p:ext uri="{BB962C8B-B14F-4D97-AF65-F5344CB8AC3E}">
        <p14:creationId xmlns:p14="http://schemas.microsoft.com/office/powerpoint/2010/main" val="62437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Suffering</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lgn="ctr">
              <a:buNone/>
            </a:pPr>
            <a:r>
              <a:rPr lang="en-US" dirty="0"/>
              <a:t>The chief example is Christ’s death on the cross.  Those who saw Jesus suffer weren’t at the time aware of God’s great and loving purpose behind the cross. </a:t>
            </a:r>
          </a:p>
          <a:p>
            <a:pPr marL="0" indent="0" algn="ctr">
              <a:buNone/>
            </a:pPr>
            <a:endParaRPr lang="en-US" dirty="0"/>
          </a:p>
          <a:p>
            <a:pPr marL="0" indent="0" algn="ctr">
              <a:buNone/>
            </a:pPr>
            <a:r>
              <a:rPr lang="en-US" dirty="0"/>
              <a:t>Because of Christ’s death on the cross, sin and death and the devil doesn’t have the final say.  God is working out all things for His gracious purpose and for the well-being of His Church.</a:t>
            </a:r>
          </a:p>
          <a:p>
            <a:pPr>
              <a:buFontTx/>
              <a:buChar char="-"/>
            </a:pPr>
            <a:endParaRPr lang="en-US" dirty="0"/>
          </a:p>
          <a:p>
            <a:pPr lvl="1">
              <a:buFontTx/>
              <a:buChar char="-"/>
            </a:pPr>
            <a:endParaRPr lang="en-US" dirty="0"/>
          </a:p>
          <a:p>
            <a:pPr>
              <a:buFontTx/>
              <a:buChar char="-"/>
            </a:pPr>
            <a:endParaRPr lang="en-US" dirty="0"/>
          </a:p>
        </p:txBody>
      </p:sp>
    </p:spTree>
    <p:extLst>
      <p:ext uri="{BB962C8B-B14F-4D97-AF65-F5344CB8AC3E}">
        <p14:creationId xmlns:p14="http://schemas.microsoft.com/office/powerpoint/2010/main" val="364768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fontScale="85000" lnSpcReduction="20000"/>
          </a:bodyPr>
          <a:lstStyle/>
          <a:p>
            <a:pPr marL="0" indent="0" algn="ctr">
              <a:spcBef>
                <a:spcPts val="0"/>
              </a:spcBef>
              <a:buNone/>
            </a:pPr>
            <a:r>
              <a:rPr lang="en-US" sz="2600" b="1" dirty="0"/>
              <a:t>I believe in God, the Father Almighty, Maker of heaven and earth.</a:t>
            </a:r>
          </a:p>
          <a:p>
            <a:pPr marL="0" indent="0" algn="ctr">
              <a:spcBef>
                <a:spcPts val="0"/>
              </a:spcBef>
              <a:buNone/>
            </a:pPr>
            <a:endParaRPr lang="en-US" sz="2600" dirty="0"/>
          </a:p>
          <a:p>
            <a:pPr marL="0" indent="0" algn="ctr">
              <a:spcBef>
                <a:spcPts val="0"/>
              </a:spcBef>
              <a:buNone/>
            </a:pPr>
            <a:r>
              <a:rPr lang="en-US" sz="2600" i="1" dirty="0"/>
              <a:t>What does this mean? I believe that God has made me and all creatures; that He has given me my body and soul, eyes, ears, and all my members, my reason and all my senses, and still takes care of them.</a:t>
            </a:r>
          </a:p>
          <a:p>
            <a:pPr marL="0" indent="0" algn="ctr">
              <a:spcBef>
                <a:spcPts val="0"/>
              </a:spcBef>
              <a:buNone/>
            </a:pPr>
            <a:endParaRPr lang="en-US" sz="2600" i="1" dirty="0"/>
          </a:p>
          <a:p>
            <a:pPr marL="0" indent="0" algn="ctr">
              <a:spcBef>
                <a:spcPts val="0"/>
              </a:spcBef>
              <a:buNone/>
            </a:pPr>
            <a:r>
              <a:rPr lang="en-US" sz="2600" i="1" dirty="0"/>
              <a:t>He also gives me clothing and shoes, food and drink, house and home, wife and children, land, animals, and all I have.  He richly and daily provides me with all that I need to support this body and life.</a:t>
            </a:r>
          </a:p>
          <a:p>
            <a:pPr marL="0" indent="0" algn="ctr">
              <a:spcBef>
                <a:spcPts val="0"/>
              </a:spcBef>
              <a:buNone/>
            </a:pPr>
            <a:endParaRPr lang="en-US" sz="2600" i="1" dirty="0"/>
          </a:p>
          <a:p>
            <a:pPr marL="0" indent="0" algn="ctr">
              <a:spcBef>
                <a:spcPts val="0"/>
              </a:spcBef>
              <a:buNone/>
            </a:pPr>
            <a:r>
              <a:rPr lang="en-US" sz="2600" i="1" dirty="0"/>
              <a:t>He defends me against all danger and guards and protects me from all evil.</a:t>
            </a:r>
          </a:p>
          <a:p>
            <a:pPr marL="0" indent="0" algn="ctr">
              <a:spcBef>
                <a:spcPts val="0"/>
              </a:spcBef>
              <a:buNone/>
            </a:pPr>
            <a:endParaRPr lang="en-US" sz="2600" i="1" dirty="0"/>
          </a:p>
          <a:p>
            <a:pPr marL="0" indent="0" algn="ctr">
              <a:spcBef>
                <a:spcPts val="0"/>
              </a:spcBef>
              <a:buNone/>
            </a:pPr>
            <a:r>
              <a:rPr lang="en-US" sz="2600" i="1" dirty="0"/>
              <a:t>All this He does only out of fatherly, divine goodness and mercy, without any merit or worthiness in me.  For all this it is my duty to thank and praise, serve and obey Him.</a:t>
            </a:r>
          </a:p>
          <a:p>
            <a:pPr marL="0" indent="0" algn="ctr">
              <a:spcBef>
                <a:spcPts val="0"/>
              </a:spcBef>
              <a:buNone/>
            </a:pPr>
            <a:endParaRPr lang="en-US" sz="2600" i="1" dirty="0"/>
          </a:p>
          <a:p>
            <a:pPr marL="0" indent="0" algn="ctr">
              <a:spcBef>
                <a:spcPts val="0"/>
              </a:spcBef>
              <a:buNone/>
            </a:pPr>
            <a:r>
              <a:rPr lang="en-US" sz="2600" i="1" dirty="0"/>
              <a:t>This is most certainly true.</a:t>
            </a:r>
          </a:p>
          <a:p>
            <a:pPr marL="0" indent="0" algn="ctr">
              <a:spcBef>
                <a:spcPts val="0"/>
              </a:spcBef>
              <a:buNone/>
            </a:pPr>
            <a:endParaRPr lang="en-US" i="1" dirty="0"/>
          </a:p>
          <a:p>
            <a:pPr marL="0" indent="0" algn="ctr">
              <a:spcBef>
                <a:spcPts val="0"/>
              </a:spcBef>
              <a:buNone/>
            </a:pPr>
            <a:endParaRPr lang="en-US" dirty="0"/>
          </a:p>
        </p:txBody>
      </p:sp>
    </p:spTree>
    <p:extLst>
      <p:ext uri="{BB962C8B-B14F-4D97-AF65-F5344CB8AC3E}">
        <p14:creationId xmlns:p14="http://schemas.microsoft.com/office/powerpoint/2010/main" val="1622610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lgn="ctr">
              <a:buNone/>
            </a:pPr>
            <a:r>
              <a:rPr lang="en-US" dirty="0"/>
              <a:t>God’s love and grace alone motivated Him to create and care for His creation.  There’s nothing that we did to earn His favor.  Yet, it’s right and proper for creatures to respond to the gifts of their Creator in word (thanks and praise) and deed (serve and obey).</a:t>
            </a:r>
          </a:p>
          <a:p>
            <a:pPr marL="0" indent="0" algn="ctr">
              <a:buNone/>
            </a:pPr>
            <a:endParaRPr lang="en-US" dirty="0"/>
          </a:p>
          <a:p>
            <a:pPr>
              <a:buFontTx/>
              <a:buChar char="-"/>
            </a:pPr>
            <a:r>
              <a:rPr lang="en-US" i="1" dirty="0"/>
              <a:t>Thank: Expressing our gratitude for all that He has done.</a:t>
            </a:r>
          </a:p>
          <a:p>
            <a:pPr>
              <a:buFontTx/>
              <a:buChar char="-"/>
            </a:pPr>
            <a:r>
              <a:rPr lang="en-US" i="1" dirty="0"/>
              <a:t>Praise: Proclaiming and praising His works to others.</a:t>
            </a:r>
          </a:p>
          <a:p>
            <a:pPr>
              <a:buFontTx/>
              <a:buChar char="-"/>
            </a:pPr>
            <a:r>
              <a:rPr lang="en-US" i="1" dirty="0"/>
              <a:t>Serve: When we use all His gifts within our vocation for the well-being of our neighbor. </a:t>
            </a:r>
          </a:p>
          <a:p>
            <a:pPr>
              <a:buFontTx/>
              <a:buChar char="-"/>
            </a:pPr>
            <a:r>
              <a:rPr lang="en-US" i="1" dirty="0"/>
              <a:t>Obey: Following His commands.</a:t>
            </a:r>
          </a:p>
          <a:p>
            <a:pPr marL="0" indent="0" algn="ctr">
              <a:buNone/>
            </a:pPr>
            <a:endParaRPr lang="en-US" dirty="0"/>
          </a:p>
          <a:p>
            <a:pPr>
              <a:buFontTx/>
              <a:buChar char="-"/>
            </a:pPr>
            <a:endParaRPr lang="en-US" dirty="0"/>
          </a:p>
          <a:p>
            <a:pPr>
              <a:buFontTx/>
              <a:buChar char="-"/>
            </a:pPr>
            <a:endParaRPr lang="en-US" dirty="0"/>
          </a:p>
          <a:p>
            <a:pPr lvl="1">
              <a:buFontTx/>
              <a:buChar char="-"/>
            </a:pPr>
            <a:endParaRPr lang="en-US" dirty="0"/>
          </a:p>
          <a:p>
            <a:pPr>
              <a:buFontTx/>
              <a:buChar char="-"/>
            </a:pPr>
            <a:endParaRPr lang="en-US" dirty="0"/>
          </a:p>
        </p:txBody>
      </p:sp>
    </p:spTree>
    <p:extLst>
      <p:ext uri="{BB962C8B-B14F-4D97-AF65-F5344CB8AC3E}">
        <p14:creationId xmlns:p14="http://schemas.microsoft.com/office/powerpoint/2010/main" val="394801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Worksheet</a:t>
            </a:r>
          </a:p>
        </p:txBody>
      </p:sp>
    </p:spTree>
    <p:extLst>
      <p:ext uri="{BB962C8B-B14F-4D97-AF65-F5344CB8AC3E}">
        <p14:creationId xmlns:p14="http://schemas.microsoft.com/office/powerpoint/2010/main" val="31517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740118"/>
          </a:xfrm>
        </p:spPr>
        <p:txBody>
          <a:bodyPr numCol="1">
            <a:normAutofit/>
          </a:bodyPr>
          <a:lstStyle/>
          <a:p>
            <a:pPr>
              <a:buFontTx/>
              <a:buChar char="-"/>
            </a:pPr>
            <a:r>
              <a:rPr lang="en-US" dirty="0"/>
              <a:t>Break into groups.</a:t>
            </a:r>
          </a:p>
          <a:p>
            <a:pPr>
              <a:buFontTx/>
              <a:buChar char="-"/>
            </a:pPr>
            <a:r>
              <a:rPr lang="en-US" dirty="0"/>
              <a:t>Discuss and write down the “hands, channels, and means” through which you received:</a:t>
            </a:r>
          </a:p>
          <a:p>
            <a:pPr lvl="1">
              <a:buFontTx/>
              <a:buChar char="-"/>
            </a:pPr>
            <a:r>
              <a:rPr lang="en-US" dirty="0"/>
              <a:t>The food on your table.</a:t>
            </a:r>
          </a:p>
          <a:p>
            <a:pPr lvl="1">
              <a:buFontTx/>
              <a:buChar char="-"/>
            </a:pPr>
            <a:r>
              <a:rPr lang="en-US" dirty="0"/>
              <a:t>The clothes on your back.</a:t>
            </a:r>
          </a:p>
          <a:p>
            <a:pPr lvl="1">
              <a:buFontTx/>
              <a:buChar char="-"/>
            </a:pPr>
            <a:r>
              <a:rPr lang="en-US" dirty="0"/>
              <a:t>The home that you live in.</a:t>
            </a:r>
          </a:p>
        </p:txBody>
      </p:sp>
    </p:spTree>
    <p:extLst>
      <p:ext uri="{BB962C8B-B14F-4D97-AF65-F5344CB8AC3E}">
        <p14:creationId xmlns:p14="http://schemas.microsoft.com/office/powerpoint/2010/main" val="15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It’s easy to think that God the Father just created the universe and then stepped back and let it go.  In fact, there are many out there who believe that God isn’t really involved in His creation much today – as if He were a watchmaker who built a watch, got it running and left it alone.</a:t>
            </a:r>
          </a:p>
          <a:p>
            <a:pPr marL="0" indent="0" algn="ctr">
              <a:buNone/>
            </a:pPr>
            <a:endParaRPr lang="en-US" dirty="0"/>
          </a:p>
          <a:p>
            <a:pPr marL="0" indent="0" algn="ctr">
              <a:buNone/>
            </a:pPr>
            <a:r>
              <a:rPr lang="en-US" dirty="0"/>
              <a:t>That isn’t what the Bible teaches about how God works.</a:t>
            </a:r>
          </a:p>
        </p:txBody>
      </p:sp>
    </p:spTree>
    <p:extLst>
      <p:ext uri="{BB962C8B-B14F-4D97-AF65-F5344CB8AC3E}">
        <p14:creationId xmlns:p14="http://schemas.microsoft.com/office/powerpoint/2010/main" val="94923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Specific Scriptural Examples</a:t>
            </a:r>
          </a:p>
          <a:p>
            <a:pPr marL="0" indent="0">
              <a:buNone/>
            </a:pPr>
            <a:endParaRPr lang="en-US" dirty="0"/>
          </a:p>
          <a:p>
            <a:pPr marL="0" indent="0" algn="ctr">
              <a:buNone/>
            </a:pPr>
            <a:r>
              <a:rPr lang="en-US" i="1" dirty="0"/>
              <a:t>God took care of Noah and his descendants </a:t>
            </a:r>
          </a:p>
          <a:p>
            <a:pPr marL="0" indent="0" algn="ctr">
              <a:buNone/>
            </a:pPr>
            <a:r>
              <a:rPr lang="en-US" i="1" dirty="0"/>
              <a:t>(Gen. 9:1-3).</a:t>
            </a:r>
          </a:p>
          <a:p>
            <a:pPr marL="0" indent="0">
              <a:buNone/>
            </a:pPr>
            <a:endParaRPr lang="en-US" dirty="0"/>
          </a:p>
          <a:p>
            <a:pPr marL="0" indent="0" algn="ctr">
              <a:buNone/>
            </a:pPr>
            <a:r>
              <a:rPr lang="en-US" i="1" dirty="0"/>
              <a:t>God took care of Israel in the wilderness </a:t>
            </a:r>
          </a:p>
          <a:p>
            <a:pPr marL="0" indent="0" algn="ctr">
              <a:buNone/>
            </a:pPr>
            <a:r>
              <a:rPr lang="en-US" i="1" dirty="0"/>
              <a:t>(Deut. 8:3-4)</a:t>
            </a:r>
          </a:p>
          <a:p>
            <a:pPr marL="0" indent="0">
              <a:buNone/>
            </a:pPr>
            <a:endParaRPr lang="en-US" i="1" dirty="0"/>
          </a:p>
          <a:p>
            <a:pPr marL="0" indent="0" algn="ctr">
              <a:buNone/>
            </a:pPr>
            <a:r>
              <a:rPr lang="en-US" i="1" dirty="0"/>
              <a:t>God took care of Elijah, the widow, and her son during the famine (1 Kings 17)</a:t>
            </a:r>
          </a:p>
          <a:p>
            <a:pPr marL="0" indent="0">
              <a:buNone/>
            </a:pPr>
            <a:endParaRPr lang="en-US" i="1" dirty="0"/>
          </a:p>
          <a:p>
            <a:pPr marL="0" indent="0" algn="ctr">
              <a:buNone/>
            </a:pPr>
            <a:r>
              <a:rPr lang="en-US" i="1" dirty="0"/>
              <a:t>What are some others?</a:t>
            </a:r>
          </a:p>
        </p:txBody>
      </p:sp>
    </p:spTree>
    <p:extLst>
      <p:ext uri="{BB962C8B-B14F-4D97-AF65-F5344CB8AC3E}">
        <p14:creationId xmlns:p14="http://schemas.microsoft.com/office/powerpoint/2010/main" val="173217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God cares and provides for His entire creation, which includes:</a:t>
            </a:r>
          </a:p>
          <a:p>
            <a:pPr>
              <a:buFontTx/>
              <a:buChar char="-"/>
            </a:pPr>
            <a:r>
              <a:rPr lang="en-US" dirty="0"/>
              <a:t>His entire nonhuman creation.</a:t>
            </a:r>
          </a:p>
          <a:p>
            <a:pPr lvl="1">
              <a:buFontTx/>
              <a:buChar char="-"/>
            </a:pPr>
            <a:r>
              <a:rPr lang="en-US" dirty="0"/>
              <a:t>Matt. 6:26 – Look at the birds of the air: they neither sow nor reap nor gather into barns, and yet your heavenly Father feeds them.</a:t>
            </a:r>
          </a:p>
          <a:p>
            <a:pPr>
              <a:buFontTx/>
              <a:buChar char="-"/>
            </a:pPr>
            <a:r>
              <a:rPr lang="en-US" dirty="0"/>
              <a:t>All people, even those who fail to acknowledge Him.</a:t>
            </a:r>
          </a:p>
          <a:p>
            <a:pPr lvl="1">
              <a:buFontTx/>
              <a:buChar char="-"/>
            </a:pPr>
            <a:r>
              <a:rPr lang="en-US" dirty="0"/>
              <a:t>Matt. 5:45 – For He makes His sun rise on the evil and on the good, and sends rain on the just and on the unjust.</a:t>
            </a:r>
          </a:p>
          <a:p>
            <a:pPr>
              <a:buFontTx/>
              <a:buChar char="-"/>
            </a:pPr>
            <a:r>
              <a:rPr lang="en-US" dirty="0"/>
              <a:t>He provides for those who are His children in Christ.</a:t>
            </a:r>
          </a:p>
          <a:p>
            <a:pPr lvl="1">
              <a:buFontTx/>
              <a:buChar char="-"/>
            </a:pPr>
            <a:r>
              <a:rPr lang="en-US" dirty="0"/>
              <a:t>Phil. 4:19 – And my God will supply every need of yours according to His riches in glory in Christ Jesus.</a:t>
            </a:r>
          </a:p>
          <a:p>
            <a:pPr>
              <a:buFontTx/>
              <a:buChar char="-"/>
            </a:pPr>
            <a:endParaRPr lang="en-US" dirty="0"/>
          </a:p>
        </p:txBody>
      </p:sp>
    </p:spTree>
    <p:extLst>
      <p:ext uri="{BB962C8B-B14F-4D97-AF65-F5344CB8AC3E}">
        <p14:creationId xmlns:p14="http://schemas.microsoft.com/office/powerpoint/2010/main" val="410534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943600"/>
          </a:xfrm>
        </p:spPr>
        <p:txBody>
          <a:bodyPr numCol="1">
            <a:normAutofit lnSpcReduction="10000"/>
          </a:bodyPr>
          <a:lstStyle/>
          <a:p>
            <a:pPr marL="0" indent="0">
              <a:buNone/>
            </a:pPr>
            <a:r>
              <a:rPr lang="en-US" dirty="0"/>
              <a:t>God provides for our body and life:</a:t>
            </a:r>
          </a:p>
          <a:p>
            <a:pPr>
              <a:buFontTx/>
              <a:buChar char="-"/>
            </a:pPr>
            <a:r>
              <a:rPr lang="en-US" dirty="0"/>
              <a:t>Food and drink to give us energy, health, and joy.</a:t>
            </a:r>
          </a:p>
          <a:p>
            <a:pPr lvl="1">
              <a:buFontTx/>
              <a:buChar char="-"/>
            </a:pPr>
            <a:r>
              <a:rPr lang="en-US" dirty="0"/>
              <a:t>Psalm 104:14-15 – You cause the grass to grow for the livestock and plants for man to cultivate, that he may bring for food from the earth and wine to gladden the heart of man, oil to make his face shine and bread to strengthen man’s heart.</a:t>
            </a:r>
          </a:p>
          <a:p>
            <a:pPr>
              <a:buFontTx/>
              <a:buChar char="-"/>
            </a:pPr>
            <a:r>
              <a:rPr lang="en-US" dirty="0"/>
              <a:t>Clothing and shoes for protection and for modesty.</a:t>
            </a:r>
          </a:p>
          <a:p>
            <a:pPr lvl="1">
              <a:buFontTx/>
              <a:buChar char="-"/>
            </a:pPr>
            <a:r>
              <a:rPr lang="en-US" dirty="0"/>
              <a:t>Gen. 3:21 – And the LORD God made for Adam and for his wife garments of skins and clothed them.</a:t>
            </a:r>
          </a:p>
          <a:p>
            <a:pPr>
              <a:buFontTx/>
              <a:buChar char="-"/>
            </a:pPr>
            <a:r>
              <a:rPr lang="en-US" dirty="0"/>
              <a:t>House and home for shelter, security, and hospitality.</a:t>
            </a:r>
          </a:p>
          <a:p>
            <a:pPr lvl="1">
              <a:buFontTx/>
              <a:buChar char="-"/>
            </a:pPr>
            <a:r>
              <a:rPr lang="en-US" dirty="0"/>
              <a:t>Psalm 68:6 – God settles the solitary in a home.</a:t>
            </a:r>
          </a:p>
          <a:p>
            <a:pPr>
              <a:buFontTx/>
              <a:buChar char="-"/>
            </a:pPr>
            <a:r>
              <a:rPr lang="en-US" dirty="0"/>
              <a:t>Families and also friends to help us bear one another’s burdens.</a:t>
            </a:r>
          </a:p>
          <a:p>
            <a:pPr lvl="1">
              <a:buFontTx/>
              <a:buChar char="-"/>
            </a:pPr>
            <a:r>
              <a:rPr lang="en-US" dirty="0"/>
              <a:t>Proverbs 18:22 – He who finds a wife finds a good thing and obtains favor from the LORD.</a:t>
            </a:r>
          </a:p>
          <a:p>
            <a:pPr>
              <a:buFontTx/>
              <a:buChar char="-"/>
            </a:pPr>
            <a:r>
              <a:rPr lang="en-US" dirty="0"/>
              <a:t>Land and animals (that is, work and livelihood).</a:t>
            </a:r>
          </a:p>
          <a:p>
            <a:pPr lvl="1">
              <a:buFontTx/>
              <a:buChar char="-"/>
            </a:pPr>
            <a:r>
              <a:rPr lang="en-US" dirty="0"/>
              <a:t>Psalm 104:23 – Man goes out to his work and to his labor until evening.</a:t>
            </a:r>
          </a:p>
          <a:p>
            <a:pPr>
              <a:buFontTx/>
              <a:buChar char="-"/>
            </a:pPr>
            <a:endParaRPr lang="en-US" dirty="0"/>
          </a:p>
        </p:txBody>
      </p:sp>
    </p:spTree>
    <p:extLst>
      <p:ext uri="{BB962C8B-B14F-4D97-AF65-F5344CB8AC3E}">
        <p14:creationId xmlns:p14="http://schemas.microsoft.com/office/powerpoint/2010/main" val="261140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943600"/>
          </a:xfrm>
        </p:spPr>
        <p:txBody>
          <a:bodyPr numCol="1">
            <a:normAutofit/>
          </a:bodyPr>
          <a:lstStyle/>
          <a:p>
            <a:pPr>
              <a:buFontTx/>
              <a:buChar char="-"/>
            </a:pPr>
            <a:r>
              <a:rPr lang="en-US" dirty="0"/>
              <a:t>God protects us from danger and evil.</a:t>
            </a:r>
          </a:p>
          <a:p>
            <a:pPr lvl="1">
              <a:buFontTx/>
              <a:buChar char="-"/>
            </a:pPr>
            <a:r>
              <a:rPr lang="en-US" dirty="0"/>
              <a:t>Psalm 121:2, 7 – My help comes from the LORD, who made heaven and earth…The LORD will keep you from all evil; He will keep your life.</a:t>
            </a:r>
          </a:p>
          <a:p>
            <a:pPr>
              <a:buFontTx/>
              <a:buChar char="-"/>
            </a:pPr>
            <a:r>
              <a:rPr lang="en-US" dirty="0"/>
              <a:t>God is at work in all things for our good.</a:t>
            </a:r>
          </a:p>
          <a:p>
            <a:pPr lvl="1">
              <a:buFontTx/>
              <a:buChar char="-"/>
            </a:pPr>
            <a:r>
              <a:rPr lang="en-US" dirty="0"/>
              <a:t>Romans 8:28 – And we know that for those who love God all things work together for good.</a:t>
            </a:r>
          </a:p>
          <a:p>
            <a:pPr marL="0" indent="0">
              <a:buNone/>
            </a:pPr>
            <a:endParaRPr lang="en-US" dirty="0"/>
          </a:p>
          <a:p>
            <a:pPr marL="0" indent="0">
              <a:buNone/>
            </a:pPr>
            <a:endParaRPr lang="en-US" dirty="0"/>
          </a:p>
          <a:p>
            <a:pPr>
              <a:buFontTx/>
              <a:buChar char="-"/>
            </a:pPr>
            <a:endParaRPr lang="en-US" dirty="0"/>
          </a:p>
        </p:txBody>
      </p:sp>
    </p:spTree>
    <p:extLst>
      <p:ext uri="{BB962C8B-B14F-4D97-AF65-F5344CB8AC3E}">
        <p14:creationId xmlns:p14="http://schemas.microsoft.com/office/powerpoint/2010/main" val="92074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943600"/>
          </a:xfrm>
        </p:spPr>
        <p:txBody>
          <a:bodyPr numCol="1">
            <a:normAutofit/>
          </a:bodyPr>
          <a:lstStyle/>
          <a:p>
            <a:pPr>
              <a:buFontTx/>
              <a:buChar char="-"/>
            </a:pPr>
            <a:r>
              <a:rPr lang="en-US" dirty="0"/>
              <a:t>On a piece of paper write down an individual that God uses to provide, care, and protect you (i.e. doctors, firefighters, etc.)</a:t>
            </a:r>
          </a:p>
          <a:p>
            <a:pPr>
              <a:buFontTx/>
              <a:buChar char="-"/>
            </a:pPr>
            <a:r>
              <a:rPr lang="en-US" dirty="0"/>
              <a:t>Break into two teams.</a:t>
            </a:r>
          </a:p>
          <a:p>
            <a:pPr>
              <a:buFontTx/>
              <a:buChar char="-"/>
            </a:pPr>
            <a:r>
              <a:rPr lang="en-US" dirty="0"/>
              <a:t>Select an individual from your team to draw this individual.  The others will have to guess what that person is drawing.</a:t>
            </a:r>
          </a:p>
          <a:p>
            <a:pPr>
              <a:buFontTx/>
              <a:buChar char="-"/>
            </a:pPr>
            <a:r>
              <a:rPr lang="en-US" dirty="0"/>
              <a:t>Each correct answer is a point.</a:t>
            </a:r>
          </a:p>
          <a:p>
            <a:pPr>
              <a:buFontTx/>
              <a:buChar char="-"/>
            </a:pPr>
            <a:r>
              <a:rPr lang="en-US" dirty="0"/>
              <a:t>The team with the most points win.</a:t>
            </a:r>
          </a:p>
          <a:p>
            <a:pPr>
              <a:buFontTx/>
              <a:buChar char="-"/>
            </a:pPr>
            <a:endParaRPr lang="en-US" dirty="0"/>
          </a:p>
          <a:p>
            <a:pPr lvl="1">
              <a:buFontTx/>
              <a:buChar char="-"/>
            </a:pPr>
            <a:endParaRPr lang="en-US" dirty="0"/>
          </a:p>
          <a:p>
            <a:pPr>
              <a:buFontTx/>
              <a:buChar char="-"/>
            </a:pPr>
            <a:endParaRPr lang="en-US" dirty="0"/>
          </a:p>
        </p:txBody>
      </p:sp>
    </p:spTree>
    <p:extLst>
      <p:ext uri="{BB962C8B-B14F-4D97-AF65-F5344CB8AC3E}">
        <p14:creationId xmlns:p14="http://schemas.microsoft.com/office/powerpoint/2010/main" val="304879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14920</TotalTime>
  <Words>1263</Words>
  <Application>Microsoft Macintosh PowerPoint</Application>
  <PresentationFormat>On-screen Show (4:3)</PresentationFormat>
  <Paragraphs>122</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Courier New</vt:lpstr>
      <vt:lpstr>Palatino Linotype</vt:lpstr>
      <vt:lpstr>Executive</vt:lpstr>
      <vt:lpstr>The Apostles’ Creed</vt:lpstr>
      <vt:lpstr>Review</vt:lpstr>
      <vt:lpstr>Activity</vt:lpstr>
      <vt:lpstr>1st Article of the Creed</vt:lpstr>
      <vt:lpstr>1st Article of the Creed</vt:lpstr>
      <vt:lpstr>1st Article of the Creed</vt:lpstr>
      <vt:lpstr>1st Article of the Creed</vt:lpstr>
      <vt:lpstr>1st Article of the Creed</vt:lpstr>
      <vt:lpstr>Activity</vt:lpstr>
      <vt:lpstr>Suffering</vt:lpstr>
      <vt:lpstr>Suffering</vt:lpstr>
      <vt:lpstr>Suffering</vt:lpstr>
      <vt:lpstr>Suffering</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168</cp:revision>
  <dcterms:created xsi:type="dcterms:W3CDTF">2016-10-18T19:14:33Z</dcterms:created>
  <dcterms:modified xsi:type="dcterms:W3CDTF">2018-11-28T22:38:27Z</dcterms:modified>
</cp:coreProperties>
</file>