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21"/>
  </p:notesMasterIdLst>
  <p:sldIdLst>
    <p:sldId id="256" r:id="rId2"/>
    <p:sldId id="258" r:id="rId3"/>
    <p:sldId id="314" r:id="rId4"/>
    <p:sldId id="337" r:id="rId5"/>
    <p:sldId id="338" r:id="rId6"/>
    <p:sldId id="350" r:id="rId7"/>
    <p:sldId id="339" r:id="rId8"/>
    <p:sldId id="340" r:id="rId9"/>
    <p:sldId id="341" r:id="rId10"/>
    <p:sldId id="342" r:id="rId11"/>
    <p:sldId id="343" r:id="rId12"/>
    <p:sldId id="344" r:id="rId13"/>
    <p:sldId id="345" r:id="rId14"/>
    <p:sldId id="346" r:id="rId15"/>
    <p:sldId id="347" r:id="rId16"/>
    <p:sldId id="263" r:id="rId17"/>
    <p:sldId id="348" r:id="rId18"/>
    <p:sldId id="349" r:id="rId19"/>
    <p:sldId id="271"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56" autoAdjust="0"/>
    <p:restoredTop sz="77480" autoAdjust="0"/>
  </p:normalViewPr>
  <p:slideViewPr>
    <p:cSldViewPr snapToGrid="0" snapToObjects="1">
      <p:cViewPr varScale="1">
        <p:scale>
          <a:sx n="83" d="100"/>
          <a:sy n="83" d="100"/>
        </p:scale>
        <p:origin x="2240" y="200"/>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10/23/19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a:defRPr/>
            </a:pPr>
            <a:endParaRPr lang="en-US" sz="1200" b="0" dirty="0"/>
          </a:p>
        </p:txBody>
      </p:sp>
      <p:sp>
        <p:nvSpPr>
          <p:cNvPr id="4" name="Slide Number Placeholder 3"/>
          <p:cNvSpPr>
            <a:spLocks noGrp="1"/>
          </p:cNvSpPr>
          <p:nvPr>
            <p:ph type="sldNum" sz="quarter" idx="10"/>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1658349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20728356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3381192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4038149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3592500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14478702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32396672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32118027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35968236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19</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3</a:t>
            </a:fld>
            <a:endParaRPr lang="en-US"/>
          </a:p>
        </p:txBody>
      </p:sp>
    </p:spTree>
    <p:extLst>
      <p:ext uri="{BB962C8B-B14F-4D97-AF65-F5344CB8AC3E}">
        <p14:creationId xmlns:p14="http://schemas.microsoft.com/office/powerpoint/2010/main" val="1868471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725197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2281033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3407560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895455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895048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4274978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R"/>
            </a:pPr>
            <a:endParaRPr lang="en-US" baseline="0"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2123690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10/23/19</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10/23/19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10/23/19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10/23/19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10/23/19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10/23/19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10/23/19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10/23/19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10/23/19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10/23/19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10/23/19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10/23/19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biblegateway.com/passage/?search=Matthew+28&amp;version=ESV#fen-ESV-24211b"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50000">
              <a:schemeClr val="bg1">
                <a:tint val="80000"/>
                <a:satMod val="250000"/>
              </a:schemeClr>
            </a:gs>
            <a:gs pos="76000">
              <a:schemeClr val="bg1">
                <a:tint val="90000"/>
                <a:shade val="90000"/>
                <a:satMod val="200000"/>
              </a:schemeClr>
            </a:gs>
            <a:gs pos="92000">
              <a:schemeClr val="bg1">
                <a:tint val="90000"/>
                <a:shade val="70000"/>
                <a:satMod val="250000"/>
              </a:schemeClr>
            </a:gs>
          </a:gsLst>
          <a:path path="circle">
            <a:fillToRect l="50000" t="50000" r="50000" b="50000"/>
          </a:path>
        </a:gra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91233F-AE36-E444-BBAB-E0441891206F}"/>
              </a:ext>
            </a:extLst>
          </p:cNvPr>
          <p:cNvPicPr>
            <a:picLocks noChangeAspect="1"/>
          </p:cNvPicPr>
          <p:nvPr/>
        </p:nvPicPr>
        <p:blipFill>
          <a:blip r:embed="rId3" cstate="screen">
            <a:alphaModFix amt="25000"/>
            <a:extLst>
              <a:ext uri="{28A0092B-C50C-407E-A947-70E740481C1C}">
                <a14:useLocalDpi xmlns:a14="http://schemas.microsoft.com/office/drawing/2010/main"/>
              </a:ext>
            </a:extLst>
          </a:blip>
          <a:stretch>
            <a:fillRect/>
          </a:stretch>
        </p:blipFill>
        <p:spPr>
          <a:xfrm>
            <a:off x="1867007" y="0"/>
            <a:ext cx="5409986" cy="6858000"/>
          </a:xfrm>
          <a:prstGeom prst="rect">
            <a:avLst/>
          </a:prstGeom>
          <a:effectLst>
            <a:outerShdw sx="1000" sy="1000" algn="ctr" rotWithShape="0">
              <a:srgbClr val="000000"/>
            </a:outerShdw>
            <a:softEdge rad="215900"/>
          </a:effectLst>
        </p:spPr>
      </p:pic>
      <p:sp>
        <p:nvSpPr>
          <p:cNvPr id="2" name="Title 1"/>
          <p:cNvSpPr>
            <a:spLocks noGrp="1"/>
          </p:cNvSpPr>
          <p:nvPr>
            <p:ph type="ctrTitle"/>
          </p:nvPr>
        </p:nvSpPr>
        <p:spPr/>
        <p:txBody>
          <a:bodyPr anchor="ctr"/>
          <a:lstStyle/>
          <a:p>
            <a:r>
              <a:rPr lang="en-US" dirty="0"/>
              <a:t>The Apostles’</a:t>
            </a:r>
            <a:br>
              <a:rPr lang="en-US" dirty="0"/>
            </a:br>
            <a:r>
              <a:rPr lang="en-US" dirty="0"/>
              <a:t>Creed</a:t>
            </a:r>
          </a:p>
        </p:txBody>
      </p:sp>
      <p:sp>
        <p:nvSpPr>
          <p:cNvPr id="5" name="Subtitle 4"/>
          <p:cNvSpPr>
            <a:spLocks noGrp="1"/>
          </p:cNvSpPr>
          <p:nvPr>
            <p:ph type="subTitle" idx="1"/>
          </p:nvPr>
        </p:nvSpPr>
        <p:spPr>
          <a:xfrm>
            <a:off x="1371600" y="3903154"/>
            <a:ext cx="6400800" cy="1219200"/>
          </a:xfrm>
        </p:spPr>
        <p:txBody>
          <a:bodyPr/>
          <a:lstStyle/>
          <a:p>
            <a:r>
              <a:rPr lang="en-US" b="1" i="1" dirty="0">
                <a:solidFill>
                  <a:schemeClr val="tx1">
                    <a:lumMod val="65000"/>
                    <a:lumOff val="35000"/>
                  </a:schemeClr>
                </a:solidFill>
              </a:rPr>
              <a:t>First Article – Part 1</a:t>
            </a:r>
          </a:p>
        </p:txBody>
      </p:sp>
    </p:spTree>
    <p:extLst>
      <p:ext uri="{BB962C8B-B14F-4D97-AF65-F5344CB8AC3E}">
        <p14:creationId xmlns:p14="http://schemas.microsoft.com/office/powerpoint/2010/main" val="1611526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3:16-17</a:t>
            </a:r>
          </a:p>
        </p:txBody>
      </p:sp>
      <p:sp>
        <p:nvSpPr>
          <p:cNvPr id="3" name="Content Placeholder 2"/>
          <p:cNvSpPr>
            <a:spLocks noGrp="1"/>
          </p:cNvSpPr>
          <p:nvPr>
            <p:ph idx="1"/>
          </p:nvPr>
        </p:nvSpPr>
        <p:spPr>
          <a:xfrm>
            <a:off x="457200" y="914400"/>
            <a:ext cx="8229600" cy="5740118"/>
          </a:xfrm>
        </p:spPr>
        <p:txBody>
          <a:bodyPr numCol="1">
            <a:normAutofit/>
          </a:bodyPr>
          <a:lstStyle/>
          <a:p>
            <a:pPr>
              <a:buFontTx/>
              <a:buChar char="-"/>
            </a:pPr>
            <a:r>
              <a:rPr lang="en-US" dirty="0"/>
              <a:t>The Holy Trinity isn’t a mathematical formula that can be explained.</a:t>
            </a:r>
          </a:p>
          <a:p>
            <a:pPr>
              <a:buFontTx/>
              <a:buChar char="-"/>
            </a:pPr>
            <a:r>
              <a:rPr lang="en-US" dirty="0"/>
              <a:t>The Holy Trinity is the one true God, living and active and full of love for us sinners.</a:t>
            </a:r>
          </a:p>
          <a:p>
            <a:pPr>
              <a:buFontTx/>
              <a:buChar char="-"/>
            </a:pPr>
            <a:r>
              <a:rPr lang="en-US" dirty="0"/>
              <a:t>When Jesus takes His first public steps towards the cross He isn’t alone.</a:t>
            </a:r>
          </a:p>
          <a:p>
            <a:pPr>
              <a:buFontTx/>
              <a:buChar char="-"/>
            </a:pPr>
            <a:r>
              <a:rPr lang="en-US" dirty="0"/>
              <a:t>The Father and the Holy Spirit are in total agreement with the work He is undertaking.</a:t>
            </a:r>
          </a:p>
          <a:p>
            <a:pPr marL="0" indent="0">
              <a:buNone/>
            </a:pPr>
            <a:endParaRPr lang="en-US" dirty="0"/>
          </a:p>
          <a:p>
            <a:pPr>
              <a:buFontTx/>
              <a:buChar char="-"/>
            </a:pPr>
            <a:endParaRPr lang="en-US" dirty="0"/>
          </a:p>
        </p:txBody>
      </p:sp>
    </p:spTree>
    <p:extLst>
      <p:ext uri="{BB962C8B-B14F-4D97-AF65-F5344CB8AC3E}">
        <p14:creationId xmlns:p14="http://schemas.microsoft.com/office/powerpoint/2010/main" val="4275163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Holy Trinity</a:t>
            </a:r>
          </a:p>
        </p:txBody>
      </p:sp>
      <p:sp>
        <p:nvSpPr>
          <p:cNvPr id="3" name="Content Placeholder 2"/>
          <p:cNvSpPr>
            <a:spLocks noGrp="1"/>
          </p:cNvSpPr>
          <p:nvPr>
            <p:ph idx="1"/>
          </p:nvPr>
        </p:nvSpPr>
        <p:spPr>
          <a:xfrm>
            <a:off x="457200" y="914400"/>
            <a:ext cx="8229600" cy="5740118"/>
          </a:xfrm>
        </p:spPr>
        <p:txBody>
          <a:bodyPr numCol="1">
            <a:normAutofit fontScale="92500" lnSpcReduction="10000"/>
          </a:bodyPr>
          <a:lstStyle/>
          <a:p>
            <a:pPr marL="0" indent="0">
              <a:buNone/>
            </a:pPr>
            <a:r>
              <a:rPr lang="en-US" dirty="0"/>
              <a:t>A few texts that speak to the identity of God as He has revealed it to us:</a:t>
            </a:r>
          </a:p>
          <a:p>
            <a:pPr>
              <a:buFontTx/>
              <a:buChar char="-"/>
            </a:pPr>
            <a:r>
              <a:rPr lang="en-US" dirty="0"/>
              <a:t>One God (Deuteronomy 6:4)</a:t>
            </a:r>
          </a:p>
          <a:p>
            <a:pPr>
              <a:buFontTx/>
              <a:buChar char="-"/>
            </a:pPr>
            <a:r>
              <a:rPr lang="en-US" dirty="0"/>
              <a:t>No other God (Isaiah 45:21)</a:t>
            </a:r>
          </a:p>
          <a:p>
            <a:pPr>
              <a:buFontTx/>
              <a:buChar char="-"/>
            </a:pPr>
            <a:r>
              <a:rPr lang="en-US" dirty="0"/>
              <a:t>None like Him (Isaiah 46:8-9)</a:t>
            </a:r>
          </a:p>
          <a:p>
            <a:pPr>
              <a:buFontTx/>
              <a:buChar char="-"/>
            </a:pPr>
            <a:r>
              <a:rPr lang="en-US" dirty="0"/>
              <a:t>The Maker of all things (Isaiah 44:14)</a:t>
            </a:r>
          </a:p>
          <a:p>
            <a:pPr>
              <a:buFontTx/>
              <a:buChar char="-"/>
            </a:pPr>
            <a:r>
              <a:rPr lang="en-US" dirty="0"/>
              <a:t>We are to worship no one else (Matthew 4:10</a:t>
            </a:r>
          </a:p>
          <a:p>
            <a:pPr>
              <a:buFontTx/>
              <a:buChar char="-"/>
            </a:pPr>
            <a:r>
              <a:rPr lang="en-US" dirty="0"/>
              <a:t>Jesus make all things (John 1:3)</a:t>
            </a:r>
          </a:p>
          <a:p>
            <a:pPr>
              <a:buFontTx/>
              <a:buChar char="-"/>
            </a:pPr>
            <a:r>
              <a:rPr lang="en-US" dirty="0"/>
              <a:t>Receives the same honor as the Father (John 5:22)</a:t>
            </a:r>
          </a:p>
          <a:p>
            <a:pPr>
              <a:buFontTx/>
              <a:buChar char="-"/>
            </a:pPr>
            <a:r>
              <a:rPr lang="en-US" dirty="0"/>
              <a:t>Is called God (John 1:1, 14)</a:t>
            </a:r>
          </a:p>
          <a:p>
            <a:pPr>
              <a:buFontTx/>
              <a:buChar char="-"/>
            </a:pPr>
            <a:r>
              <a:rPr lang="en-US" dirty="0"/>
              <a:t>The Holy Spirit is called God (Acts 5:1-5)</a:t>
            </a:r>
          </a:p>
          <a:p>
            <a:pPr>
              <a:buFontTx/>
              <a:buChar char="-"/>
            </a:pPr>
            <a:r>
              <a:rPr lang="en-US" dirty="0"/>
              <a:t>The Holy Spirit Speaks (1 Timothy 4:1)</a:t>
            </a:r>
          </a:p>
          <a:p>
            <a:pPr marL="0" indent="0">
              <a:buNone/>
            </a:pPr>
            <a:endParaRPr lang="en-US" dirty="0"/>
          </a:p>
          <a:p>
            <a:pPr marL="0" indent="0" algn="ctr">
              <a:buNone/>
            </a:pPr>
            <a:r>
              <a:rPr lang="en-US" b="1" dirty="0"/>
              <a:t>Scripture reveals that the Father is God, the Son is God and the Holy Spirit is God. Yet, there are not three Gods but one God.</a:t>
            </a:r>
          </a:p>
        </p:txBody>
      </p:sp>
    </p:spTree>
    <p:extLst>
      <p:ext uri="{BB962C8B-B14F-4D97-AF65-F5344CB8AC3E}">
        <p14:creationId xmlns:p14="http://schemas.microsoft.com/office/powerpoint/2010/main" val="1923524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a:t>
            </a:r>
            <a:r>
              <a:rPr lang="en-US" baseline="30000" dirty="0"/>
              <a:t>st</a:t>
            </a:r>
            <a:r>
              <a:rPr lang="en-US" dirty="0"/>
              <a:t> Article of the Creed</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dirty="0"/>
              <a:t>The Creed is divided into three articles.  They’re usually referred to as Creator, Redeemer, and Sanctifier.</a:t>
            </a:r>
          </a:p>
          <a:p>
            <a:pPr marL="0" indent="0" algn="ctr">
              <a:buNone/>
            </a:pPr>
            <a:endParaRPr lang="en-US" dirty="0"/>
          </a:p>
          <a:p>
            <a:pPr marL="0" indent="0" algn="ctr">
              <a:buNone/>
            </a:pPr>
            <a:r>
              <a:rPr lang="en-US" dirty="0"/>
              <a:t>The reason for this is Scripture ordinarily speaks of the Father as creating us, the Son redeeming us, and the Holy Spirit Sanctifying us.</a:t>
            </a:r>
          </a:p>
          <a:p>
            <a:pPr marL="0" indent="0" algn="ctr">
              <a:buNone/>
            </a:pPr>
            <a:endParaRPr lang="en-US" dirty="0"/>
          </a:p>
          <a:p>
            <a:pPr marL="0" indent="0" algn="ctr">
              <a:buNone/>
            </a:pPr>
            <a:r>
              <a:rPr lang="en-US" dirty="0"/>
              <a:t>Yet, in their relationship to one another, the three persons find their unity as one divine being called God. The Father, Son, and Spirit are alike almighty, alike Creator, alike Redeemer.</a:t>
            </a:r>
          </a:p>
        </p:txBody>
      </p:sp>
    </p:spTree>
    <p:extLst>
      <p:ext uri="{BB962C8B-B14F-4D97-AF65-F5344CB8AC3E}">
        <p14:creationId xmlns:p14="http://schemas.microsoft.com/office/powerpoint/2010/main" val="372393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a:t>
            </a:r>
            <a:r>
              <a:rPr lang="en-US" baseline="30000" dirty="0"/>
              <a:t>st</a:t>
            </a:r>
            <a:r>
              <a:rPr lang="en-US" dirty="0"/>
              <a:t> Article of the Creed</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dirty="0"/>
              <a:t>I believe in God, the Father Almighty, Maker of heaven and earth.</a:t>
            </a:r>
          </a:p>
          <a:p>
            <a:pPr marL="0" indent="0" algn="ctr">
              <a:buNone/>
            </a:pPr>
            <a:endParaRPr lang="en-US" dirty="0"/>
          </a:p>
          <a:p>
            <a:pPr marL="0" indent="0">
              <a:buNone/>
            </a:pPr>
            <a:r>
              <a:rPr lang="en-US" dirty="0"/>
              <a:t>Q: Why is the First Person of the Trinity called God the Father.  See John 3:16, Galatians 4:4-6, Acts 17:28-29</a:t>
            </a:r>
          </a:p>
          <a:p>
            <a:pPr marL="0" indent="0">
              <a:buNone/>
            </a:pPr>
            <a:r>
              <a:rPr lang="en-US" dirty="0"/>
              <a:t>A: He is:</a:t>
            </a:r>
          </a:p>
          <a:p>
            <a:pPr>
              <a:buFontTx/>
              <a:buChar char="-"/>
            </a:pPr>
            <a:r>
              <a:rPr lang="en-US" dirty="0"/>
              <a:t>the eternal Father of the Son of God, Christ our Savior (John 3:16).</a:t>
            </a:r>
          </a:p>
          <a:p>
            <a:pPr>
              <a:buFontTx/>
              <a:buChar char="-"/>
            </a:pPr>
            <a:r>
              <a:rPr lang="en-US" dirty="0"/>
              <a:t>The gracious Father of all Christians, having adopted us in Christ (Galatians 4:4-6).</a:t>
            </a:r>
          </a:p>
          <a:p>
            <a:pPr>
              <a:buFontTx/>
              <a:buChar char="-"/>
            </a:pPr>
            <a:r>
              <a:rPr lang="en-US" dirty="0"/>
              <a:t>Graciously providing for all people “as a kind Father” (Acts 17:28-29).</a:t>
            </a:r>
          </a:p>
          <a:p>
            <a:pPr>
              <a:buFontTx/>
              <a:buChar char="-"/>
            </a:pPr>
            <a:endParaRPr lang="en-US" dirty="0"/>
          </a:p>
          <a:p>
            <a:pPr marL="0" indent="0" algn="ctr">
              <a:buNone/>
            </a:pPr>
            <a:endParaRPr lang="en-US" dirty="0"/>
          </a:p>
        </p:txBody>
      </p:sp>
    </p:spTree>
    <p:extLst>
      <p:ext uri="{BB962C8B-B14F-4D97-AF65-F5344CB8AC3E}">
        <p14:creationId xmlns:p14="http://schemas.microsoft.com/office/powerpoint/2010/main" val="3574718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1</a:t>
            </a:r>
            <a:r>
              <a:rPr lang="en-US" baseline="30000" dirty="0"/>
              <a:t>st</a:t>
            </a:r>
            <a:r>
              <a:rPr lang="en-US" dirty="0"/>
              <a:t> Article of the Creed</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dirty="0"/>
              <a:t>I believe in God, the Father Almighty, Maker of heaven and earth.</a:t>
            </a:r>
          </a:p>
          <a:p>
            <a:pPr marL="0" indent="0" algn="ctr">
              <a:buNone/>
            </a:pPr>
            <a:endParaRPr lang="en-US" dirty="0"/>
          </a:p>
          <a:p>
            <a:pPr marL="0" indent="0">
              <a:buNone/>
            </a:pPr>
            <a:r>
              <a:rPr lang="en-US" dirty="0"/>
              <a:t>Q: What is included in the phrase “heaven and earth?”</a:t>
            </a:r>
          </a:p>
          <a:p>
            <a:pPr marL="0" indent="0">
              <a:buNone/>
            </a:pPr>
            <a:r>
              <a:rPr lang="en-US" dirty="0"/>
              <a:t>A: The only one who made heaven and earth can rightly be called God.  God created, out of nothing, everything that exists.</a:t>
            </a:r>
          </a:p>
          <a:p>
            <a:pPr marL="0" indent="0" algn="ctr">
              <a:buNone/>
            </a:pPr>
            <a:endParaRPr lang="en-US" dirty="0"/>
          </a:p>
        </p:txBody>
      </p:sp>
    </p:spTree>
    <p:extLst>
      <p:ext uri="{BB962C8B-B14F-4D97-AF65-F5344CB8AC3E}">
        <p14:creationId xmlns:p14="http://schemas.microsoft.com/office/powerpoint/2010/main" val="221600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Genesis 1:1-5</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dirty="0"/>
              <a:t>Read Genesis 1:1-5</a:t>
            </a:r>
          </a:p>
          <a:p>
            <a:pPr marL="0" indent="0">
              <a:buNone/>
            </a:pPr>
            <a:r>
              <a:rPr lang="en-US" dirty="0"/>
              <a:t>Questions:</a:t>
            </a:r>
          </a:p>
          <a:p>
            <a:pPr>
              <a:buFontTx/>
              <a:buChar char="-"/>
            </a:pPr>
            <a:r>
              <a:rPr lang="en-US" dirty="0"/>
              <a:t>Who alone was ”in the beginning?”</a:t>
            </a:r>
          </a:p>
          <a:p>
            <a:pPr>
              <a:buFontTx/>
              <a:buChar char="-"/>
            </a:pPr>
            <a:r>
              <a:rPr lang="en-US" dirty="0"/>
              <a:t>What did He do?</a:t>
            </a:r>
          </a:p>
          <a:p>
            <a:pPr>
              <a:buFontTx/>
              <a:buChar char="-"/>
            </a:pPr>
            <a:r>
              <a:rPr lang="en-US" dirty="0"/>
              <a:t>From what did God create all things?</a:t>
            </a:r>
          </a:p>
          <a:p>
            <a:pPr>
              <a:buFontTx/>
              <a:buChar char="-"/>
            </a:pPr>
            <a:r>
              <a:rPr lang="en-US" dirty="0"/>
              <a:t>Why is it important to understand that God created all things out of nothing?</a:t>
            </a:r>
          </a:p>
          <a:p>
            <a:pPr>
              <a:buFontTx/>
              <a:buChar char="-"/>
            </a:pPr>
            <a:r>
              <a:rPr lang="en-US" dirty="0"/>
              <a:t>Are all three persons of the Trinity involved in creation?</a:t>
            </a:r>
          </a:p>
          <a:p>
            <a:pPr>
              <a:buFontTx/>
              <a:buChar char="-"/>
            </a:pPr>
            <a:r>
              <a:rPr lang="en-US" dirty="0"/>
              <a:t>Are there parallels between Genesis 1:1-5 and John 1:1-5,10-14,18?</a:t>
            </a:r>
          </a:p>
        </p:txBody>
      </p:sp>
    </p:spTree>
    <p:extLst>
      <p:ext uri="{BB962C8B-B14F-4D97-AF65-F5344CB8AC3E}">
        <p14:creationId xmlns:p14="http://schemas.microsoft.com/office/powerpoint/2010/main" val="697262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fontScale="85000" lnSpcReduction="20000"/>
          </a:bodyPr>
          <a:lstStyle/>
          <a:p>
            <a:pPr marL="0" indent="0" algn="ctr">
              <a:spcBef>
                <a:spcPts val="0"/>
              </a:spcBef>
              <a:buNone/>
            </a:pPr>
            <a:r>
              <a:rPr lang="en-US" sz="2600" b="1" dirty="0"/>
              <a:t>I believe in God, the Father Almighty, Maker of heaven and earth.</a:t>
            </a:r>
          </a:p>
          <a:p>
            <a:pPr marL="0" indent="0" algn="ctr">
              <a:spcBef>
                <a:spcPts val="0"/>
              </a:spcBef>
              <a:buNone/>
            </a:pPr>
            <a:endParaRPr lang="en-US" sz="2600" dirty="0"/>
          </a:p>
          <a:p>
            <a:pPr marL="0" indent="0" algn="ctr">
              <a:spcBef>
                <a:spcPts val="0"/>
              </a:spcBef>
              <a:buNone/>
            </a:pPr>
            <a:r>
              <a:rPr lang="en-US" sz="2600" i="1" dirty="0"/>
              <a:t>What does this mean? I believe that God has made me and all creatures; that He has given me my body and soul, eyes, ears, and all my members, my reason and all my senses, and still takes care of them.</a:t>
            </a:r>
          </a:p>
          <a:p>
            <a:pPr marL="0" indent="0" algn="ctr">
              <a:spcBef>
                <a:spcPts val="0"/>
              </a:spcBef>
              <a:buNone/>
            </a:pPr>
            <a:endParaRPr lang="en-US" sz="2600" i="1" dirty="0"/>
          </a:p>
          <a:p>
            <a:pPr marL="0" indent="0" algn="ctr">
              <a:spcBef>
                <a:spcPts val="0"/>
              </a:spcBef>
              <a:buNone/>
            </a:pPr>
            <a:r>
              <a:rPr lang="en-US" sz="2600" i="1" dirty="0"/>
              <a:t>He also gives me clothing and shoes, food and drink, house and home, wife and children, land, animals, and all I have.  He richly and daily provides me with all that I need to support this body and life.</a:t>
            </a:r>
          </a:p>
          <a:p>
            <a:pPr marL="0" indent="0" algn="ctr">
              <a:spcBef>
                <a:spcPts val="0"/>
              </a:spcBef>
              <a:buNone/>
            </a:pPr>
            <a:endParaRPr lang="en-US" sz="2600" i="1" dirty="0"/>
          </a:p>
          <a:p>
            <a:pPr marL="0" indent="0" algn="ctr">
              <a:spcBef>
                <a:spcPts val="0"/>
              </a:spcBef>
              <a:buNone/>
            </a:pPr>
            <a:r>
              <a:rPr lang="en-US" sz="2600" i="1" dirty="0"/>
              <a:t>He defends me against all danger and guards and protects me from all evil.</a:t>
            </a:r>
          </a:p>
          <a:p>
            <a:pPr marL="0" indent="0" algn="ctr">
              <a:spcBef>
                <a:spcPts val="0"/>
              </a:spcBef>
              <a:buNone/>
            </a:pPr>
            <a:endParaRPr lang="en-US" sz="2600" i="1" dirty="0"/>
          </a:p>
          <a:p>
            <a:pPr marL="0" indent="0" algn="ctr">
              <a:spcBef>
                <a:spcPts val="0"/>
              </a:spcBef>
              <a:buNone/>
            </a:pPr>
            <a:r>
              <a:rPr lang="en-US" sz="2600" i="1" dirty="0"/>
              <a:t>All this He does only out of fatherly, divine goodness and mercy, without any merit or worthiness in me.  For all this it is my duty to tank and praise, serve and obey Him.</a:t>
            </a:r>
          </a:p>
          <a:p>
            <a:pPr marL="0" indent="0" algn="ctr">
              <a:spcBef>
                <a:spcPts val="0"/>
              </a:spcBef>
              <a:buNone/>
            </a:pPr>
            <a:endParaRPr lang="en-US" sz="2600" i="1" dirty="0"/>
          </a:p>
          <a:p>
            <a:pPr marL="0" indent="0" algn="ctr">
              <a:spcBef>
                <a:spcPts val="0"/>
              </a:spcBef>
              <a:buNone/>
            </a:pPr>
            <a:r>
              <a:rPr lang="en-US" sz="2600" i="1" dirty="0"/>
              <a:t>This is most certainly true.</a:t>
            </a:r>
          </a:p>
          <a:p>
            <a:pPr marL="0" indent="0" algn="ctr">
              <a:spcBef>
                <a:spcPts val="0"/>
              </a:spcBef>
              <a:buNone/>
            </a:pPr>
            <a:endParaRPr lang="en-US" i="1" dirty="0"/>
          </a:p>
          <a:p>
            <a:pPr marL="0" indent="0" algn="ctr">
              <a:spcBef>
                <a:spcPts val="0"/>
              </a:spcBef>
              <a:buNone/>
            </a:pPr>
            <a:endParaRPr lang="en-US" dirty="0"/>
          </a:p>
        </p:txBody>
      </p:sp>
    </p:spTree>
    <p:extLst>
      <p:ext uri="{BB962C8B-B14F-4D97-AF65-F5344CB8AC3E}">
        <p14:creationId xmlns:p14="http://schemas.microsoft.com/office/powerpoint/2010/main" val="16226100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b="1" i="1" dirty="0"/>
              <a:t>Activity</a:t>
            </a:r>
          </a:p>
          <a:p>
            <a:pPr marL="0" indent="0">
              <a:spcBef>
                <a:spcPts val="0"/>
              </a:spcBef>
              <a:buNone/>
            </a:pPr>
            <a:r>
              <a:rPr lang="en-US" dirty="0"/>
              <a:t>Take a few minutes to write down what does it mean that God made you, that God made all creatures.</a:t>
            </a:r>
          </a:p>
          <a:p>
            <a:pPr marL="0" indent="0">
              <a:spcBef>
                <a:spcPts val="0"/>
              </a:spcBef>
              <a:buNone/>
            </a:pPr>
            <a:endParaRPr lang="en-US" dirty="0"/>
          </a:p>
          <a:p>
            <a:pPr marL="0" indent="0">
              <a:spcBef>
                <a:spcPts val="0"/>
              </a:spcBef>
              <a:buNone/>
            </a:pPr>
            <a:r>
              <a:rPr lang="en-US" dirty="0"/>
              <a:t>Possible Answers:</a:t>
            </a:r>
          </a:p>
          <a:p>
            <a:pPr>
              <a:spcBef>
                <a:spcPts val="0"/>
              </a:spcBef>
              <a:buFontTx/>
              <a:buChar char="-"/>
            </a:pPr>
            <a:r>
              <a:rPr lang="en-US" dirty="0"/>
              <a:t>God made the universe and everything in it.</a:t>
            </a:r>
          </a:p>
          <a:p>
            <a:pPr>
              <a:spcBef>
                <a:spcPts val="0"/>
              </a:spcBef>
              <a:buFontTx/>
              <a:buChar char="-"/>
            </a:pPr>
            <a:r>
              <a:rPr lang="en-US" dirty="0"/>
              <a:t>Nothing exists apart from God’s creation.</a:t>
            </a:r>
          </a:p>
          <a:p>
            <a:pPr>
              <a:spcBef>
                <a:spcPts val="0"/>
              </a:spcBef>
              <a:buFontTx/>
              <a:buChar char="-"/>
            </a:pPr>
            <a:r>
              <a:rPr lang="en-US" dirty="0"/>
              <a:t>I’m a creature of God. My life is a gift from Him.  I’m accountable to Him.</a:t>
            </a:r>
          </a:p>
          <a:p>
            <a:pPr>
              <a:spcBef>
                <a:spcPts val="0"/>
              </a:spcBef>
              <a:buFontTx/>
              <a:buChar char="-"/>
            </a:pPr>
            <a:r>
              <a:rPr lang="en-US" dirty="0"/>
              <a:t>Ever person (regardless of age, race, sex, ethnicity) receive life from God</a:t>
            </a:r>
          </a:p>
          <a:p>
            <a:pPr marL="0" indent="0" algn="ctr">
              <a:spcBef>
                <a:spcPts val="0"/>
              </a:spcBef>
              <a:buNone/>
            </a:pPr>
            <a:endParaRPr lang="en-US" dirty="0"/>
          </a:p>
        </p:txBody>
      </p:sp>
    </p:spTree>
    <p:extLst>
      <p:ext uri="{BB962C8B-B14F-4D97-AF65-F5344CB8AC3E}">
        <p14:creationId xmlns:p14="http://schemas.microsoft.com/office/powerpoint/2010/main" val="329268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spcBef>
                <a:spcPts val="0"/>
              </a:spcBef>
              <a:buNone/>
            </a:pPr>
            <a:r>
              <a:rPr lang="en-US" b="1" i="1" dirty="0"/>
              <a:t>Activity</a:t>
            </a:r>
          </a:p>
          <a:p>
            <a:pPr marL="0" indent="0">
              <a:spcBef>
                <a:spcPts val="0"/>
              </a:spcBef>
              <a:buNone/>
            </a:pPr>
            <a:r>
              <a:rPr lang="en-US" dirty="0"/>
              <a:t>Take a few minutes to write down what does it mean that God has given you your body and soul, eyes, ears, and all your members, your reason and all your senses ands till takes care of them.</a:t>
            </a:r>
          </a:p>
          <a:p>
            <a:pPr marL="0" indent="0">
              <a:spcBef>
                <a:spcPts val="0"/>
              </a:spcBef>
              <a:buNone/>
            </a:pPr>
            <a:endParaRPr lang="en-US" dirty="0"/>
          </a:p>
          <a:p>
            <a:pPr marL="0" indent="0">
              <a:spcBef>
                <a:spcPts val="0"/>
              </a:spcBef>
              <a:buNone/>
            </a:pPr>
            <a:r>
              <a:rPr lang="en-US" dirty="0"/>
              <a:t>Possible Answers:</a:t>
            </a:r>
          </a:p>
          <a:p>
            <a:pPr>
              <a:spcBef>
                <a:spcPts val="0"/>
              </a:spcBef>
              <a:buFontTx/>
              <a:buChar char="-"/>
            </a:pPr>
            <a:r>
              <a:rPr lang="en-US" dirty="0"/>
              <a:t>I’m not just a body or just a soul but am both which God breathed life into.</a:t>
            </a:r>
          </a:p>
          <a:p>
            <a:pPr>
              <a:spcBef>
                <a:spcPts val="0"/>
              </a:spcBef>
              <a:buFontTx/>
              <a:buChar char="-"/>
            </a:pPr>
            <a:r>
              <a:rPr lang="en-US" dirty="0"/>
              <a:t>He’s made me specifically either a male or female.</a:t>
            </a:r>
          </a:p>
          <a:p>
            <a:pPr>
              <a:spcBef>
                <a:spcPts val="0"/>
              </a:spcBef>
              <a:buFontTx/>
              <a:buChar char="-"/>
            </a:pPr>
            <a:r>
              <a:rPr lang="en-US" dirty="0"/>
              <a:t>Those things such as eyes and ears help me relate to God and other people.</a:t>
            </a:r>
          </a:p>
          <a:p>
            <a:pPr>
              <a:spcBef>
                <a:spcPts val="0"/>
              </a:spcBef>
              <a:buFontTx/>
              <a:buChar char="-"/>
            </a:pPr>
            <a:r>
              <a:rPr lang="en-US" dirty="0"/>
              <a:t>God doesn’t just create the heavens and the earth, but continues to be active in His creation.</a:t>
            </a:r>
          </a:p>
          <a:p>
            <a:pPr marL="0" indent="0" algn="ctr">
              <a:spcBef>
                <a:spcPts val="0"/>
              </a:spcBef>
              <a:buNone/>
            </a:pPr>
            <a:endParaRPr lang="en-US" dirty="0"/>
          </a:p>
        </p:txBody>
      </p:sp>
    </p:spTree>
    <p:extLst>
      <p:ext uri="{BB962C8B-B14F-4D97-AF65-F5344CB8AC3E}">
        <p14:creationId xmlns:p14="http://schemas.microsoft.com/office/powerpoint/2010/main" val="1167692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Review</a:t>
            </a:r>
          </a:p>
        </p:txBody>
      </p:sp>
      <p:sp>
        <p:nvSpPr>
          <p:cNvPr id="3" name="Content Placeholder 2"/>
          <p:cNvSpPr>
            <a:spLocks noGrp="1"/>
          </p:cNvSpPr>
          <p:nvPr>
            <p:ph type="body" idx="1"/>
          </p:nvPr>
        </p:nvSpPr>
        <p:spPr/>
        <p:txBody>
          <a:bodyPr/>
          <a:lstStyle/>
          <a:p>
            <a:r>
              <a:rPr lang="en-US" i="1" dirty="0"/>
              <a:t>The Commandments</a:t>
            </a:r>
          </a:p>
        </p:txBody>
      </p:sp>
    </p:spTree>
    <p:extLst>
      <p:ext uri="{BB962C8B-B14F-4D97-AF65-F5344CB8AC3E}">
        <p14:creationId xmlns:p14="http://schemas.microsoft.com/office/powerpoint/2010/main" val="3151717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Introduction</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dirty="0"/>
              <a:t>Q: Some people say that it doesn’t really matter what you believe about anything.  It’s all equally valid. What do you think?</a:t>
            </a:r>
          </a:p>
          <a:p>
            <a:pPr marL="0" indent="0">
              <a:buNone/>
            </a:pPr>
            <a:r>
              <a:rPr lang="en-US" dirty="0"/>
              <a:t>A: Scripture reveals that not everything is equally valid:</a:t>
            </a:r>
          </a:p>
          <a:p>
            <a:pPr>
              <a:buFontTx/>
              <a:buChar char="-"/>
            </a:pPr>
            <a:r>
              <a:rPr lang="en-US" dirty="0"/>
              <a:t>There’s only one God. </a:t>
            </a:r>
            <a:r>
              <a:rPr lang="en-US" i="1" dirty="0"/>
              <a:t>“Hear, O Israel: The </a:t>
            </a:r>
            <a:r>
              <a:rPr lang="en-US" i="1" cap="small" dirty="0"/>
              <a:t>Lord</a:t>
            </a:r>
            <a:r>
              <a:rPr lang="en-US" i="1" dirty="0"/>
              <a:t> our God, the </a:t>
            </a:r>
            <a:r>
              <a:rPr lang="en-US" i="1" cap="small" dirty="0"/>
              <a:t>Lord</a:t>
            </a:r>
            <a:r>
              <a:rPr lang="en-US" i="1" dirty="0"/>
              <a:t> is one…” (Deut. 6:4)</a:t>
            </a:r>
          </a:p>
          <a:p>
            <a:pPr>
              <a:buFontTx/>
              <a:buChar char="-"/>
            </a:pPr>
            <a:r>
              <a:rPr lang="en-US" dirty="0"/>
              <a:t>God is one in three persons. </a:t>
            </a:r>
            <a:r>
              <a:rPr lang="en-US" i="1" dirty="0"/>
              <a:t>“…baptizing them in</a:t>
            </a:r>
            <a:r>
              <a:rPr lang="en-US" i="1" baseline="30000" dirty="0"/>
              <a:t>[</a:t>
            </a:r>
            <a:r>
              <a:rPr lang="en-US" i="1" baseline="30000" dirty="0">
                <a:hlinkClick r:id="rId3" tooltip="See footnote b"/>
              </a:rPr>
              <a:t>b</a:t>
            </a:r>
            <a:r>
              <a:rPr lang="en-US" i="1" baseline="30000" dirty="0"/>
              <a:t>]</a:t>
            </a:r>
            <a:r>
              <a:rPr lang="en-US" i="1" dirty="0"/>
              <a:t> the name of the Father and of the Son and of the Holy Spirit…” (Matt. 28:19)</a:t>
            </a:r>
          </a:p>
          <a:p>
            <a:pPr>
              <a:buFontTx/>
              <a:buChar char="-"/>
            </a:pPr>
            <a:r>
              <a:rPr lang="en-US" dirty="0"/>
              <a:t>Jesus is the only way to God. </a:t>
            </a:r>
            <a:r>
              <a:rPr lang="en-US" i="1" dirty="0"/>
              <a:t>“Jesus said to him, ‘I am the way, and the truth, and the life. No one comes to the Father except through me.’” (John 14:6).</a:t>
            </a:r>
          </a:p>
          <a:p>
            <a:pPr marL="0" indent="0" algn="ctr">
              <a:buNone/>
            </a:pPr>
            <a:r>
              <a:rPr lang="en-US" b="1" dirty="0"/>
              <a:t>IT MATTERS WHAT YOU BELIEVE!</a:t>
            </a:r>
          </a:p>
        </p:txBody>
      </p:sp>
    </p:spTree>
    <p:extLst>
      <p:ext uri="{BB962C8B-B14F-4D97-AF65-F5344CB8AC3E}">
        <p14:creationId xmlns:p14="http://schemas.microsoft.com/office/powerpoint/2010/main" val="15168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Introduction</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dirty="0"/>
              <a:t>Q: What is a creed?</a:t>
            </a:r>
          </a:p>
          <a:p>
            <a:pPr marL="0" indent="0">
              <a:buNone/>
            </a:pPr>
            <a:r>
              <a:rPr lang="en-US" dirty="0"/>
              <a:t>A: A creed is a statement of faith, a statement of what you believe.  The English word creed comes from the Latin word </a:t>
            </a:r>
            <a:r>
              <a:rPr lang="en-US" i="1" dirty="0"/>
              <a:t>credo </a:t>
            </a:r>
            <a:r>
              <a:rPr lang="en-US" dirty="0"/>
              <a:t>– “I believe.”</a:t>
            </a:r>
          </a:p>
          <a:p>
            <a:pPr marL="0" indent="0">
              <a:buNone/>
            </a:pPr>
            <a:endParaRPr lang="en-US" dirty="0"/>
          </a:p>
          <a:p>
            <a:pPr marL="0" indent="0">
              <a:buNone/>
            </a:pPr>
            <a:r>
              <a:rPr lang="en-US" dirty="0"/>
              <a:t>Is…</a:t>
            </a:r>
          </a:p>
          <a:p>
            <a:pPr>
              <a:buFontTx/>
              <a:buChar char="-"/>
            </a:pPr>
            <a:r>
              <a:rPr lang="en-US" dirty="0"/>
              <a:t>“I believe in God, the Father Almighty,” a creed?</a:t>
            </a:r>
          </a:p>
          <a:p>
            <a:pPr>
              <a:buFontTx/>
              <a:buChar char="-"/>
            </a:pPr>
            <a:r>
              <a:rPr lang="en-US" dirty="0"/>
              <a:t>“Deeds, not creeds,” a creed?</a:t>
            </a:r>
          </a:p>
          <a:p>
            <a:pPr>
              <a:buFontTx/>
              <a:buChar char="-"/>
            </a:pPr>
            <a:r>
              <a:rPr lang="en-US" dirty="0"/>
              <a:t>“No creed but the Bible,” a creed?</a:t>
            </a:r>
          </a:p>
          <a:p>
            <a:pPr>
              <a:buFontTx/>
              <a:buChar char="-"/>
            </a:pPr>
            <a:endParaRPr lang="en-US" dirty="0"/>
          </a:p>
        </p:txBody>
      </p:sp>
    </p:spTree>
    <p:extLst>
      <p:ext uri="{BB962C8B-B14F-4D97-AF65-F5344CB8AC3E}">
        <p14:creationId xmlns:p14="http://schemas.microsoft.com/office/powerpoint/2010/main" val="949234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Introduction</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dirty="0"/>
              <a:t>Q: What creeds does the Christian Church confess?</a:t>
            </a:r>
          </a:p>
          <a:p>
            <a:pPr marL="0" indent="0">
              <a:buNone/>
            </a:pPr>
            <a:r>
              <a:rPr lang="en-US" dirty="0"/>
              <a:t>A: The Apostles, The Nicene, and The Athanasian.  Each creed clarified specific doctrinal controversies that came up throughout the church’s history.</a:t>
            </a:r>
          </a:p>
          <a:p>
            <a:pPr marL="0" indent="0">
              <a:buNone/>
            </a:pPr>
            <a:endParaRPr lang="en-US" dirty="0"/>
          </a:p>
          <a:p>
            <a:pPr marL="0" indent="0">
              <a:buNone/>
            </a:pPr>
            <a:endParaRPr lang="en-US" dirty="0"/>
          </a:p>
          <a:p>
            <a:pPr marL="0" indent="0" algn="ctr">
              <a:buNone/>
            </a:pPr>
            <a:r>
              <a:rPr lang="en-US" b="1" dirty="0"/>
              <a:t>SEE HANDOUT OF THE </a:t>
            </a:r>
            <a:r>
              <a:rPr lang="en-US" b="1"/>
              <a:t>THREE ECUMENICAL </a:t>
            </a:r>
            <a:r>
              <a:rPr lang="en-US" b="1" dirty="0"/>
              <a:t>CREEDS</a:t>
            </a:r>
          </a:p>
        </p:txBody>
      </p:sp>
    </p:spTree>
    <p:extLst>
      <p:ext uri="{BB962C8B-B14F-4D97-AF65-F5344CB8AC3E}">
        <p14:creationId xmlns:p14="http://schemas.microsoft.com/office/powerpoint/2010/main" val="3398866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Introduction</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buNone/>
            </a:pPr>
            <a:r>
              <a:rPr lang="en-US" dirty="0"/>
              <a:t>Q: Why do we use the Apostles’ Creed in the catechism?</a:t>
            </a:r>
          </a:p>
          <a:p>
            <a:pPr marL="0" indent="0">
              <a:buNone/>
            </a:pPr>
            <a:r>
              <a:rPr lang="en-US" dirty="0"/>
              <a:t>A: It’s the creed commonly used in Baptism.  The Apostles’ Creed is called such, not because it was written by the apostles themselves, but because it states briefly the doctrine that God gave through the apostles.</a:t>
            </a:r>
          </a:p>
          <a:p>
            <a:pPr marL="0" indent="0">
              <a:buNone/>
            </a:pPr>
            <a:endParaRPr lang="en-US" dirty="0"/>
          </a:p>
          <a:p>
            <a:pPr marL="0" indent="0" algn="ctr">
              <a:buNone/>
            </a:pPr>
            <a:r>
              <a:rPr lang="en-US" b="1" dirty="0"/>
              <a:t>Each creed reveals what we believe, teach, and confess about who God is and what He has done and what He continues to do.</a:t>
            </a:r>
          </a:p>
        </p:txBody>
      </p:sp>
    </p:spTree>
    <p:extLst>
      <p:ext uri="{BB962C8B-B14F-4D97-AF65-F5344CB8AC3E}">
        <p14:creationId xmlns:p14="http://schemas.microsoft.com/office/powerpoint/2010/main" val="837577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3:13-15</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dirty="0"/>
              <a:t>Read Matthew 3:13-15</a:t>
            </a:r>
          </a:p>
          <a:p>
            <a:pPr marL="0" indent="0">
              <a:buNone/>
            </a:pPr>
            <a:r>
              <a:rPr lang="en-US" dirty="0"/>
              <a:t>Q: Who baptized Jesus?</a:t>
            </a:r>
          </a:p>
          <a:p>
            <a:pPr marL="0" indent="0">
              <a:buNone/>
            </a:pPr>
            <a:r>
              <a:rPr lang="en-US" dirty="0"/>
              <a:t>A: John the Baptist (v.13).</a:t>
            </a:r>
          </a:p>
          <a:p>
            <a:pPr marL="0" indent="0">
              <a:buNone/>
            </a:pPr>
            <a:r>
              <a:rPr lang="en-US" dirty="0"/>
              <a:t>Q: How did John respond to Jesus’ request to be baptized?</a:t>
            </a:r>
          </a:p>
          <a:p>
            <a:pPr marL="0" indent="0">
              <a:buNone/>
            </a:pPr>
            <a:r>
              <a:rPr lang="en-US" dirty="0"/>
              <a:t>A: Surprised. He believed Jesus should baptize him (v.14).</a:t>
            </a:r>
          </a:p>
          <a:p>
            <a:pPr marL="0" indent="0">
              <a:buNone/>
            </a:pPr>
            <a:r>
              <a:rPr lang="en-US" dirty="0"/>
              <a:t>Q: Did Jesus change His mind and baptized John?</a:t>
            </a:r>
          </a:p>
          <a:p>
            <a:pPr marL="0" indent="0">
              <a:buNone/>
            </a:pPr>
            <a:r>
              <a:rPr lang="en-US" dirty="0"/>
              <a:t>A: No. ”Jesus answered him, ‘Let it be so now, for thus it is fitting for us to fulfill all righteousness.’” (v.15).</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32172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3:13-15</a:t>
            </a:r>
          </a:p>
        </p:txBody>
      </p:sp>
      <p:sp>
        <p:nvSpPr>
          <p:cNvPr id="3" name="Content Placeholder 2"/>
          <p:cNvSpPr>
            <a:spLocks noGrp="1"/>
          </p:cNvSpPr>
          <p:nvPr>
            <p:ph idx="1"/>
          </p:nvPr>
        </p:nvSpPr>
        <p:spPr>
          <a:xfrm>
            <a:off x="457200" y="914400"/>
            <a:ext cx="8229600" cy="5740118"/>
          </a:xfrm>
        </p:spPr>
        <p:txBody>
          <a:bodyPr numCol="1">
            <a:normAutofit/>
          </a:bodyPr>
          <a:lstStyle/>
          <a:p>
            <a:pPr>
              <a:buFontTx/>
              <a:buChar char="-"/>
            </a:pPr>
            <a:r>
              <a:rPr lang="en-US" dirty="0"/>
              <a:t>It seems strange that Jesus needed to be baptized.</a:t>
            </a:r>
          </a:p>
          <a:p>
            <a:pPr>
              <a:buFontTx/>
              <a:buChar char="-"/>
            </a:pPr>
            <a:r>
              <a:rPr lang="en-US" dirty="0"/>
              <a:t>Jesus was without sin.  Baptism is meant for sinners.</a:t>
            </a:r>
          </a:p>
          <a:p>
            <a:pPr>
              <a:buFontTx/>
              <a:buChar char="-"/>
            </a:pPr>
            <a:r>
              <a:rPr lang="en-US" dirty="0"/>
              <a:t>Jesus receiving baptism was not for Himself but for us.</a:t>
            </a:r>
          </a:p>
          <a:p>
            <a:pPr>
              <a:buFontTx/>
              <a:buChar char="-"/>
            </a:pPr>
            <a:r>
              <a:rPr lang="en-US" dirty="0"/>
              <a:t>This was Jesus’ first public step toward the cross.</a:t>
            </a:r>
          </a:p>
          <a:p>
            <a:pPr>
              <a:buFontTx/>
              <a:buChar char="-"/>
            </a:pPr>
            <a:r>
              <a:rPr lang="en-US" dirty="0"/>
              <a:t>Receiving the baptism of repentance meant for sinners, Jesus was taking His place alongside of us, under our load of sin.</a:t>
            </a:r>
          </a:p>
          <a:p>
            <a:pPr>
              <a:buFontTx/>
              <a:buChar char="-"/>
            </a:pPr>
            <a:r>
              <a:rPr lang="en-US" dirty="0"/>
              <a:t>Jesus received baptism not just as a “holy person” but as the holy person sent to save all us un holy ones.</a:t>
            </a:r>
          </a:p>
        </p:txBody>
      </p:sp>
    </p:spTree>
    <p:extLst>
      <p:ext uri="{BB962C8B-B14F-4D97-AF65-F5344CB8AC3E}">
        <p14:creationId xmlns:p14="http://schemas.microsoft.com/office/powerpoint/2010/main" val="362756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Matthew 3:16-17</a:t>
            </a:r>
          </a:p>
        </p:txBody>
      </p:sp>
      <p:sp>
        <p:nvSpPr>
          <p:cNvPr id="3" name="Content Placeholder 2"/>
          <p:cNvSpPr>
            <a:spLocks noGrp="1"/>
          </p:cNvSpPr>
          <p:nvPr>
            <p:ph idx="1"/>
          </p:nvPr>
        </p:nvSpPr>
        <p:spPr>
          <a:xfrm>
            <a:off x="457200" y="914400"/>
            <a:ext cx="8229600" cy="5740118"/>
          </a:xfrm>
        </p:spPr>
        <p:txBody>
          <a:bodyPr numCol="1">
            <a:normAutofit/>
          </a:bodyPr>
          <a:lstStyle/>
          <a:p>
            <a:pPr marL="0" indent="0" algn="ctr">
              <a:buNone/>
            </a:pPr>
            <a:r>
              <a:rPr lang="en-US" b="1" dirty="0"/>
              <a:t>Read Matthew 3:16-17</a:t>
            </a:r>
          </a:p>
          <a:p>
            <a:pPr marL="0" indent="0">
              <a:buNone/>
            </a:pPr>
            <a:r>
              <a:rPr lang="en-US" dirty="0"/>
              <a:t>Q: What happened after Jesus is baptized? Who is revealed?</a:t>
            </a:r>
          </a:p>
          <a:p>
            <a:pPr marL="0" indent="0">
              <a:buNone/>
            </a:pPr>
            <a:r>
              <a:rPr lang="en-US" dirty="0"/>
              <a:t>A: The other two persons of the Holy Trinity.</a:t>
            </a:r>
          </a:p>
          <a:p>
            <a:pPr>
              <a:buFontTx/>
              <a:buChar char="-"/>
            </a:pPr>
            <a:r>
              <a:rPr lang="en-US" dirty="0"/>
              <a:t>The Spirit of God, or the Holy Spirit, descends like a dove (v.16).</a:t>
            </a:r>
          </a:p>
          <a:p>
            <a:pPr>
              <a:buFontTx/>
              <a:buChar char="-"/>
            </a:pPr>
            <a:r>
              <a:rPr lang="en-US" dirty="0"/>
              <a:t>The Father speaks, “This is my beloved son, with whom I am well pleased” (v.17).</a:t>
            </a:r>
          </a:p>
          <a:p>
            <a:pPr>
              <a:buFontTx/>
              <a:buChar char="-"/>
            </a:pPr>
            <a:endParaRPr lang="en-US" dirty="0"/>
          </a:p>
        </p:txBody>
      </p:sp>
    </p:spTree>
    <p:extLst>
      <p:ext uri="{BB962C8B-B14F-4D97-AF65-F5344CB8AC3E}">
        <p14:creationId xmlns:p14="http://schemas.microsoft.com/office/powerpoint/2010/main" val="1904611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13401</TotalTime>
  <Words>1519</Words>
  <Application>Microsoft Macintosh PowerPoint</Application>
  <PresentationFormat>On-screen Show (4:3)</PresentationFormat>
  <Paragraphs>147</Paragraphs>
  <Slides>19</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Century Gothic</vt:lpstr>
      <vt:lpstr>Courier New</vt:lpstr>
      <vt:lpstr>Palatino Linotype</vt:lpstr>
      <vt:lpstr>Executive</vt:lpstr>
      <vt:lpstr>The Apostles’ Creed</vt:lpstr>
      <vt:lpstr>Review</vt:lpstr>
      <vt:lpstr>Introduction</vt:lpstr>
      <vt:lpstr>Introduction</vt:lpstr>
      <vt:lpstr>Introduction</vt:lpstr>
      <vt:lpstr>Introduction</vt:lpstr>
      <vt:lpstr>Matthew 3:13-15</vt:lpstr>
      <vt:lpstr>Matthew 3:13-15</vt:lpstr>
      <vt:lpstr>Matthew 3:16-17</vt:lpstr>
      <vt:lpstr>Matthew 3:16-17</vt:lpstr>
      <vt:lpstr>The Holy Trinity</vt:lpstr>
      <vt:lpstr>1st Article of the Creed</vt:lpstr>
      <vt:lpstr>1st Article of the Creed</vt:lpstr>
      <vt:lpstr>1st Article of the Creed</vt:lpstr>
      <vt:lpstr>Genesis 1:1-5</vt:lpstr>
      <vt:lpstr>The Small Catechism</vt:lpstr>
      <vt:lpstr>The Small Catechism</vt:lpstr>
      <vt:lpstr>The Small Catechism</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156</cp:revision>
  <dcterms:created xsi:type="dcterms:W3CDTF">2016-10-18T19:14:33Z</dcterms:created>
  <dcterms:modified xsi:type="dcterms:W3CDTF">2019-10-23T15:21:26Z</dcterms:modified>
</cp:coreProperties>
</file>