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2"/>
  </p:notesMasterIdLst>
  <p:sldIdLst>
    <p:sldId id="256" r:id="rId2"/>
    <p:sldId id="297" r:id="rId3"/>
    <p:sldId id="284" r:id="rId4"/>
    <p:sldId id="296" r:id="rId5"/>
    <p:sldId id="287" r:id="rId6"/>
    <p:sldId id="288" r:id="rId7"/>
    <p:sldId id="300" r:id="rId8"/>
    <p:sldId id="301" r:id="rId9"/>
    <p:sldId id="289" r:id="rId10"/>
    <p:sldId id="290" r:id="rId11"/>
    <p:sldId id="302" r:id="rId12"/>
    <p:sldId id="303" r:id="rId13"/>
    <p:sldId id="304" r:id="rId14"/>
    <p:sldId id="269" r:id="rId15"/>
    <p:sldId id="272" r:id="rId16"/>
    <p:sldId id="291" r:id="rId17"/>
    <p:sldId id="285" r:id="rId18"/>
    <p:sldId id="286" r:id="rId19"/>
    <p:sldId id="305" r:id="rId20"/>
    <p:sldId id="2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autoAdjust="0"/>
    <p:restoredTop sz="77473" autoAdjust="0"/>
  </p:normalViewPr>
  <p:slideViewPr>
    <p:cSldViewPr snapToGrid="0" snapToObjects="1">
      <p:cViewPr varScale="1">
        <p:scale>
          <a:sx n="97" d="100"/>
          <a:sy n="97" d="100"/>
        </p:scale>
        <p:origin x="1840"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10/15/19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r>
              <a:rPr lang="en-US" sz="1200" b="0" dirty="0"/>
              <a:t>Opening Prayer: </a:t>
            </a:r>
          </a:p>
          <a:p>
            <a:pPr marL="228600" indent="-228600" eaLnBrk="1">
              <a:buFont typeface="+mj-lt"/>
              <a:buAutoNum type="arabicParenR"/>
              <a:defRPr/>
            </a:pPr>
            <a:r>
              <a:rPr lang="en-US" sz="1200" b="0" dirty="0"/>
              <a:t>Invocation</a:t>
            </a:r>
          </a:p>
          <a:p>
            <a:pPr marL="228600" indent="-228600" eaLnBrk="1">
              <a:buFont typeface="+mj-lt"/>
              <a:buAutoNum type="arabicParenR"/>
              <a:defRPr/>
            </a:pPr>
            <a:r>
              <a:rPr lang="en-US" sz="1200" b="0" dirty="0"/>
              <a:t>Ten Commandments</a:t>
            </a:r>
          </a:p>
          <a:p>
            <a:pPr marL="228600" indent="-228600" eaLnBrk="1">
              <a:buFont typeface="+mj-lt"/>
              <a:buAutoNum type="arabicParenR"/>
              <a:defRPr/>
            </a:pPr>
            <a:r>
              <a:rPr lang="en-US" sz="1200" b="0" dirty="0"/>
              <a:t>Apostle’s Creed</a:t>
            </a:r>
          </a:p>
          <a:p>
            <a:pPr marL="228600" indent="-228600" eaLnBrk="1">
              <a:buFont typeface="+mj-lt"/>
              <a:buAutoNum type="arabicParenR"/>
              <a:defRPr/>
            </a:pPr>
            <a:r>
              <a:rPr lang="en-US" sz="1200" b="0" dirty="0"/>
              <a:t>Lord’s Prayer</a:t>
            </a:r>
          </a:p>
          <a:p>
            <a:pPr marL="228600" indent="-228600" eaLnBrk="1">
              <a:buFont typeface="+mj-lt"/>
              <a:buAutoNum type="arabicParenR"/>
              <a:defRPr/>
            </a:pPr>
            <a:r>
              <a:rPr lang="en-US" sz="1200" b="0" dirty="0"/>
              <a:t>Sing LSB 581</a:t>
            </a:r>
            <a:r>
              <a:rPr lang="en-US" sz="1200" b="0" baseline="0" dirty="0"/>
              <a:t> (</a:t>
            </a:r>
            <a:r>
              <a:rPr lang="en-US" sz="1200" b="0" baseline="0" dirty="0" err="1"/>
              <a:t>st.</a:t>
            </a:r>
            <a:r>
              <a:rPr lang="en-US" sz="1200" b="0" baseline="0" dirty="0"/>
              <a:t> 1, 2, 11, 12)</a:t>
            </a: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1540857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332699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838724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846067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Close of the Commandments: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1025921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Close of </a:t>
            </a:r>
            <a:r>
              <a:rPr lang="en-US"/>
              <a:t>the Commandments: </a:t>
            </a:r>
            <a:r>
              <a:rPr lang="en-US" dirty="0"/>
              <a:t>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025921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857796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025921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415671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 Almighty and everlasting God, through Your Son You have promised us forgiveness of sins and everlasting life.  Govern our hearts by Your Holy Spirit that in our daily need, and especially in all time of temptation,</a:t>
            </a:r>
            <a:r>
              <a:rPr lang="en-US" baseline="0" dirty="0"/>
              <a:t> we may seek Your help and, by faith in Your Word, obtain all that You have promised; through Jesus Christ, our Lord. Amen.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a:t>
            </a:fld>
            <a:endParaRPr lang="en-US"/>
          </a:p>
        </p:txBody>
      </p:sp>
    </p:spTree>
    <p:extLst>
      <p:ext uri="{BB962C8B-B14F-4D97-AF65-F5344CB8AC3E}">
        <p14:creationId xmlns:p14="http://schemas.microsoft.com/office/powerpoint/2010/main" val="383542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289855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1282407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45884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3523522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3312149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96437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10/15/19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10/15/19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Word of the Law.jpg"/>
          <p:cNvPicPr>
            <a:picLocks noChangeAspect="1"/>
          </p:cNvPicPr>
          <p:nvPr/>
        </p:nvPicPr>
        <p:blipFill>
          <a:blip r:embed="rId3" cstate="email">
            <a:alphaModFix amt="25000"/>
            <a:extLst>
              <a:ext uri="{28A0092B-C50C-407E-A947-70E740481C1C}">
                <a14:useLocalDpi xmlns:a14="http://schemas.microsoft.com/office/drawing/2010/main"/>
              </a:ext>
            </a:extLst>
          </a:blip>
          <a:stretch>
            <a:fillRect/>
          </a:stretch>
        </p:blipFill>
        <p:spPr>
          <a:xfrm>
            <a:off x="2019407" y="0"/>
            <a:ext cx="5409986" cy="6858000"/>
          </a:xfrm>
          <a:prstGeom prst="rect">
            <a:avLst/>
          </a:prstGeom>
          <a:effectLst>
            <a:softEdge rad="190500"/>
          </a:effectLst>
        </p:spPr>
      </p:pic>
      <p:sp>
        <p:nvSpPr>
          <p:cNvPr id="2" name="Title 1"/>
          <p:cNvSpPr>
            <a:spLocks noGrp="1"/>
          </p:cNvSpPr>
          <p:nvPr>
            <p:ph type="ctrTitle"/>
          </p:nvPr>
        </p:nvSpPr>
        <p:spPr/>
        <p:txBody>
          <a:bodyPr anchor="ctr"/>
          <a:lstStyle/>
          <a:p>
            <a:r>
              <a:rPr lang="en-US" dirty="0"/>
              <a:t>The Ten Commandments</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The Close of the Commandments</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Since original sin affects every human creature, it means that every person born:</a:t>
            </a:r>
          </a:p>
          <a:p>
            <a:pPr>
              <a:buFontTx/>
              <a:buChar char="-"/>
            </a:pPr>
            <a:r>
              <a:rPr lang="en-US" dirty="0"/>
              <a:t>Is without the ability to fear and love God (See 1 Cor. 2:14).</a:t>
            </a:r>
          </a:p>
          <a:p>
            <a:pPr>
              <a:buFontTx/>
              <a:buChar char="-"/>
            </a:pPr>
            <a:r>
              <a:rPr lang="en-US" dirty="0"/>
              <a:t>With an endless desire to sin – we are enemies of God (See Gen. 8:21).</a:t>
            </a:r>
          </a:p>
          <a:p>
            <a:pPr>
              <a:buFontTx/>
              <a:buChar char="-"/>
            </a:pPr>
            <a:r>
              <a:rPr lang="en-US" dirty="0"/>
              <a:t>Deserving God’s temporal and eternal death sentence (See Romans 5:12).</a:t>
            </a:r>
          </a:p>
          <a:p>
            <a:pPr>
              <a:buFontTx/>
              <a:buChar char="-"/>
            </a:pPr>
            <a:r>
              <a:rPr lang="en-US" dirty="0"/>
              <a:t>Enslaved in a lifelong sinful condition from which we cannot fee ourselves (See John 8:34)</a:t>
            </a:r>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52838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The Consequences:</a:t>
            </a:r>
          </a:p>
          <a:p>
            <a:pPr marL="0" indent="0">
              <a:buNone/>
            </a:pPr>
            <a:endParaRPr lang="en-US" b="1" dirty="0"/>
          </a:p>
          <a:p>
            <a:pPr marL="0" indent="0">
              <a:buNone/>
            </a:pPr>
            <a:r>
              <a:rPr lang="en-US" dirty="0"/>
              <a:t>He says, “I, the LORD your God, am a jealous God, punishing the children for the sin of the fathers to the third and fourth generation of those who hate Me, but showing love to a thousand generations of those who love Me and keep My commandments” (Ex. 20-5-6).</a:t>
            </a:r>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47073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lgn="ctr">
              <a:buNone/>
            </a:pPr>
            <a:r>
              <a:rPr lang="en-US" dirty="0"/>
              <a:t>God is a jealous God.  He demands that we give all honor and glory to Him alone.  As the 1</a:t>
            </a:r>
            <a:r>
              <a:rPr lang="en-US" baseline="30000" dirty="0"/>
              <a:t>st</a:t>
            </a:r>
            <a:r>
              <a:rPr lang="en-US" dirty="0"/>
              <a:t> Commandment reveals, that we fear, love and trust in Him alone.</a:t>
            </a:r>
          </a:p>
          <a:p>
            <a:pPr marL="0" indent="0" algn="ctr">
              <a:buNone/>
            </a:pPr>
            <a:endParaRPr lang="en-US" dirty="0"/>
          </a:p>
          <a:p>
            <a:pPr marL="0" indent="0" algn="ctr">
              <a:buNone/>
            </a:pPr>
            <a:r>
              <a:rPr lang="en-US" dirty="0"/>
              <a:t>Disobedience provokes God to punish sin.  This punishment include both earthly punishments and physical death and eternal damnation in hell.</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2047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Scripture</a:t>
            </a:r>
          </a:p>
        </p:txBody>
      </p:sp>
      <p:sp>
        <p:nvSpPr>
          <p:cNvPr id="3" name="Content Placeholder 2"/>
          <p:cNvSpPr>
            <a:spLocks noGrp="1"/>
          </p:cNvSpPr>
          <p:nvPr>
            <p:ph idx="1"/>
          </p:nvPr>
        </p:nvSpPr>
        <p:spPr>
          <a:xfrm>
            <a:off x="457200" y="914400"/>
            <a:ext cx="8229600" cy="5520267"/>
          </a:xfrm>
        </p:spPr>
        <p:txBody>
          <a:bodyPr>
            <a:normAutofit/>
          </a:bodyPr>
          <a:lstStyle/>
          <a:p>
            <a:pPr marL="0" indent="0" algn="ctr">
              <a:buNone/>
            </a:pPr>
            <a:r>
              <a:rPr lang="en-US" sz="2000" b="1" dirty="0"/>
              <a:t>Read Matthew 27:32-46</a:t>
            </a:r>
          </a:p>
          <a:p>
            <a:pPr marL="0" indent="0">
              <a:buNone/>
            </a:pPr>
            <a:endParaRPr lang="en-US" dirty="0"/>
          </a:p>
          <a:p>
            <a:pPr marL="0" indent="0">
              <a:buNone/>
            </a:pPr>
            <a:r>
              <a:rPr lang="en-US" dirty="0"/>
              <a:t>Why read this text?</a:t>
            </a:r>
          </a:p>
          <a:p>
            <a:pPr marL="0" indent="0">
              <a:buNone/>
            </a:pPr>
            <a:r>
              <a:rPr lang="en-US" dirty="0"/>
              <a:t>How severely will God punish those who transgress His Law?</a:t>
            </a:r>
          </a:p>
          <a:p>
            <a:pPr marL="0" indent="0">
              <a:buNone/>
            </a:pPr>
            <a:r>
              <a:rPr lang="en-US" dirty="0"/>
              <a:t>Is there anything we can do to save ourselves?</a:t>
            </a:r>
          </a:p>
        </p:txBody>
      </p:sp>
    </p:spTree>
    <p:extLst>
      <p:ext uri="{BB962C8B-B14F-4D97-AF65-F5344CB8AC3E}">
        <p14:creationId xmlns:p14="http://schemas.microsoft.com/office/powerpoint/2010/main" val="208122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lgn="ctr">
              <a:buNone/>
            </a:pPr>
            <a:r>
              <a:rPr lang="en-US" b="1" i="1" dirty="0"/>
              <a:t>What does God say about all these commandments?</a:t>
            </a:r>
            <a:endParaRPr lang="en-US" b="1" dirty="0"/>
          </a:p>
          <a:p>
            <a:pPr marL="0" indent="0" algn="ctr">
              <a:buNone/>
            </a:pPr>
            <a:r>
              <a:rPr lang="en-US" dirty="0"/>
              <a:t>He says, “I, the LORD your God, am a jealous God, punishing the children for the sin of the fathers to the third and fourth generation of those who hate Me, but showing love to a thousand generations of those who love Me and keep My commandments.” (Ex. 20-5-6)</a:t>
            </a:r>
          </a:p>
        </p:txBody>
      </p:sp>
      <p:sp>
        <p:nvSpPr>
          <p:cNvPr id="4" name="Title 1">
            <a:extLst>
              <a:ext uri="{FF2B5EF4-FFF2-40B4-BE49-F238E27FC236}">
                <a16:creationId xmlns:a16="http://schemas.microsoft.com/office/drawing/2014/main" id="{AA44BDEF-3905-DD46-A299-0A61B420F5D3}"/>
              </a:ext>
            </a:extLst>
          </p:cNvPr>
          <p:cNvSpPr txBox="1">
            <a:spLocks/>
          </p:cNvSpPr>
          <p:nvPr/>
        </p:nvSpPr>
        <p:spPr>
          <a:xfrm>
            <a:off x="457200" y="0"/>
            <a:ext cx="8229600" cy="9144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4800" dirty="0"/>
              <a:t>Small Catechism</a:t>
            </a:r>
          </a:p>
        </p:txBody>
      </p:sp>
    </p:spTree>
    <p:extLst>
      <p:ext uri="{BB962C8B-B14F-4D97-AF65-F5344CB8AC3E}">
        <p14:creationId xmlns:p14="http://schemas.microsoft.com/office/powerpoint/2010/main" val="268571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lgn="ctr">
              <a:buNone/>
            </a:pPr>
            <a:r>
              <a:rPr lang="en-US" b="1" i="1" dirty="0"/>
              <a:t>What does this mean?</a:t>
            </a:r>
            <a:endParaRPr lang="en-US" i="1" dirty="0"/>
          </a:p>
          <a:p>
            <a:pPr marL="0" indent="0" algn="ctr">
              <a:buNone/>
            </a:pPr>
            <a:r>
              <a:rPr lang="en-US" dirty="0"/>
              <a:t>God threatens to punish all who break these commandments.  Therefore, we should fear His wrath and not do anything against them.  But He promises grace and every blessing to all who keep these commandments.  There, we should also love and trust in Him and gladly do what He commands.</a:t>
            </a:r>
          </a:p>
        </p:txBody>
      </p:sp>
      <p:sp>
        <p:nvSpPr>
          <p:cNvPr id="10" name="Title 1">
            <a:extLst>
              <a:ext uri="{FF2B5EF4-FFF2-40B4-BE49-F238E27FC236}">
                <a16:creationId xmlns:a16="http://schemas.microsoft.com/office/drawing/2014/main" id="{F9FEF83B-DF9D-1D42-AE5D-6F887B436747}"/>
              </a:ext>
            </a:extLst>
          </p:cNvPr>
          <p:cNvSpPr txBox="1">
            <a:spLocks/>
          </p:cNvSpPr>
          <p:nvPr/>
        </p:nvSpPr>
        <p:spPr>
          <a:xfrm>
            <a:off x="457200" y="0"/>
            <a:ext cx="8229600" cy="9144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4800" dirty="0"/>
              <a:t>The Small Catechism</a:t>
            </a:r>
          </a:p>
        </p:txBody>
      </p:sp>
    </p:spTree>
    <p:extLst>
      <p:ext uri="{BB962C8B-B14F-4D97-AF65-F5344CB8AC3E}">
        <p14:creationId xmlns:p14="http://schemas.microsoft.com/office/powerpoint/2010/main" val="119635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Small Catechism</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Why did Luther list the Ten Commandments first in the Small Catechism?</a:t>
            </a:r>
          </a:p>
          <a:p>
            <a:pPr marL="0" indent="0">
              <a:buNone/>
            </a:pPr>
            <a:r>
              <a:rPr lang="en-US" dirty="0"/>
              <a:t>A: Luther places the Ten Commandments at the beginning of the catechism since it functions primarily as a diagnostic tool, helping us to arrive at a true knowledge and understanding of oneself.  Since we lack the power and ability to keep the Ten Commandments, it ultimately reveals our need for faith, which is revealed in the Apostles’ Creed and Lord’s Prayer.</a:t>
            </a:r>
          </a:p>
          <a:p>
            <a:pPr marL="0" indent="0">
              <a:buNone/>
            </a:pPr>
            <a:endParaRPr lang="en-US" sz="2400" dirty="0"/>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53257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Ten Commandments in the Liturgy</a:t>
            </a:r>
          </a:p>
        </p:txBody>
      </p:sp>
      <p:sp>
        <p:nvSpPr>
          <p:cNvPr id="3" name="Conten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2841714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Divine Service</a:t>
            </a:r>
          </a:p>
        </p:txBody>
      </p:sp>
      <p:sp>
        <p:nvSpPr>
          <p:cNvPr id="3" name="Content Placeholder 2"/>
          <p:cNvSpPr>
            <a:spLocks noGrp="1"/>
          </p:cNvSpPr>
          <p:nvPr>
            <p:ph idx="1"/>
          </p:nvPr>
        </p:nvSpPr>
        <p:spPr>
          <a:xfrm>
            <a:off x="457200" y="914400"/>
            <a:ext cx="8229600" cy="5211763"/>
          </a:xfrm>
        </p:spPr>
        <p:txBody>
          <a:bodyPr/>
          <a:lstStyle/>
          <a:p>
            <a:pPr marL="0" indent="0" algn="ctr">
              <a:buNone/>
            </a:pPr>
            <a:r>
              <a:rPr lang="en-US" b="1" i="1" dirty="0"/>
              <a:t>Name three places in the Divine Service where we see a reference to the Ten Commandments</a:t>
            </a:r>
          </a:p>
          <a:p>
            <a:pPr marL="0" indent="0" algn="ctr">
              <a:buNone/>
            </a:pPr>
            <a:endParaRPr lang="en-US" b="1" i="1" dirty="0"/>
          </a:p>
          <a:p>
            <a:pPr marL="0" indent="0" algn="ctr">
              <a:buNone/>
            </a:pPr>
            <a:r>
              <a:rPr lang="en-US" dirty="0"/>
              <a:t>Confession</a:t>
            </a:r>
          </a:p>
          <a:p>
            <a:pPr marL="0" indent="0" algn="ctr">
              <a:buNone/>
            </a:pPr>
            <a:r>
              <a:rPr lang="en-US" dirty="0"/>
              <a:t>The Kyrie</a:t>
            </a:r>
          </a:p>
          <a:p>
            <a:pPr marL="0" indent="0" algn="ctr">
              <a:buNone/>
            </a:pPr>
            <a:r>
              <a:rPr lang="en-US" dirty="0"/>
              <a:t>Sermon</a:t>
            </a:r>
          </a:p>
          <a:p>
            <a:pPr marL="0" indent="0" algn="ctr">
              <a:buNone/>
            </a:pPr>
            <a:r>
              <a:rPr lang="en-US" dirty="0"/>
              <a:t>Lord’s Prayer</a:t>
            </a:r>
          </a:p>
        </p:txBody>
      </p:sp>
    </p:spTree>
    <p:extLst>
      <p:ext uri="{BB962C8B-B14F-4D97-AF65-F5344CB8AC3E}">
        <p14:creationId xmlns:p14="http://schemas.microsoft.com/office/powerpoint/2010/main" val="90671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Divine Service</a:t>
            </a:r>
          </a:p>
        </p:txBody>
      </p:sp>
      <p:sp>
        <p:nvSpPr>
          <p:cNvPr id="3" name="Content Placeholder 2"/>
          <p:cNvSpPr>
            <a:spLocks noGrp="1"/>
          </p:cNvSpPr>
          <p:nvPr>
            <p:ph idx="1"/>
          </p:nvPr>
        </p:nvSpPr>
        <p:spPr>
          <a:xfrm>
            <a:off x="457200" y="914400"/>
            <a:ext cx="8229600" cy="5211763"/>
          </a:xfrm>
        </p:spPr>
        <p:txBody>
          <a:bodyPr/>
          <a:lstStyle/>
          <a:p>
            <a:pPr marL="0" indent="0" algn="ctr">
              <a:buNone/>
            </a:pPr>
            <a:r>
              <a:rPr lang="en-US" b="1" i="1" dirty="0"/>
              <a:t>The Kyrie</a:t>
            </a:r>
          </a:p>
          <a:p>
            <a:pPr marL="0" indent="0" algn="ctr">
              <a:buNone/>
            </a:pPr>
            <a:endParaRPr lang="en-US" b="1" i="1" dirty="0"/>
          </a:p>
          <a:p>
            <a:pPr marL="0" indent="0" algn="ctr">
              <a:buNone/>
            </a:pPr>
            <a:r>
              <a:rPr lang="en-US" dirty="0"/>
              <a:t>Kyrie Eleison is Greek for, “Lord, have mercy upon us.”</a:t>
            </a:r>
          </a:p>
          <a:p>
            <a:pPr marL="0" indent="0" algn="ctr">
              <a:buNone/>
            </a:pPr>
            <a:endParaRPr lang="en-US" dirty="0"/>
          </a:p>
          <a:p>
            <a:pPr marL="0" indent="0" algn="ctr">
              <a:buNone/>
            </a:pPr>
            <a:r>
              <a:rPr lang="en-US" dirty="0"/>
              <a:t>The Kyrie is a cry, a prayer for God to have mercy on us sinners.</a:t>
            </a:r>
          </a:p>
          <a:p>
            <a:pPr marL="0" indent="0" algn="ctr">
              <a:buNone/>
            </a:pPr>
            <a:endParaRPr lang="en-US" dirty="0"/>
          </a:p>
          <a:p>
            <a:pPr marL="0" indent="0" algn="ctr">
              <a:buNone/>
            </a:pPr>
            <a:r>
              <a:rPr lang="en-US" dirty="0"/>
              <a:t>There is nothing we can do but call upon him for the forgiveness of sins, life, and </a:t>
            </a:r>
            <a:r>
              <a:rPr lang="en-US"/>
              <a:t>salvation that we need.</a:t>
            </a:r>
            <a:endParaRPr lang="en-US" dirty="0"/>
          </a:p>
        </p:txBody>
      </p:sp>
    </p:spTree>
    <p:extLst>
      <p:ext uri="{BB962C8B-B14F-4D97-AF65-F5344CB8AC3E}">
        <p14:creationId xmlns:p14="http://schemas.microsoft.com/office/powerpoint/2010/main" val="64680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dirty="0"/>
              <a:t>Have you ever heard anyone say things such as:</a:t>
            </a:r>
          </a:p>
          <a:p>
            <a:r>
              <a:rPr lang="en-US" dirty="0"/>
              <a:t>God doesn’t really care what I do.</a:t>
            </a:r>
          </a:p>
          <a:p>
            <a:r>
              <a:rPr lang="en-US" dirty="0"/>
              <a:t>Why do Christians judge?</a:t>
            </a:r>
          </a:p>
          <a:p>
            <a:r>
              <a:rPr lang="en-US" dirty="0"/>
              <a:t>If God really loves me, He want me to be happy and I do what makes me happy?</a:t>
            </a:r>
          </a:p>
          <a:p>
            <a:endParaRPr lang="en-US" b="1" dirty="0"/>
          </a:p>
          <a:p>
            <a:pPr marL="0" indent="0">
              <a:buNone/>
            </a:pPr>
            <a:r>
              <a:rPr lang="en-US" b="1" dirty="0"/>
              <a:t>Q: What’s wrong with these comments? What might you say to them?</a:t>
            </a:r>
          </a:p>
          <a:p>
            <a:pPr marL="0" indent="0">
              <a:buNone/>
            </a:pPr>
            <a:r>
              <a:rPr lang="en-US" dirty="0"/>
              <a:t>A: These statements are false and harmful.  God does care about what we do and judges us.  He lays out for us what He commands in the Ten Commandments.</a:t>
            </a:r>
          </a:p>
          <a:p>
            <a:pPr marL="0" indent="0">
              <a:buNone/>
            </a:pPr>
            <a:endParaRPr lang="en-US" dirty="0"/>
          </a:p>
          <a:p>
            <a:pPr marL="0" indent="0">
              <a:buNone/>
            </a:pPr>
            <a:endParaRPr lang="en-US" dirty="0"/>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059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Review</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sz="2400" b="1" dirty="0"/>
              <a:t>The Ten Commandments:</a:t>
            </a:r>
          </a:p>
          <a:p>
            <a:pPr marL="0" indent="0">
              <a:buNone/>
            </a:pPr>
            <a:r>
              <a:rPr lang="en-US" dirty="0"/>
              <a:t>Summarize God’s Law, namely, His good and loving will for the lives and well-being of all people within His creation.</a:t>
            </a:r>
            <a:endParaRPr lang="en-US" sz="2000" dirty="0"/>
          </a:p>
          <a:p>
            <a:pPr marL="0" indent="0">
              <a:buNone/>
            </a:pPr>
            <a:endParaRPr lang="en-US" dirty="0"/>
          </a:p>
          <a:p>
            <a:pPr marL="0" indent="0" algn="ctr">
              <a:buNone/>
            </a:pPr>
            <a:r>
              <a:rPr lang="en-US" b="1" i="1" dirty="0"/>
              <a:t>Matthew 22:36-40</a:t>
            </a:r>
          </a:p>
          <a:p>
            <a:pPr marL="0" indent="0" algn="ctr">
              <a:buNone/>
            </a:pPr>
            <a:r>
              <a:rPr lang="en-US" dirty="0"/>
              <a:t>“‘Teacher, which is the great commandment in the Law?’</a:t>
            </a:r>
            <a:r>
              <a:rPr lang="en-US" baseline="30000" dirty="0"/>
              <a:t> </a:t>
            </a:r>
            <a:r>
              <a:rPr lang="en-US" dirty="0"/>
              <a:t>And he said to him, ‘You shall love the Lord your God with all your heart and with all your soul and with all your mind. </a:t>
            </a:r>
            <a:r>
              <a:rPr lang="en-US" baseline="30000" dirty="0"/>
              <a:t> </a:t>
            </a:r>
            <a:r>
              <a:rPr lang="en-US" dirty="0"/>
              <a:t>This is the great and first commandment. And a second is like it: You shall love your neighbor as yourself. On these two commandments depend all the Law and the Prophets.’”</a:t>
            </a:r>
          </a:p>
          <a:p>
            <a:pPr marL="0" indent="0">
              <a:buNone/>
            </a:pPr>
            <a:endParaRPr lang="en-US" dirty="0"/>
          </a:p>
        </p:txBody>
      </p:sp>
    </p:spTree>
    <p:extLst>
      <p:ext uri="{BB962C8B-B14F-4D97-AF65-F5344CB8AC3E}">
        <p14:creationId xmlns:p14="http://schemas.microsoft.com/office/powerpoint/2010/main" val="268965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Review</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God’s will for our lives:</a:t>
            </a:r>
          </a:p>
          <a:p>
            <a:pPr marL="0" indent="0">
              <a:buNone/>
            </a:pPr>
            <a:r>
              <a:rPr lang="en-US" dirty="0"/>
              <a:t>Love God (Commandments 1-3)</a:t>
            </a:r>
          </a:p>
          <a:p>
            <a:pPr marL="0" indent="0">
              <a:buNone/>
            </a:pPr>
            <a:r>
              <a:rPr lang="en-US" dirty="0"/>
              <a:t>Love our neighbor (Commandments 4-10)</a:t>
            </a:r>
            <a:endParaRPr lang="en-US" b="1" dirty="0"/>
          </a:p>
          <a:p>
            <a:pPr marL="0" indent="0">
              <a:buNone/>
            </a:pPr>
            <a:endParaRPr lang="en-US" b="1" dirty="0"/>
          </a:p>
          <a:p>
            <a:pPr marL="0" indent="0">
              <a:buNone/>
            </a:pPr>
            <a:r>
              <a:rPr lang="en-US" b="1" dirty="0"/>
              <a:t>God gave His Law to Us:</a:t>
            </a:r>
          </a:p>
          <a:p>
            <a:pPr marL="0" indent="0">
              <a:buNone/>
            </a:pPr>
            <a:r>
              <a:rPr lang="en-US" dirty="0"/>
              <a:t>Romans 2:14-16 – Law is written on their hearts, conscience also bears witness.</a:t>
            </a:r>
          </a:p>
          <a:p>
            <a:pPr marL="0" indent="0">
              <a:buNone/>
            </a:pPr>
            <a:r>
              <a:rPr lang="en-US" dirty="0"/>
              <a:t>Exodus 20:1-17 – God gives the Ten Commandments into Israel.</a:t>
            </a:r>
          </a:p>
          <a:p>
            <a:pPr marL="0" indent="0">
              <a:buNone/>
            </a:pPr>
            <a:endParaRPr lang="en-US" dirty="0"/>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07996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sz="2400" dirty="0"/>
              <a:t>When we speak of God’s Law, we see it used in three different ways:</a:t>
            </a:r>
          </a:p>
          <a:p>
            <a:pPr marL="0" indent="0">
              <a:buNone/>
            </a:pPr>
            <a:endParaRPr lang="en-US" sz="2400" b="1" dirty="0"/>
          </a:p>
          <a:p>
            <a:pPr marL="0" indent="0">
              <a:buNone/>
            </a:pPr>
            <a:r>
              <a:rPr lang="en-US" i="1" dirty="0"/>
              <a:t>Curb</a:t>
            </a:r>
            <a:r>
              <a:rPr lang="en-US" dirty="0"/>
              <a:t> – Helps keep order in the world.  Leads people to do what is right by threatening punishment for disobedience and promising reward for obedience (See 1 Timothy 1:9-10).</a:t>
            </a:r>
          </a:p>
          <a:p>
            <a:pPr marL="0" indent="0">
              <a:buNone/>
            </a:pPr>
            <a:endParaRPr lang="en-US" sz="2400" dirty="0"/>
          </a:p>
          <a:p>
            <a:pPr marL="0" indent="0">
              <a:buNone/>
            </a:pPr>
            <a:r>
              <a:rPr lang="en-US" i="1" dirty="0"/>
              <a:t>Mirror</a:t>
            </a:r>
            <a:r>
              <a:rPr lang="en-US" dirty="0"/>
              <a:t> – Shows us our sinful selves and condemns our sin (See Rom. 3:20).</a:t>
            </a:r>
          </a:p>
          <a:p>
            <a:pPr marL="0" indent="0">
              <a:buNone/>
            </a:pPr>
            <a:endParaRPr lang="en-US" sz="2400" dirty="0"/>
          </a:p>
          <a:p>
            <a:pPr marL="0" indent="0">
              <a:buNone/>
            </a:pPr>
            <a:r>
              <a:rPr lang="en-US" i="1" dirty="0"/>
              <a:t>Guide</a:t>
            </a:r>
            <a:r>
              <a:rPr lang="en-US" dirty="0"/>
              <a:t> -  Guides Christians to live God-pleasing lives in thoughts, words, and deeds (See Psalm 119:105)</a:t>
            </a:r>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07418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Why is the second use of the Law so important?</a:t>
            </a:r>
          </a:p>
          <a:p>
            <a:pPr marL="0" indent="0">
              <a:buNone/>
            </a:pPr>
            <a:r>
              <a:rPr lang="en-US" sz="2400" dirty="0"/>
              <a:t>A: It shows that we all have sinned and cannot keep God’s commandments.  The Law always accuses.</a:t>
            </a:r>
          </a:p>
          <a:p>
            <a:pPr marL="0" indent="0">
              <a:buNone/>
            </a:pPr>
            <a:endParaRPr lang="en-US" dirty="0"/>
          </a:p>
          <a:p>
            <a:pPr marL="0" indent="0">
              <a:buNone/>
            </a:pPr>
            <a:r>
              <a:rPr lang="en-US" dirty="0"/>
              <a:t>Read:</a:t>
            </a:r>
          </a:p>
          <a:p>
            <a:pPr>
              <a:buFontTx/>
              <a:buChar char="-"/>
            </a:pPr>
            <a:r>
              <a:rPr lang="en-US" dirty="0"/>
              <a:t>Matthew 5:48</a:t>
            </a:r>
          </a:p>
          <a:p>
            <a:pPr>
              <a:buFontTx/>
              <a:buChar char="-"/>
            </a:pPr>
            <a:r>
              <a:rPr lang="en-US" dirty="0"/>
              <a:t>Romans 3:23</a:t>
            </a:r>
          </a:p>
          <a:p>
            <a:pPr>
              <a:buFontTx/>
              <a:buChar char="-"/>
            </a:pPr>
            <a:r>
              <a:rPr lang="en-US" dirty="0"/>
              <a:t>James 2:10</a:t>
            </a:r>
          </a:p>
          <a:p>
            <a:pPr marL="0" indent="0">
              <a:buNone/>
            </a:pPr>
            <a:endParaRPr lang="en-US" sz="2400" dirty="0"/>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259854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dirty="0"/>
              <a:t>Matthew 5:48</a:t>
            </a:r>
          </a:p>
          <a:p>
            <a:pPr marL="0" indent="0">
              <a:buNone/>
            </a:pPr>
            <a:r>
              <a:rPr lang="en-US" dirty="0"/>
              <a:t>- God demands perfection in thought, word and deed.</a:t>
            </a:r>
          </a:p>
          <a:p>
            <a:pPr marL="0" indent="0">
              <a:buNone/>
            </a:pPr>
            <a:endParaRPr lang="en-US" dirty="0"/>
          </a:p>
          <a:p>
            <a:pPr marL="0" indent="0">
              <a:buNone/>
            </a:pPr>
            <a:r>
              <a:rPr lang="en-US" dirty="0"/>
              <a:t>Romans 3:23</a:t>
            </a:r>
          </a:p>
          <a:p>
            <a:pPr marL="0" indent="0">
              <a:buNone/>
            </a:pPr>
            <a:r>
              <a:rPr lang="en-US" dirty="0"/>
              <a:t>- Every human aside from Christ falls short and all have sinned.  Outwardly some appear closer than others but no one can live a perfect holy life.</a:t>
            </a:r>
          </a:p>
          <a:p>
            <a:pPr marL="0" indent="0">
              <a:buNone/>
            </a:pPr>
            <a:endParaRPr lang="en-US" dirty="0"/>
          </a:p>
          <a:p>
            <a:pPr marL="0" indent="0">
              <a:buNone/>
            </a:pPr>
            <a:r>
              <a:rPr lang="en-US" dirty="0"/>
              <a:t>James 2:10</a:t>
            </a:r>
          </a:p>
          <a:p>
            <a:pPr marL="0" indent="0">
              <a:buNone/>
            </a:pPr>
            <a:r>
              <a:rPr lang="en-US" sz="2400" dirty="0"/>
              <a:t>- Whoever keeps the whole law but fails in one point has become accountable for all of it.</a:t>
            </a:r>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7414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a:bodyPr>
          <a:lstStyle/>
          <a:p>
            <a:pPr marL="0" indent="0" algn="ctr">
              <a:buNone/>
            </a:pPr>
            <a:r>
              <a:rPr lang="en-US" b="1" dirty="0"/>
              <a:t>Question</a:t>
            </a:r>
          </a:p>
          <a:p>
            <a:pPr marL="0" indent="0">
              <a:buNone/>
            </a:pPr>
            <a:endParaRPr lang="en-US" sz="2400" dirty="0"/>
          </a:p>
          <a:p>
            <a:pPr marL="0" indent="0" algn="ctr">
              <a:buNone/>
            </a:pPr>
            <a:r>
              <a:rPr lang="en-US" dirty="0"/>
              <a:t>Is there any commandment that you haven’t broken?  Have you been able to keep all ten perfect in thought, word and deed?</a:t>
            </a:r>
          </a:p>
          <a:p>
            <a:pPr marL="0" indent="0" algn="ctr">
              <a:buNone/>
            </a:pPr>
            <a:endParaRPr lang="en-US" sz="2400" dirty="0"/>
          </a:p>
          <a:p>
            <a:pPr marL="0" indent="0" algn="ctr">
              <a:buNone/>
            </a:pPr>
            <a:r>
              <a:rPr lang="en-US" b="1" dirty="0"/>
              <a:t>No!  We’re sinners!</a:t>
            </a:r>
            <a:endParaRPr lang="en-US" sz="2400" b="1" dirty="0"/>
          </a:p>
          <a:p>
            <a:pPr marL="0" indent="0">
              <a:buNone/>
            </a:pPr>
            <a:endParaRPr lang="en-US" dirty="0"/>
          </a:p>
          <a:p>
            <a:pPr marL="0" indent="0">
              <a:buNone/>
            </a:pPr>
            <a:endParaRPr lang="en-US" sz="2000" dirty="0"/>
          </a:p>
          <a:p>
            <a:pPr marL="0" indent="0">
              <a:buNone/>
            </a:pPr>
            <a:endParaRPr lang="en-US" dirty="0"/>
          </a:p>
        </p:txBody>
      </p:sp>
      <p:sp>
        <p:nvSpPr>
          <p:cNvPr id="6" name="TextBox 5">
            <a:extLst>
              <a:ext uri="{FF2B5EF4-FFF2-40B4-BE49-F238E27FC236}">
                <a16:creationId xmlns:a16="http://schemas.microsoft.com/office/drawing/2014/main" id="{43BE8FC4-1994-9A4F-B158-3F2D95F0B9BD}"/>
              </a:ext>
            </a:extLst>
          </p:cNvPr>
          <p:cNvSpPr txBox="1"/>
          <p:nvPr/>
        </p:nvSpPr>
        <p:spPr>
          <a:xfrm>
            <a:off x="1033670" y="188180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9947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800" dirty="0"/>
              <a:t>Close of the Commandments</a:t>
            </a:r>
          </a:p>
        </p:txBody>
      </p:sp>
      <p:sp>
        <p:nvSpPr>
          <p:cNvPr id="3" name="Content Placeholder 2"/>
          <p:cNvSpPr>
            <a:spLocks noGrp="1"/>
          </p:cNvSpPr>
          <p:nvPr>
            <p:ph idx="1"/>
          </p:nvPr>
        </p:nvSpPr>
        <p:spPr>
          <a:xfrm>
            <a:off x="457200" y="914400"/>
            <a:ext cx="8229600" cy="5520267"/>
          </a:xfrm>
        </p:spPr>
        <p:txBody>
          <a:bodyPr>
            <a:normAutofit fontScale="92500"/>
          </a:bodyPr>
          <a:lstStyle/>
          <a:p>
            <a:pPr marL="0" indent="0">
              <a:buNone/>
            </a:pPr>
            <a:r>
              <a:rPr lang="en-US" b="1" dirty="0"/>
              <a:t>Q: What is sin?</a:t>
            </a:r>
          </a:p>
          <a:p>
            <a:pPr marL="0" indent="0">
              <a:buNone/>
            </a:pPr>
            <a:r>
              <a:rPr lang="en-US" dirty="0"/>
              <a:t>A: Sin is humanity’s fallen condition. We’re turned away from God and are unable to fear, love, and trust in Him.</a:t>
            </a:r>
          </a:p>
          <a:p>
            <a:pPr marL="0" indent="0">
              <a:buNone/>
            </a:pPr>
            <a:endParaRPr lang="en-US" dirty="0"/>
          </a:p>
          <a:p>
            <a:pPr marL="0" indent="0">
              <a:buNone/>
            </a:pPr>
            <a:r>
              <a:rPr lang="en-US" b="1" dirty="0"/>
              <a:t>Q: How did sin enter God’s good creation?</a:t>
            </a:r>
          </a:p>
          <a:p>
            <a:pPr marL="0" indent="0">
              <a:buNone/>
            </a:pPr>
            <a:r>
              <a:rPr lang="en-US" dirty="0"/>
              <a:t>A: The devil brought sin into the world by tempting Adam and Eve, who willingly yielded to the temptation (Gen. 3:1-6).</a:t>
            </a:r>
          </a:p>
          <a:p>
            <a:pPr marL="0" indent="0">
              <a:buNone/>
            </a:pPr>
            <a:endParaRPr lang="en-US" dirty="0"/>
          </a:p>
          <a:p>
            <a:pPr marL="0" indent="0">
              <a:buNone/>
            </a:pPr>
            <a:r>
              <a:rPr lang="en-US" b="1" dirty="0"/>
              <a:t>Q: How did Adam and Eve’s disobedience affect us?</a:t>
            </a:r>
          </a:p>
          <a:p>
            <a:pPr marL="0" indent="0">
              <a:buNone/>
            </a:pPr>
            <a:r>
              <a:rPr lang="en-US" dirty="0"/>
              <a:t>A: The entire human race also fell into sin.  This is called original or inherited sin.  Psalm 51:5, “Behold, I was brought forth in iniquity, and in sin did my mother conceive me.”</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29814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7128</TotalTime>
  <Words>1241</Words>
  <Application>Microsoft Macintosh PowerPoint</Application>
  <PresentationFormat>On-screen Show (4:3)</PresentationFormat>
  <Paragraphs>152</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Courier New</vt:lpstr>
      <vt:lpstr>Palatino Linotype</vt:lpstr>
      <vt:lpstr>Executive</vt:lpstr>
      <vt:lpstr>The Ten Commandments</vt:lpstr>
      <vt:lpstr>Introduction</vt:lpstr>
      <vt:lpstr>Review</vt:lpstr>
      <vt:lpstr>Review</vt:lpstr>
      <vt:lpstr>Close of the Commandments</vt:lpstr>
      <vt:lpstr>Close of the Commandments</vt:lpstr>
      <vt:lpstr>Close of the Commandments</vt:lpstr>
      <vt:lpstr>Close of the Commandments</vt:lpstr>
      <vt:lpstr>Close of the Commandments</vt:lpstr>
      <vt:lpstr>Close of the Commandments</vt:lpstr>
      <vt:lpstr>Close of the Commandments</vt:lpstr>
      <vt:lpstr>Close of the Commandments</vt:lpstr>
      <vt:lpstr>Scripture</vt:lpstr>
      <vt:lpstr>PowerPoint Presentation</vt:lpstr>
      <vt:lpstr>PowerPoint Presentation</vt:lpstr>
      <vt:lpstr>Small Catechism</vt:lpstr>
      <vt:lpstr>Ten Commandments in the Liturgy</vt:lpstr>
      <vt:lpstr>Divine Service</vt:lpstr>
      <vt:lpstr>Divine Service</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71</cp:revision>
  <dcterms:created xsi:type="dcterms:W3CDTF">2016-10-18T19:14:33Z</dcterms:created>
  <dcterms:modified xsi:type="dcterms:W3CDTF">2019-10-15T19:21:11Z</dcterms:modified>
</cp:coreProperties>
</file>