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9"/>
  </p:notesMasterIdLst>
  <p:sldIdLst>
    <p:sldId id="256" r:id="rId2"/>
    <p:sldId id="258" r:id="rId3"/>
    <p:sldId id="300" r:id="rId4"/>
    <p:sldId id="314" r:id="rId5"/>
    <p:sldId id="335" r:id="rId6"/>
    <p:sldId id="330" r:id="rId7"/>
    <p:sldId id="332" r:id="rId8"/>
    <p:sldId id="333" r:id="rId9"/>
    <p:sldId id="334" r:id="rId10"/>
    <p:sldId id="263" r:id="rId11"/>
    <p:sldId id="331" r:id="rId12"/>
    <p:sldId id="336" r:id="rId13"/>
    <p:sldId id="337" r:id="rId14"/>
    <p:sldId id="338" r:id="rId15"/>
    <p:sldId id="329" r:id="rId16"/>
    <p:sldId id="339" r:id="rId17"/>
    <p:sldId id="341" r:id="rId18"/>
    <p:sldId id="342" r:id="rId19"/>
    <p:sldId id="350" r:id="rId20"/>
    <p:sldId id="344" r:id="rId21"/>
    <p:sldId id="345" r:id="rId22"/>
    <p:sldId id="348" r:id="rId23"/>
    <p:sldId id="346" r:id="rId24"/>
    <p:sldId id="349" r:id="rId25"/>
    <p:sldId id="347" r:id="rId26"/>
    <p:sldId id="271" r:id="rId27"/>
    <p:sldId id="266"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77473" autoAdjust="0"/>
  </p:normalViewPr>
  <p:slideViewPr>
    <p:cSldViewPr snapToGrid="0" snapToObjects="1">
      <p:cViewPr varScale="1">
        <p:scale>
          <a:sx n="97" d="100"/>
          <a:sy n="97" d="100"/>
        </p:scale>
        <p:origin x="2080" y="184"/>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5/26/19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658349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3934221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1857932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3880551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5029236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239037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42916288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30337500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9364665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20844339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1619002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1868471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20273763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3094152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25</a:t>
            </a:fld>
            <a:endParaRPr lang="en-US"/>
          </a:p>
        </p:txBody>
      </p:sp>
    </p:spTree>
    <p:extLst>
      <p:ext uri="{BB962C8B-B14F-4D97-AF65-F5344CB8AC3E}">
        <p14:creationId xmlns:p14="http://schemas.microsoft.com/office/powerpoint/2010/main" val="30839419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26</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3809900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4023084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2369351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3810375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1364625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3239667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1485027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5/26/19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5/26/19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5/26/19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5/26/19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5/26/19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5/26/19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5/26/19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5/26/19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5/26/19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5/26/19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5/26/19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5/26/19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he Word of the Law.jpg"/>
          <p:cNvPicPr>
            <a:picLocks noChangeAspect="1"/>
          </p:cNvPicPr>
          <p:nvPr/>
        </p:nvPicPr>
        <p:blipFill>
          <a:blip r:embed="rId3" cstate="email">
            <a:alphaModFix amt="25000"/>
            <a:extLst>
              <a:ext uri="{28A0092B-C50C-407E-A947-70E740481C1C}">
                <a14:useLocalDpi xmlns:a14="http://schemas.microsoft.com/office/drawing/2010/main"/>
              </a:ext>
            </a:extLst>
          </a:blip>
          <a:stretch>
            <a:fillRect/>
          </a:stretch>
        </p:blipFill>
        <p:spPr>
          <a:xfrm>
            <a:off x="2019407" y="0"/>
            <a:ext cx="5409986" cy="6858000"/>
          </a:xfrm>
          <a:prstGeom prst="rect">
            <a:avLst/>
          </a:prstGeom>
          <a:effectLst>
            <a:softEdge rad="190500"/>
          </a:effectLst>
        </p:spPr>
      </p:pic>
      <p:sp>
        <p:nvSpPr>
          <p:cNvPr id="2" name="Title 1"/>
          <p:cNvSpPr>
            <a:spLocks noGrp="1"/>
          </p:cNvSpPr>
          <p:nvPr>
            <p:ph type="ctrTitle"/>
          </p:nvPr>
        </p:nvSpPr>
        <p:spPr/>
        <p:txBody>
          <a:bodyPr anchor="ctr"/>
          <a:lstStyle/>
          <a:p>
            <a:r>
              <a:rPr lang="en-US" dirty="0"/>
              <a:t>The Ten Commandments</a:t>
            </a:r>
          </a:p>
        </p:txBody>
      </p:sp>
      <p:sp>
        <p:nvSpPr>
          <p:cNvPr id="5" name="Subtitle 4"/>
          <p:cNvSpPr>
            <a:spLocks noGrp="1"/>
          </p:cNvSpPr>
          <p:nvPr>
            <p:ph type="subTitle" idx="1"/>
          </p:nvPr>
        </p:nvSpPr>
        <p:spPr>
          <a:xfrm>
            <a:off x="1371600" y="3903154"/>
            <a:ext cx="6400800" cy="1219200"/>
          </a:xfrm>
        </p:spPr>
        <p:txBody>
          <a:bodyPr/>
          <a:lstStyle/>
          <a:p>
            <a:r>
              <a:rPr lang="en-US" b="1" i="1" dirty="0">
                <a:solidFill>
                  <a:schemeClr val="tx1">
                    <a:lumMod val="65000"/>
                    <a:lumOff val="35000"/>
                  </a:schemeClr>
                </a:solidFill>
              </a:rPr>
              <a:t>The Seventh, Ninth, and Tenth Commandments</a:t>
            </a:r>
          </a:p>
        </p:txBody>
      </p:sp>
    </p:spTree>
    <p:extLst>
      <p:ext uri="{BB962C8B-B14F-4D97-AF65-F5344CB8AC3E}">
        <p14:creationId xmlns:p14="http://schemas.microsoft.com/office/powerpoint/2010/main" val="1611526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211763"/>
          </a:xfrm>
        </p:spPr>
        <p:txBody>
          <a:bodyPr/>
          <a:lstStyle/>
          <a:p>
            <a:pPr marL="0" indent="0" algn="ctr">
              <a:spcBef>
                <a:spcPts val="0"/>
              </a:spcBef>
              <a:buNone/>
            </a:pPr>
            <a:r>
              <a:rPr lang="en-US" b="1" dirty="0"/>
              <a:t>The Seventh Commandment:</a:t>
            </a:r>
          </a:p>
          <a:p>
            <a:pPr marL="0" indent="0" algn="ctr">
              <a:spcBef>
                <a:spcPts val="0"/>
              </a:spcBef>
              <a:buNone/>
            </a:pPr>
            <a:endParaRPr lang="en-US" b="1" dirty="0"/>
          </a:p>
          <a:p>
            <a:pPr marL="0" indent="0" algn="ctr">
              <a:spcBef>
                <a:spcPts val="0"/>
              </a:spcBef>
              <a:buNone/>
            </a:pPr>
            <a:r>
              <a:rPr lang="en-US" b="1" dirty="0"/>
              <a:t>You shall not steal.</a:t>
            </a:r>
          </a:p>
          <a:p>
            <a:pPr marL="0" indent="0" algn="ctr">
              <a:spcBef>
                <a:spcPts val="0"/>
              </a:spcBef>
              <a:buNone/>
            </a:pPr>
            <a:endParaRPr lang="en-US" dirty="0"/>
          </a:p>
          <a:p>
            <a:pPr marL="0" indent="0" algn="ctr">
              <a:spcBef>
                <a:spcPts val="0"/>
              </a:spcBef>
              <a:buNone/>
            </a:pPr>
            <a:r>
              <a:rPr lang="en-US" i="1" dirty="0"/>
              <a:t>What does this mean? </a:t>
            </a:r>
            <a:r>
              <a:rPr lang="en-US" dirty="0"/>
              <a:t>We should fear and love God so that we do not take our neighbor’s money or possessions, or get them in any dishonest way, but help him to improve and protect his possessions and income</a:t>
            </a:r>
          </a:p>
          <a:p>
            <a:pPr marL="0" indent="0" algn="ctr">
              <a:spcBef>
                <a:spcPts val="0"/>
              </a:spcBef>
              <a:buNone/>
            </a:pPr>
            <a:endParaRPr lang="en-US" dirty="0"/>
          </a:p>
          <a:p>
            <a:pPr marL="0" indent="0" algn="ctr">
              <a:spcBef>
                <a:spcPts val="0"/>
              </a:spcBef>
              <a:buNone/>
            </a:pPr>
            <a:r>
              <a:rPr lang="en-US" dirty="0"/>
              <a:t>Where do we see the First Commandment?</a:t>
            </a:r>
          </a:p>
          <a:p>
            <a:pPr marL="0" indent="0" algn="ctr">
              <a:spcBef>
                <a:spcPts val="0"/>
              </a:spcBef>
              <a:buNone/>
            </a:pPr>
            <a:r>
              <a:rPr lang="en-US" dirty="0"/>
              <a:t>Where do we see the negative command?</a:t>
            </a:r>
          </a:p>
          <a:p>
            <a:pPr marL="0" indent="0" algn="ctr">
              <a:spcBef>
                <a:spcPts val="0"/>
              </a:spcBef>
              <a:buNone/>
            </a:pPr>
            <a:r>
              <a:rPr lang="en-US" dirty="0"/>
              <a:t>Where do we see the positive command?</a:t>
            </a:r>
          </a:p>
        </p:txBody>
      </p:sp>
    </p:spTree>
    <p:extLst>
      <p:ext uri="{BB962C8B-B14F-4D97-AF65-F5344CB8AC3E}">
        <p14:creationId xmlns:p14="http://schemas.microsoft.com/office/powerpoint/2010/main" val="1622610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539409"/>
          </a:xfrm>
        </p:spPr>
        <p:txBody>
          <a:bodyPr>
            <a:normAutofit fontScale="92500" lnSpcReduction="10000"/>
          </a:bodyPr>
          <a:lstStyle/>
          <a:p>
            <a:pPr marL="0" indent="0" algn="ctr">
              <a:spcBef>
                <a:spcPts val="0"/>
              </a:spcBef>
              <a:buNone/>
            </a:pPr>
            <a:r>
              <a:rPr lang="en-US" b="1" dirty="0"/>
              <a:t>You shall not steal.</a:t>
            </a:r>
            <a:endParaRPr lang="en-US" dirty="0"/>
          </a:p>
          <a:p>
            <a:pPr marL="0" indent="0" algn="ctr">
              <a:spcBef>
                <a:spcPts val="0"/>
              </a:spcBef>
              <a:buNone/>
            </a:pPr>
            <a:r>
              <a:rPr lang="en-US" i="1" dirty="0"/>
              <a:t>What does this mean? </a:t>
            </a:r>
            <a:r>
              <a:rPr lang="en-US" dirty="0"/>
              <a:t>We should fear and love God so that we do not take our neighbor’s money or possessions, or get them in any dishonest way, but help him to improve and protect his possessions and income.</a:t>
            </a:r>
          </a:p>
          <a:p>
            <a:pPr marL="0" indent="0" algn="ctr">
              <a:spcBef>
                <a:spcPts val="0"/>
              </a:spcBef>
              <a:buNone/>
            </a:pPr>
            <a:endParaRPr lang="en-US" dirty="0"/>
          </a:p>
          <a:p>
            <a:pPr marL="0" indent="0" algn="ctr">
              <a:spcBef>
                <a:spcPts val="0"/>
              </a:spcBef>
              <a:buNone/>
            </a:pPr>
            <a:r>
              <a:rPr lang="en-US" b="1" u="sng" dirty="0"/>
              <a:t>Terms</a:t>
            </a:r>
          </a:p>
          <a:p>
            <a:pPr marL="0" indent="0">
              <a:spcBef>
                <a:spcPts val="0"/>
              </a:spcBef>
              <a:buNone/>
            </a:pPr>
            <a:r>
              <a:rPr lang="en-US" b="1" i="1" dirty="0"/>
              <a:t>Stealing: </a:t>
            </a:r>
            <a:r>
              <a:rPr lang="en-US" dirty="0"/>
              <a:t>Taking for yourself what God has not given or provided, withholding support from those in need and failing to take care of your responsibilities with the gifts God has given you.</a:t>
            </a:r>
          </a:p>
          <a:p>
            <a:pPr marL="0" indent="0">
              <a:spcBef>
                <a:spcPts val="0"/>
              </a:spcBef>
              <a:buNone/>
            </a:pPr>
            <a:endParaRPr lang="en-US" dirty="0"/>
          </a:p>
          <a:p>
            <a:pPr marL="0" indent="0">
              <a:spcBef>
                <a:spcPts val="0"/>
              </a:spcBef>
              <a:buNone/>
            </a:pPr>
            <a:r>
              <a:rPr lang="en-US" b="1" i="1" dirty="0"/>
              <a:t>Property: </a:t>
            </a:r>
            <a:r>
              <a:rPr lang="en-US" dirty="0"/>
              <a:t>All the material gifts which God has given you over which He has appointed you a steward.</a:t>
            </a:r>
          </a:p>
          <a:p>
            <a:pPr marL="0" indent="0">
              <a:spcBef>
                <a:spcPts val="0"/>
              </a:spcBef>
              <a:buNone/>
            </a:pPr>
            <a:endParaRPr lang="en-US" dirty="0"/>
          </a:p>
          <a:p>
            <a:pPr marL="0" indent="0">
              <a:spcBef>
                <a:spcPts val="0"/>
              </a:spcBef>
              <a:buNone/>
            </a:pPr>
            <a:r>
              <a:rPr lang="en-US" b="1" i="1" dirty="0"/>
              <a:t>Stewardship: </a:t>
            </a:r>
            <a:r>
              <a:rPr lang="en-US" dirty="0"/>
              <a:t>The use of all that you are and have in service to God and your neighbor.</a:t>
            </a:r>
          </a:p>
          <a:p>
            <a:pPr marL="0" indent="0" algn="ctr">
              <a:spcBef>
                <a:spcPts val="0"/>
              </a:spcBef>
              <a:buNone/>
            </a:pPr>
            <a:endParaRPr lang="en-US" dirty="0"/>
          </a:p>
        </p:txBody>
      </p:sp>
    </p:spTree>
    <p:extLst>
      <p:ext uri="{BB962C8B-B14F-4D97-AF65-F5344CB8AC3E}">
        <p14:creationId xmlns:p14="http://schemas.microsoft.com/office/powerpoint/2010/main" val="2692914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7</a:t>
            </a:r>
            <a:r>
              <a:rPr lang="en-US" baseline="30000" dirty="0"/>
              <a:t>th</a:t>
            </a:r>
            <a:r>
              <a:rPr lang="en-US" dirty="0"/>
              <a:t> Commandment</a:t>
            </a:r>
          </a:p>
        </p:txBody>
      </p:sp>
      <p:sp>
        <p:nvSpPr>
          <p:cNvPr id="3" name="Content Placeholder 2"/>
          <p:cNvSpPr>
            <a:spLocks noGrp="1"/>
          </p:cNvSpPr>
          <p:nvPr>
            <p:ph idx="1"/>
          </p:nvPr>
        </p:nvSpPr>
        <p:spPr>
          <a:xfrm>
            <a:off x="457200" y="914400"/>
            <a:ext cx="8229600" cy="5539409"/>
          </a:xfrm>
        </p:spPr>
        <p:txBody>
          <a:bodyPr>
            <a:normAutofit/>
          </a:bodyPr>
          <a:lstStyle/>
          <a:p>
            <a:pPr marL="0" indent="0">
              <a:spcBef>
                <a:spcPts val="0"/>
              </a:spcBef>
              <a:buNone/>
            </a:pPr>
            <a:r>
              <a:rPr lang="en-US" b="1" dirty="0"/>
              <a:t>What does God forbid us to do in the 7</a:t>
            </a:r>
            <a:r>
              <a:rPr lang="en-US" b="1" baseline="30000" dirty="0"/>
              <a:t>th</a:t>
            </a:r>
            <a:r>
              <a:rPr lang="en-US" b="1" dirty="0"/>
              <a:t> Commandment?</a:t>
            </a:r>
          </a:p>
          <a:p>
            <a:pPr>
              <a:spcBef>
                <a:spcPts val="0"/>
              </a:spcBef>
              <a:buFontTx/>
              <a:buChar char="-"/>
            </a:pPr>
            <a:r>
              <a:rPr lang="en-US" dirty="0"/>
              <a:t>The wicked borrows but doesn’t pay back, but the righteous is generous and gives (Psalm 37:21).</a:t>
            </a:r>
          </a:p>
          <a:p>
            <a:pPr>
              <a:spcBef>
                <a:spcPts val="0"/>
              </a:spcBef>
              <a:buFontTx/>
              <a:buChar char="-"/>
            </a:pPr>
            <a:r>
              <a:rPr lang="en-US" dirty="0"/>
              <a:t>Let the thief no longer steal, but rather let him labor, doing hones work with his own hands, so that he may have something to share with anyone in need (Eph. 4:28).</a:t>
            </a:r>
          </a:p>
          <a:p>
            <a:pPr marL="0" indent="0">
              <a:spcBef>
                <a:spcPts val="0"/>
              </a:spcBef>
              <a:buNone/>
            </a:pPr>
            <a:endParaRPr lang="en-US" b="1" dirty="0"/>
          </a:p>
          <a:p>
            <a:pPr marL="0" indent="0" algn="ctr">
              <a:spcBef>
                <a:spcPts val="0"/>
              </a:spcBef>
              <a:buNone/>
            </a:pPr>
            <a:endParaRPr lang="en-US" dirty="0"/>
          </a:p>
        </p:txBody>
      </p:sp>
    </p:spTree>
    <p:extLst>
      <p:ext uri="{BB962C8B-B14F-4D97-AF65-F5344CB8AC3E}">
        <p14:creationId xmlns:p14="http://schemas.microsoft.com/office/powerpoint/2010/main" val="953442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7</a:t>
            </a:r>
            <a:r>
              <a:rPr lang="en-US" baseline="30000" dirty="0"/>
              <a:t>th</a:t>
            </a:r>
            <a:r>
              <a:rPr lang="en-US" dirty="0"/>
              <a:t> Commandment</a:t>
            </a:r>
          </a:p>
        </p:txBody>
      </p:sp>
      <p:sp>
        <p:nvSpPr>
          <p:cNvPr id="3" name="Content Placeholder 2"/>
          <p:cNvSpPr>
            <a:spLocks noGrp="1"/>
          </p:cNvSpPr>
          <p:nvPr>
            <p:ph idx="1"/>
          </p:nvPr>
        </p:nvSpPr>
        <p:spPr>
          <a:xfrm>
            <a:off x="457200" y="914400"/>
            <a:ext cx="8229600" cy="5539409"/>
          </a:xfrm>
        </p:spPr>
        <p:txBody>
          <a:bodyPr>
            <a:normAutofit/>
          </a:bodyPr>
          <a:lstStyle/>
          <a:p>
            <a:pPr marL="0" indent="0">
              <a:spcBef>
                <a:spcPts val="0"/>
              </a:spcBef>
              <a:buNone/>
            </a:pPr>
            <a:r>
              <a:rPr lang="en-US" b="1" dirty="0"/>
              <a:t>What does God commands us to do in the 7</a:t>
            </a:r>
            <a:r>
              <a:rPr lang="en-US" b="1" baseline="30000" dirty="0"/>
              <a:t>th</a:t>
            </a:r>
            <a:r>
              <a:rPr lang="en-US" b="1" dirty="0"/>
              <a:t> Commandment?</a:t>
            </a:r>
          </a:p>
          <a:p>
            <a:pPr>
              <a:spcBef>
                <a:spcPts val="0"/>
              </a:spcBef>
              <a:buFontTx/>
              <a:buChar char="-"/>
            </a:pPr>
            <a:r>
              <a:rPr lang="en-US" dirty="0"/>
              <a:t>So whatever you wish that others would do to you, do also to them (Matt. 7:12).</a:t>
            </a:r>
          </a:p>
          <a:p>
            <a:pPr>
              <a:spcBef>
                <a:spcPts val="0"/>
              </a:spcBef>
              <a:buFontTx/>
              <a:buChar char="-"/>
            </a:pPr>
            <a:r>
              <a:rPr lang="en-US" dirty="0"/>
              <a:t>Let each of you look not only to his own interest, but also to the interest of others (Phil 2:4).</a:t>
            </a:r>
          </a:p>
          <a:p>
            <a:pPr marL="0" indent="0">
              <a:spcBef>
                <a:spcPts val="0"/>
              </a:spcBef>
              <a:buNone/>
            </a:pPr>
            <a:endParaRPr lang="en-US" b="1" dirty="0"/>
          </a:p>
          <a:p>
            <a:pPr marL="0" indent="0" algn="ctr">
              <a:spcBef>
                <a:spcPts val="0"/>
              </a:spcBef>
              <a:buNone/>
            </a:pPr>
            <a:endParaRPr lang="en-US" dirty="0"/>
          </a:p>
        </p:txBody>
      </p:sp>
    </p:spTree>
    <p:extLst>
      <p:ext uri="{BB962C8B-B14F-4D97-AF65-F5344CB8AC3E}">
        <p14:creationId xmlns:p14="http://schemas.microsoft.com/office/powerpoint/2010/main" val="1638998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7</a:t>
            </a:r>
            <a:r>
              <a:rPr lang="en-US" baseline="30000" dirty="0"/>
              <a:t>th</a:t>
            </a:r>
            <a:r>
              <a:rPr lang="en-US" dirty="0"/>
              <a:t> Commandment</a:t>
            </a:r>
          </a:p>
        </p:txBody>
      </p:sp>
      <p:sp>
        <p:nvSpPr>
          <p:cNvPr id="3" name="Content Placeholder 2"/>
          <p:cNvSpPr>
            <a:spLocks noGrp="1"/>
          </p:cNvSpPr>
          <p:nvPr>
            <p:ph idx="1"/>
          </p:nvPr>
        </p:nvSpPr>
        <p:spPr>
          <a:xfrm>
            <a:off x="457200" y="914400"/>
            <a:ext cx="8229600" cy="5539409"/>
          </a:xfrm>
        </p:spPr>
        <p:txBody>
          <a:bodyPr>
            <a:normAutofit/>
          </a:bodyPr>
          <a:lstStyle/>
          <a:p>
            <a:pPr marL="0" indent="0">
              <a:spcBef>
                <a:spcPts val="0"/>
              </a:spcBef>
              <a:buNone/>
            </a:pPr>
            <a:r>
              <a:rPr lang="en-US" b="1" dirty="0"/>
              <a:t>Final thoughts:</a:t>
            </a:r>
          </a:p>
          <a:p>
            <a:pPr>
              <a:spcBef>
                <a:spcPts val="0"/>
              </a:spcBef>
              <a:buFontTx/>
              <a:buChar char="-"/>
            </a:pPr>
            <a:r>
              <a:rPr lang="en-US" dirty="0"/>
              <a:t>In the 7</a:t>
            </a:r>
            <a:r>
              <a:rPr lang="en-US" baseline="30000" dirty="0"/>
              <a:t>th</a:t>
            </a:r>
            <a:r>
              <a:rPr lang="en-US" dirty="0"/>
              <a:t> Commandment we learn about God’s gift of possessions.</a:t>
            </a:r>
          </a:p>
          <a:p>
            <a:pPr>
              <a:spcBef>
                <a:spcPts val="0"/>
              </a:spcBef>
              <a:buFontTx/>
              <a:buChar char="-"/>
            </a:pPr>
            <a:r>
              <a:rPr lang="en-US" dirty="0"/>
              <a:t>We are to look out for our neighbor and his earthly gifts that God has given him.</a:t>
            </a:r>
          </a:p>
          <a:p>
            <a:pPr marL="0" indent="0">
              <a:spcBef>
                <a:spcPts val="0"/>
              </a:spcBef>
              <a:buNone/>
            </a:pPr>
            <a:endParaRPr lang="en-US" dirty="0"/>
          </a:p>
          <a:p>
            <a:pPr marL="0" indent="0">
              <a:spcBef>
                <a:spcPts val="0"/>
              </a:spcBef>
              <a:buNone/>
            </a:pPr>
            <a:endParaRPr lang="en-US" b="1" dirty="0"/>
          </a:p>
          <a:p>
            <a:pPr marL="0" indent="0" algn="ctr">
              <a:spcBef>
                <a:spcPts val="0"/>
              </a:spcBef>
              <a:buNone/>
            </a:pPr>
            <a:endParaRPr lang="en-US" dirty="0"/>
          </a:p>
        </p:txBody>
      </p:sp>
    </p:spTree>
    <p:extLst>
      <p:ext uri="{BB962C8B-B14F-4D97-AF65-F5344CB8AC3E}">
        <p14:creationId xmlns:p14="http://schemas.microsoft.com/office/powerpoint/2010/main" val="3201328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9</a:t>
            </a:r>
            <a:r>
              <a:rPr lang="en-US" baseline="30000" dirty="0"/>
              <a:t>th &amp; </a:t>
            </a:r>
            <a:r>
              <a:rPr lang="en-US" dirty="0"/>
              <a:t>10</a:t>
            </a:r>
            <a:r>
              <a:rPr lang="en-US" baseline="30000" dirty="0"/>
              <a:t>th</a:t>
            </a:r>
            <a:r>
              <a:rPr lang="en-US" dirty="0"/>
              <a:t> Commandments</a:t>
            </a:r>
          </a:p>
        </p:txBody>
      </p:sp>
      <p:sp>
        <p:nvSpPr>
          <p:cNvPr id="3" name="Content Placeholder 2"/>
          <p:cNvSpPr>
            <a:spLocks noGrp="1"/>
          </p:cNvSpPr>
          <p:nvPr>
            <p:ph type="body" idx="1"/>
          </p:nvPr>
        </p:nvSpPr>
        <p:spPr>
          <a:xfrm>
            <a:off x="722313" y="4068763"/>
            <a:ext cx="7772400" cy="1669428"/>
          </a:xfrm>
        </p:spPr>
        <p:txBody>
          <a:bodyPr>
            <a:normAutofit lnSpcReduction="10000"/>
          </a:bodyPr>
          <a:lstStyle/>
          <a:p>
            <a:r>
              <a:rPr lang="en-US" i="1" dirty="0"/>
              <a:t>You shall not covet your neighbor’s house.</a:t>
            </a:r>
          </a:p>
          <a:p>
            <a:endParaRPr lang="en-US" i="1" dirty="0"/>
          </a:p>
          <a:p>
            <a:r>
              <a:rPr lang="en-US" i="1" dirty="0"/>
              <a:t>You shall not covet your neighbor’s wife, or his manservant or maidservant, his ox or donkey, or anything that belongs to your neighbor.</a:t>
            </a:r>
          </a:p>
        </p:txBody>
      </p:sp>
    </p:spTree>
    <p:extLst>
      <p:ext uri="{BB962C8B-B14F-4D97-AF65-F5344CB8AC3E}">
        <p14:creationId xmlns:p14="http://schemas.microsoft.com/office/powerpoint/2010/main" val="845036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Activity</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dirty="0"/>
              <a:t>How do you define coveting?  How do you define contentment? To help you with this look up both James 4:1-2 and Hebrews 13:5-6.</a:t>
            </a:r>
          </a:p>
          <a:p>
            <a:pPr marL="0" indent="0" algn="ctr">
              <a:buNone/>
            </a:pPr>
            <a:endParaRPr lang="en-US" dirty="0"/>
          </a:p>
          <a:p>
            <a:pPr marL="0" indent="0" algn="ctr">
              <a:buNone/>
            </a:pPr>
            <a:r>
              <a:rPr lang="en-US" dirty="0"/>
              <a:t>Answer:</a:t>
            </a:r>
          </a:p>
          <a:p>
            <a:pPr marL="0" indent="0" algn="ctr">
              <a:buNone/>
            </a:pPr>
            <a:r>
              <a:rPr lang="en-US" i="1" dirty="0"/>
              <a:t>Coveting</a:t>
            </a:r>
            <a:r>
              <a:rPr lang="en-US" dirty="0"/>
              <a:t> is the sinful desire in our hearts to acquire for ourselves anything that belongs to our neighbor.  It is also the desire to draw away from our neighbor for our own benefit anyone who is important to our neighbor.</a:t>
            </a:r>
          </a:p>
          <a:p>
            <a:pPr marL="0" indent="0" algn="ctr">
              <a:buNone/>
            </a:pPr>
            <a:endParaRPr lang="en-US" dirty="0"/>
          </a:p>
          <a:p>
            <a:pPr marL="0" indent="0" algn="ctr">
              <a:buNone/>
            </a:pPr>
            <a:r>
              <a:rPr lang="en-US" i="1" dirty="0"/>
              <a:t>Contentment</a:t>
            </a:r>
            <a:r>
              <a:rPr lang="en-US" dirty="0"/>
              <a:t> is being satisfied and thankful with what God has provided us.  This also includes helping others to retain what God has given them.</a:t>
            </a:r>
          </a:p>
        </p:txBody>
      </p:sp>
    </p:spTree>
    <p:extLst>
      <p:ext uri="{BB962C8B-B14F-4D97-AF65-F5344CB8AC3E}">
        <p14:creationId xmlns:p14="http://schemas.microsoft.com/office/powerpoint/2010/main" val="329095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God’s Gift of Contentment</a:t>
            </a:r>
          </a:p>
        </p:txBody>
      </p:sp>
      <p:sp>
        <p:nvSpPr>
          <p:cNvPr id="3" name="Content Placeholder 2"/>
          <p:cNvSpPr>
            <a:spLocks noGrp="1"/>
          </p:cNvSpPr>
          <p:nvPr>
            <p:ph idx="1"/>
          </p:nvPr>
        </p:nvSpPr>
        <p:spPr>
          <a:xfrm>
            <a:off x="457200" y="914400"/>
            <a:ext cx="8229600" cy="5740118"/>
          </a:xfrm>
        </p:spPr>
        <p:txBody>
          <a:bodyPr numCol="1">
            <a:normAutofit fontScale="92500"/>
          </a:bodyPr>
          <a:lstStyle/>
          <a:p>
            <a:pPr marL="57150" indent="0">
              <a:buNone/>
            </a:pPr>
            <a:r>
              <a:rPr lang="en-US" dirty="0"/>
              <a:t>Coveting is the result of sin:</a:t>
            </a:r>
          </a:p>
          <a:p>
            <a:pPr marL="400050">
              <a:buFontTx/>
              <a:buChar char="-"/>
            </a:pPr>
            <a:r>
              <a:rPr lang="en-US" dirty="0"/>
              <a:t>Sin…produced in me all kinds of covetousness (Rom. 7:8).</a:t>
            </a:r>
          </a:p>
          <a:p>
            <a:pPr marL="400050">
              <a:buFontTx/>
              <a:buChar char="-"/>
            </a:pPr>
            <a:r>
              <a:rPr lang="en-US" dirty="0"/>
              <a:t>Out of the heart come evil thoughts… (Matt. 15:19).</a:t>
            </a:r>
          </a:p>
          <a:p>
            <a:pPr marL="0" lvl="0" indent="0">
              <a:buNone/>
            </a:pPr>
            <a:r>
              <a:rPr lang="en-US" dirty="0"/>
              <a:t>In the 9</a:t>
            </a:r>
            <a:r>
              <a:rPr lang="en-US" baseline="30000" dirty="0"/>
              <a:t>th</a:t>
            </a:r>
            <a:r>
              <a:rPr lang="en-US" dirty="0"/>
              <a:t> &amp; 10</a:t>
            </a:r>
            <a:r>
              <a:rPr lang="en-US" baseline="30000" dirty="0"/>
              <a:t>th</a:t>
            </a:r>
            <a:r>
              <a:rPr lang="en-US" dirty="0"/>
              <a:t> Commandments we’ll discuss God’s gift of contentment.</a:t>
            </a:r>
          </a:p>
          <a:p>
            <a:pPr lvl="0">
              <a:buFontTx/>
              <a:buChar char="-"/>
            </a:pPr>
            <a:r>
              <a:rPr lang="en-US" dirty="0"/>
              <a:t>9</a:t>
            </a:r>
            <a:r>
              <a:rPr lang="en-US" baseline="30000" dirty="0"/>
              <a:t>th</a:t>
            </a:r>
            <a:r>
              <a:rPr lang="en-US" dirty="0"/>
              <a:t> - Contentment with those inanimate possession items. (i.e. - Games, toys, clothes, In the future a house or car)</a:t>
            </a:r>
          </a:p>
          <a:p>
            <a:pPr lvl="0">
              <a:buFontTx/>
              <a:buChar char="-"/>
            </a:pPr>
            <a:r>
              <a:rPr lang="en-US" dirty="0"/>
              <a:t>10</a:t>
            </a:r>
            <a:r>
              <a:rPr lang="en-US" baseline="30000" dirty="0"/>
              <a:t>th</a:t>
            </a:r>
            <a:r>
              <a:rPr lang="en-US" dirty="0"/>
              <a:t> - Contentment with individuals. (Animate objects.  Those who are alive - a spouse, friends, pets, etc.)</a:t>
            </a:r>
          </a:p>
          <a:p>
            <a:pPr marL="0" lvl="0" indent="0">
              <a:buNone/>
            </a:pPr>
            <a:endParaRPr lang="en-US" dirty="0"/>
          </a:p>
          <a:p>
            <a:pPr marL="0" lvl="0" indent="0" algn="ctr">
              <a:buNone/>
            </a:pPr>
            <a:r>
              <a:rPr lang="en-US" dirty="0"/>
              <a:t>Where the 7</a:t>
            </a:r>
            <a:r>
              <a:rPr lang="en-US" baseline="30000" dirty="0"/>
              <a:t>th</a:t>
            </a:r>
            <a:r>
              <a:rPr lang="en-US" dirty="0"/>
              <a:t> Commandment talks about taking those things that don’t belong to us.  The 9</a:t>
            </a:r>
            <a:r>
              <a:rPr lang="en-US" baseline="30000" dirty="0"/>
              <a:t>th</a:t>
            </a:r>
            <a:r>
              <a:rPr lang="en-US" dirty="0"/>
              <a:t> &amp; 10 Commandments focus on the sinful desire of the heart.  This can lead us to breaking other commandments.</a:t>
            </a:r>
          </a:p>
          <a:p>
            <a:pPr marL="0" indent="0" algn="ctr">
              <a:buNone/>
            </a:pPr>
            <a:endParaRPr lang="en-US" dirty="0"/>
          </a:p>
        </p:txBody>
      </p:sp>
    </p:spTree>
    <p:extLst>
      <p:ext uri="{BB962C8B-B14F-4D97-AF65-F5344CB8AC3E}">
        <p14:creationId xmlns:p14="http://schemas.microsoft.com/office/powerpoint/2010/main" val="283904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9</a:t>
            </a:r>
            <a:r>
              <a:rPr lang="en-US" baseline="30000" dirty="0"/>
              <a:t>th</a:t>
            </a:r>
            <a:r>
              <a:rPr lang="en-US" dirty="0"/>
              <a:t>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lvl="0" indent="0" algn="ctr">
              <a:buNone/>
            </a:pPr>
            <a:r>
              <a:rPr lang="en-US" dirty="0"/>
              <a:t>Scripture tells us about the 9</a:t>
            </a:r>
            <a:r>
              <a:rPr lang="en-US" baseline="30000" dirty="0"/>
              <a:t>th</a:t>
            </a:r>
            <a:r>
              <a:rPr lang="en-US" dirty="0"/>
              <a:t> Commandment  </a:t>
            </a:r>
          </a:p>
          <a:p>
            <a:pPr marL="0" lvl="0" indent="0" algn="ctr">
              <a:buNone/>
            </a:pPr>
            <a:r>
              <a:rPr lang="en-US" dirty="0"/>
              <a:t>(Read 1 Kings 21:1-15)</a:t>
            </a:r>
          </a:p>
          <a:p>
            <a:pPr marL="0" indent="0">
              <a:buNone/>
            </a:pPr>
            <a:r>
              <a:rPr lang="en-US" dirty="0"/>
              <a:t>Q: Is it a coveting for Ahab to seek out food?</a:t>
            </a:r>
          </a:p>
          <a:p>
            <a:pPr marL="0" indent="0">
              <a:buNone/>
            </a:pPr>
            <a:r>
              <a:rPr lang="en-US" dirty="0"/>
              <a:t>A: No. God encourages us to seek His blessings of food, shelter, etc. Ahab was offering a fair price to buy it, also offered a better vineyard. It is sinful is if knew this was Naboth’s inheritance, something he couldn’t sell.</a:t>
            </a:r>
          </a:p>
          <a:p>
            <a:pPr marL="0" indent="0">
              <a:buNone/>
            </a:pPr>
            <a:r>
              <a:rPr lang="en-US" dirty="0"/>
              <a:t>Q: What was Naboth’s response?</a:t>
            </a:r>
          </a:p>
          <a:p>
            <a:pPr marL="0" indent="0">
              <a:buNone/>
            </a:pPr>
            <a:r>
              <a:rPr lang="en-US" dirty="0"/>
              <a:t>A: No, the Lord forbid that I should give you the inheritance of my fathers ‘v.3’</a:t>
            </a:r>
          </a:p>
          <a:p>
            <a:pPr marL="0" indent="0">
              <a:buNone/>
            </a:pPr>
            <a:r>
              <a:rPr lang="en-US" dirty="0"/>
              <a:t>Q: What was Ahab’s reaction? </a:t>
            </a:r>
          </a:p>
          <a:p>
            <a:pPr marL="0" indent="0">
              <a:buNone/>
            </a:pPr>
            <a:r>
              <a:rPr lang="en-US" dirty="0"/>
              <a:t>A: Answer: Vexed (angry) and sullen (gloomy). This is where we see the sin of Ahab.</a:t>
            </a:r>
          </a:p>
          <a:p>
            <a:pPr marL="57150" indent="0">
              <a:buNone/>
            </a:pPr>
            <a:endParaRPr lang="en-US" dirty="0"/>
          </a:p>
        </p:txBody>
      </p:sp>
    </p:spTree>
    <p:extLst>
      <p:ext uri="{BB962C8B-B14F-4D97-AF65-F5344CB8AC3E}">
        <p14:creationId xmlns:p14="http://schemas.microsoft.com/office/powerpoint/2010/main" val="1422545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9</a:t>
            </a:r>
            <a:r>
              <a:rPr lang="en-US" baseline="30000" dirty="0"/>
              <a:t>th</a:t>
            </a:r>
            <a:r>
              <a:rPr lang="en-US" dirty="0"/>
              <a:t>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57150" indent="0">
              <a:buNone/>
            </a:pPr>
            <a:r>
              <a:rPr lang="en-US" dirty="0"/>
              <a:t>Q: What did Ahab’s wife Jezebel do?  What were her sins? What Commandments did she break?</a:t>
            </a:r>
          </a:p>
          <a:p>
            <a:pPr marL="57150" indent="0">
              <a:buNone/>
            </a:pPr>
            <a:r>
              <a:rPr lang="en-US" dirty="0"/>
              <a:t>A: v.8 - Wrote letters in Ahab’s name to elders (8</a:t>
            </a:r>
            <a:r>
              <a:rPr lang="en-US" baseline="30000" dirty="0"/>
              <a:t>th</a:t>
            </a:r>
            <a:r>
              <a:rPr lang="en-US" dirty="0"/>
              <a:t> Commandment - lying to elder, deceiving her husband). v.13 - Worthless men opposite Naboth and bring a charge against him (8</a:t>
            </a:r>
            <a:r>
              <a:rPr lang="en-US" baseline="30000" dirty="0"/>
              <a:t>th</a:t>
            </a:r>
            <a:r>
              <a:rPr lang="en-US" dirty="0"/>
              <a:t> Commandment - spoke falsely of Naboth). v.13 - stoned Naboth to death with stones (5</a:t>
            </a:r>
            <a:r>
              <a:rPr lang="en-US" baseline="30000" dirty="0"/>
              <a:t>th</a:t>
            </a:r>
            <a:r>
              <a:rPr lang="en-US" dirty="0"/>
              <a:t> Commandment - murdered).</a:t>
            </a:r>
          </a:p>
          <a:p>
            <a:pPr marL="57150" indent="0">
              <a:buNone/>
            </a:pPr>
            <a:r>
              <a:rPr lang="en-US" dirty="0"/>
              <a:t>Q: Did Ahab eventually take possession of the vineyard?</a:t>
            </a:r>
          </a:p>
          <a:p>
            <a:pPr marL="57150" indent="0">
              <a:buNone/>
            </a:pPr>
            <a:r>
              <a:rPr lang="en-US" dirty="0"/>
              <a:t>A: Yes, v.16. For this God will condemn both Ahab and his wife Jezebel.</a:t>
            </a:r>
          </a:p>
          <a:p>
            <a:pPr marL="57150" indent="0">
              <a:buNone/>
            </a:pPr>
            <a:endParaRPr lang="en-US" dirty="0"/>
          </a:p>
        </p:txBody>
      </p:sp>
    </p:spTree>
    <p:extLst>
      <p:ext uri="{BB962C8B-B14F-4D97-AF65-F5344CB8AC3E}">
        <p14:creationId xmlns:p14="http://schemas.microsoft.com/office/powerpoint/2010/main" val="3093707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i="1" dirty="0"/>
              <a:t>Sixth and Eighth Commandments Worksheet</a:t>
            </a:r>
          </a:p>
        </p:txBody>
      </p:sp>
    </p:spTree>
    <p:extLst>
      <p:ext uri="{BB962C8B-B14F-4D97-AF65-F5344CB8AC3E}">
        <p14:creationId xmlns:p14="http://schemas.microsoft.com/office/powerpoint/2010/main" val="3151717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211763"/>
          </a:xfrm>
        </p:spPr>
        <p:txBody>
          <a:bodyPr/>
          <a:lstStyle/>
          <a:p>
            <a:pPr marL="0" indent="0" algn="ctr">
              <a:spcBef>
                <a:spcPts val="0"/>
              </a:spcBef>
              <a:buNone/>
            </a:pPr>
            <a:r>
              <a:rPr lang="en-US" b="1" dirty="0"/>
              <a:t>The Ninth Commandment:</a:t>
            </a:r>
          </a:p>
          <a:p>
            <a:pPr marL="0" indent="0" algn="ctr">
              <a:spcBef>
                <a:spcPts val="0"/>
              </a:spcBef>
              <a:buNone/>
            </a:pPr>
            <a:endParaRPr lang="en-US" b="1" dirty="0"/>
          </a:p>
          <a:p>
            <a:pPr marL="0" indent="0" algn="ctr">
              <a:spcBef>
                <a:spcPts val="0"/>
              </a:spcBef>
              <a:buNone/>
            </a:pPr>
            <a:r>
              <a:rPr lang="en-US" b="1" dirty="0"/>
              <a:t>You shall not covet your neighbor’s house.</a:t>
            </a:r>
          </a:p>
          <a:p>
            <a:pPr marL="0" indent="0" algn="ctr">
              <a:spcBef>
                <a:spcPts val="0"/>
              </a:spcBef>
              <a:buNone/>
            </a:pPr>
            <a:endParaRPr lang="en-US" dirty="0"/>
          </a:p>
          <a:p>
            <a:pPr marL="0" indent="0" algn="ctr">
              <a:spcBef>
                <a:spcPts val="0"/>
              </a:spcBef>
              <a:buNone/>
            </a:pPr>
            <a:r>
              <a:rPr lang="en-US" i="1" dirty="0"/>
              <a:t>What does this mean? </a:t>
            </a:r>
            <a:r>
              <a:rPr lang="en-US" dirty="0"/>
              <a:t>We should fear and love God so that we do not scheme to get our neighbor’s inheritance or house, or get it in a way which only appears right, but help and be of service to him in keeping it.</a:t>
            </a:r>
          </a:p>
          <a:p>
            <a:pPr marL="0" indent="0" algn="ctr">
              <a:spcBef>
                <a:spcPts val="0"/>
              </a:spcBef>
              <a:buNone/>
            </a:pPr>
            <a:endParaRPr lang="en-US" dirty="0"/>
          </a:p>
          <a:p>
            <a:pPr marL="0" indent="0" algn="ctr">
              <a:spcBef>
                <a:spcPts val="0"/>
              </a:spcBef>
              <a:buNone/>
            </a:pPr>
            <a:r>
              <a:rPr lang="en-US" dirty="0"/>
              <a:t>Where do we see the First Commandment?</a:t>
            </a:r>
          </a:p>
          <a:p>
            <a:pPr marL="0" indent="0" algn="ctr">
              <a:spcBef>
                <a:spcPts val="0"/>
              </a:spcBef>
              <a:buNone/>
            </a:pPr>
            <a:r>
              <a:rPr lang="en-US" dirty="0"/>
              <a:t>Where do we see the negative command?</a:t>
            </a:r>
          </a:p>
          <a:p>
            <a:pPr marL="0" indent="0" algn="ctr">
              <a:spcBef>
                <a:spcPts val="0"/>
              </a:spcBef>
              <a:buNone/>
            </a:pPr>
            <a:r>
              <a:rPr lang="en-US" dirty="0"/>
              <a:t>Where do we see the positive command?</a:t>
            </a:r>
          </a:p>
        </p:txBody>
      </p:sp>
    </p:spTree>
    <p:extLst>
      <p:ext uri="{BB962C8B-B14F-4D97-AF65-F5344CB8AC3E}">
        <p14:creationId xmlns:p14="http://schemas.microsoft.com/office/powerpoint/2010/main" val="1054758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791200"/>
          </a:xfrm>
        </p:spPr>
        <p:txBody>
          <a:bodyPr>
            <a:normAutofit lnSpcReduction="10000"/>
          </a:bodyPr>
          <a:lstStyle/>
          <a:p>
            <a:pPr marL="0" indent="0" algn="ctr">
              <a:spcBef>
                <a:spcPts val="0"/>
              </a:spcBef>
              <a:buNone/>
            </a:pPr>
            <a:r>
              <a:rPr lang="en-US" b="1" dirty="0"/>
              <a:t>The Ninth Commandment</a:t>
            </a:r>
            <a:endParaRPr lang="en-US" dirty="0"/>
          </a:p>
          <a:p>
            <a:pPr marL="0" lvl="0" indent="0">
              <a:buNone/>
            </a:pPr>
            <a:r>
              <a:rPr lang="en-US" dirty="0"/>
              <a:t>Q: What does God forbids us to do in the 9</a:t>
            </a:r>
            <a:r>
              <a:rPr lang="en-US" baseline="30000" dirty="0"/>
              <a:t>th</a:t>
            </a:r>
            <a:r>
              <a:rPr lang="en-US" dirty="0"/>
              <a:t> Commandment?</a:t>
            </a:r>
          </a:p>
          <a:p>
            <a:pPr marL="0" lvl="0" indent="0">
              <a:buNone/>
            </a:pPr>
            <a:r>
              <a:rPr lang="en-US" dirty="0"/>
              <a:t>A: God forbids every sinful desire to get our neighbor’s possessions openly or by trickery. </a:t>
            </a:r>
            <a:r>
              <a:rPr lang="en-US" i="1" dirty="0"/>
              <a:t>“If we have food and clothing, with these we will be content.  But those who desire to be rich fall into temptation…”(1 Tim. 6:8-9).</a:t>
            </a:r>
          </a:p>
          <a:p>
            <a:pPr marL="0" lvl="0" indent="0">
              <a:buNone/>
            </a:pPr>
            <a:r>
              <a:rPr lang="en-US" dirty="0"/>
              <a:t>Q: What does God commands us to do in the 9</a:t>
            </a:r>
            <a:r>
              <a:rPr lang="en-US" baseline="30000" dirty="0"/>
              <a:t>th</a:t>
            </a:r>
            <a:r>
              <a:rPr lang="en-US" dirty="0"/>
              <a:t> Commandment?</a:t>
            </a:r>
          </a:p>
          <a:p>
            <a:pPr marL="0" lvl="0" indent="0">
              <a:buNone/>
            </a:pPr>
            <a:r>
              <a:rPr lang="en-US" dirty="0"/>
              <a:t>A: We should be content with what God has given us and assist our neighbor in keeping what God has given that person. </a:t>
            </a:r>
            <a:r>
              <a:rPr lang="en-US" i="1" dirty="0"/>
              <a:t>“Keep your life free from love of money, and be content with what you have, for He has said, “I will never leave you nor forsake you” (Hebrews 13:5).</a:t>
            </a:r>
          </a:p>
          <a:p>
            <a:pPr marL="0" indent="0" algn="ctr">
              <a:spcBef>
                <a:spcPts val="0"/>
              </a:spcBef>
              <a:buNone/>
            </a:pPr>
            <a:endParaRPr lang="en-US" dirty="0"/>
          </a:p>
        </p:txBody>
      </p:sp>
    </p:spTree>
    <p:extLst>
      <p:ext uri="{BB962C8B-B14F-4D97-AF65-F5344CB8AC3E}">
        <p14:creationId xmlns:p14="http://schemas.microsoft.com/office/powerpoint/2010/main" val="55516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10</a:t>
            </a:r>
            <a:r>
              <a:rPr lang="en-US" baseline="30000" dirty="0"/>
              <a:t>th</a:t>
            </a:r>
            <a:r>
              <a:rPr lang="en-US" dirty="0"/>
              <a:t> Commandment</a:t>
            </a:r>
          </a:p>
        </p:txBody>
      </p:sp>
      <p:sp>
        <p:nvSpPr>
          <p:cNvPr id="3" name="Content Placeholder 2"/>
          <p:cNvSpPr>
            <a:spLocks noGrp="1"/>
          </p:cNvSpPr>
          <p:nvPr>
            <p:ph idx="1"/>
          </p:nvPr>
        </p:nvSpPr>
        <p:spPr>
          <a:xfrm>
            <a:off x="457200" y="914400"/>
            <a:ext cx="8229600" cy="5740118"/>
          </a:xfrm>
        </p:spPr>
        <p:txBody>
          <a:bodyPr numCol="1">
            <a:normAutofit fontScale="92500"/>
          </a:bodyPr>
          <a:lstStyle/>
          <a:p>
            <a:pPr marL="0" lvl="0" indent="0" algn="ctr">
              <a:buNone/>
            </a:pPr>
            <a:r>
              <a:rPr lang="en-US" dirty="0"/>
              <a:t>Scripture tells us about the 10</a:t>
            </a:r>
            <a:r>
              <a:rPr lang="en-US" baseline="30000" dirty="0"/>
              <a:t>th</a:t>
            </a:r>
            <a:r>
              <a:rPr lang="en-US" dirty="0"/>
              <a:t> Commandment </a:t>
            </a:r>
          </a:p>
          <a:p>
            <a:pPr marL="0" lvl="0" indent="0" algn="ctr">
              <a:buNone/>
            </a:pPr>
            <a:r>
              <a:rPr lang="en-US" dirty="0"/>
              <a:t>(Read 2 Samuel 11:2-4)</a:t>
            </a:r>
          </a:p>
          <a:p>
            <a:pPr marL="0" lvl="0" indent="0">
              <a:buNone/>
            </a:pPr>
            <a:r>
              <a:rPr lang="en-US" dirty="0"/>
              <a:t>Q: Where did David first sin?</a:t>
            </a:r>
          </a:p>
          <a:p>
            <a:pPr marL="0" lvl="0" indent="0">
              <a:buNone/>
            </a:pPr>
            <a:r>
              <a:rPr lang="en-US" dirty="0"/>
              <a:t>A: Lusted after the beautiful woman on the roof. He sent men to inquire more information about the woman.</a:t>
            </a:r>
          </a:p>
          <a:p>
            <a:pPr marL="0" lvl="0" indent="0">
              <a:buNone/>
            </a:pPr>
            <a:r>
              <a:rPr lang="en-US" dirty="0"/>
              <a:t>Q: Who was this woman?  To whom did she belong? </a:t>
            </a:r>
          </a:p>
          <a:p>
            <a:pPr marL="0" lvl="0" indent="0">
              <a:buNone/>
            </a:pPr>
            <a:r>
              <a:rPr lang="en-US" dirty="0"/>
              <a:t>A: Bathsheba, the daughter of </a:t>
            </a:r>
            <a:r>
              <a:rPr lang="en-US" dirty="0" err="1"/>
              <a:t>Eliam</a:t>
            </a:r>
            <a:r>
              <a:rPr lang="en-US" dirty="0"/>
              <a:t>, the wife of Uriah the Hittite?</a:t>
            </a:r>
          </a:p>
          <a:p>
            <a:pPr marL="0" lvl="0" indent="0">
              <a:buNone/>
            </a:pPr>
            <a:r>
              <a:rPr lang="en-US" dirty="0"/>
              <a:t>Q: How did David break the 10</a:t>
            </a:r>
            <a:r>
              <a:rPr lang="en-US" baseline="30000" dirty="0"/>
              <a:t>th</a:t>
            </a:r>
            <a:r>
              <a:rPr lang="en-US" dirty="0"/>
              <a:t> commandment?</a:t>
            </a:r>
          </a:p>
          <a:p>
            <a:pPr marL="0" lvl="0" indent="0">
              <a:buNone/>
            </a:pPr>
            <a:r>
              <a:rPr lang="en-US" dirty="0"/>
              <a:t>A: He desired his neighbor’s spouse.  Someone that was already married. David sent messengers and took her, and she came to him, and he lay with her. David goes onto break the 6</a:t>
            </a:r>
            <a:r>
              <a:rPr lang="en-US" baseline="30000" dirty="0"/>
              <a:t>th</a:t>
            </a:r>
            <a:r>
              <a:rPr lang="en-US" dirty="0"/>
              <a:t> Commandment by committing adultery and the 5</a:t>
            </a:r>
            <a:r>
              <a:rPr lang="en-US" baseline="30000" dirty="0"/>
              <a:t>th</a:t>
            </a:r>
            <a:r>
              <a:rPr lang="en-US" dirty="0"/>
              <a:t> commandment by murdering Uriah the Hittite.</a:t>
            </a:r>
          </a:p>
          <a:p>
            <a:pPr marL="57150" indent="0">
              <a:buNone/>
            </a:pPr>
            <a:endParaRPr lang="en-US" dirty="0"/>
          </a:p>
        </p:txBody>
      </p:sp>
    </p:spTree>
    <p:extLst>
      <p:ext uri="{BB962C8B-B14F-4D97-AF65-F5344CB8AC3E}">
        <p14:creationId xmlns:p14="http://schemas.microsoft.com/office/powerpoint/2010/main" val="1312187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211763"/>
          </a:xfrm>
        </p:spPr>
        <p:txBody>
          <a:bodyPr>
            <a:normAutofit lnSpcReduction="10000"/>
          </a:bodyPr>
          <a:lstStyle/>
          <a:p>
            <a:pPr marL="0" indent="0" algn="ctr">
              <a:spcBef>
                <a:spcPts val="0"/>
              </a:spcBef>
              <a:buNone/>
            </a:pPr>
            <a:r>
              <a:rPr lang="en-US" b="1" dirty="0"/>
              <a:t>The Tenth Commandment</a:t>
            </a:r>
          </a:p>
          <a:p>
            <a:pPr marL="0" indent="0" algn="ctr">
              <a:spcBef>
                <a:spcPts val="0"/>
              </a:spcBef>
              <a:buNone/>
            </a:pPr>
            <a:endParaRPr lang="en-US" b="1" dirty="0"/>
          </a:p>
          <a:p>
            <a:pPr marL="0" indent="0" algn="ctr">
              <a:spcBef>
                <a:spcPts val="0"/>
              </a:spcBef>
              <a:buNone/>
            </a:pPr>
            <a:r>
              <a:rPr lang="en-US" b="1" dirty="0"/>
              <a:t>You shall not covet your neighbor’s wife, or his manservant or maidservant, his ox or donkey, or anything that belongs to your neighbor</a:t>
            </a:r>
          </a:p>
          <a:p>
            <a:pPr marL="0" indent="0" algn="ctr">
              <a:spcBef>
                <a:spcPts val="0"/>
              </a:spcBef>
              <a:buNone/>
            </a:pPr>
            <a:endParaRPr lang="en-US" dirty="0"/>
          </a:p>
          <a:p>
            <a:pPr marL="0" indent="0" algn="ctr">
              <a:spcBef>
                <a:spcPts val="0"/>
              </a:spcBef>
              <a:buNone/>
            </a:pPr>
            <a:r>
              <a:rPr lang="en-US" i="1" dirty="0"/>
              <a:t>What does this mean? </a:t>
            </a:r>
            <a:r>
              <a:rPr lang="en-US" dirty="0"/>
              <a:t>We should fear and love God so that we do not entice or force away our neighbor’s wife, workers, or animals, or turn them against him, but urge them to stay and do their duty.</a:t>
            </a:r>
          </a:p>
          <a:p>
            <a:pPr marL="0" indent="0" algn="ctr">
              <a:spcBef>
                <a:spcPts val="0"/>
              </a:spcBef>
              <a:buNone/>
            </a:pPr>
            <a:endParaRPr lang="en-US" dirty="0"/>
          </a:p>
          <a:p>
            <a:pPr marL="0" indent="0" algn="ctr">
              <a:spcBef>
                <a:spcPts val="0"/>
              </a:spcBef>
              <a:buNone/>
            </a:pPr>
            <a:r>
              <a:rPr lang="en-US" dirty="0"/>
              <a:t>Where do we see the First Commandment?</a:t>
            </a:r>
          </a:p>
          <a:p>
            <a:pPr marL="0" indent="0" algn="ctr">
              <a:spcBef>
                <a:spcPts val="0"/>
              </a:spcBef>
              <a:buNone/>
            </a:pPr>
            <a:r>
              <a:rPr lang="en-US" dirty="0"/>
              <a:t>Where do we see the negative command?</a:t>
            </a:r>
          </a:p>
          <a:p>
            <a:pPr marL="0" indent="0" algn="ctr">
              <a:spcBef>
                <a:spcPts val="0"/>
              </a:spcBef>
              <a:buNone/>
            </a:pPr>
            <a:r>
              <a:rPr lang="en-US" dirty="0"/>
              <a:t>Where do we see the positive command?</a:t>
            </a:r>
          </a:p>
        </p:txBody>
      </p:sp>
    </p:spTree>
    <p:extLst>
      <p:ext uri="{BB962C8B-B14F-4D97-AF65-F5344CB8AC3E}">
        <p14:creationId xmlns:p14="http://schemas.microsoft.com/office/powerpoint/2010/main" val="1696731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791200"/>
          </a:xfrm>
        </p:spPr>
        <p:txBody>
          <a:bodyPr>
            <a:normAutofit/>
          </a:bodyPr>
          <a:lstStyle/>
          <a:p>
            <a:pPr marL="0" indent="0" algn="ctr">
              <a:spcBef>
                <a:spcPts val="0"/>
              </a:spcBef>
              <a:buNone/>
            </a:pPr>
            <a:r>
              <a:rPr lang="en-US" b="1" dirty="0"/>
              <a:t>The Tenth Commandment</a:t>
            </a:r>
            <a:endParaRPr lang="en-US" dirty="0"/>
          </a:p>
          <a:p>
            <a:pPr marL="0" lvl="0" indent="0">
              <a:buNone/>
            </a:pPr>
            <a:r>
              <a:rPr lang="en-US" dirty="0"/>
              <a:t>Q: What does God forbids us to do in the 10</a:t>
            </a:r>
            <a:r>
              <a:rPr lang="en-US" baseline="30000" dirty="0"/>
              <a:t>th</a:t>
            </a:r>
            <a:r>
              <a:rPr lang="en-US" dirty="0"/>
              <a:t> Commandment?</a:t>
            </a:r>
          </a:p>
          <a:p>
            <a:pPr marL="0" lvl="0" indent="0">
              <a:buNone/>
            </a:pPr>
            <a:r>
              <a:rPr lang="en-US" dirty="0"/>
              <a:t>A: God forbids every sinful desire to take from our neighbor that person’s spouse or workers. </a:t>
            </a:r>
            <a:r>
              <a:rPr lang="en-US" i="1" dirty="0"/>
              <a:t>“Take care, and be on your guard against all covetousness, for one’s life doesn’t consist in the abundance of his possessions” (Luke 12:15).</a:t>
            </a:r>
          </a:p>
          <a:p>
            <a:pPr marL="0" lvl="0" indent="0">
              <a:buNone/>
            </a:pPr>
            <a:r>
              <a:rPr lang="en-US" i="1" dirty="0"/>
              <a:t>Q: </a:t>
            </a:r>
            <a:r>
              <a:rPr lang="en-US" dirty="0"/>
              <a:t>What does God commands us to do in the 10</a:t>
            </a:r>
            <a:r>
              <a:rPr lang="en-US" baseline="30000" dirty="0"/>
              <a:t>th</a:t>
            </a:r>
            <a:r>
              <a:rPr lang="en-US" dirty="0"/>
              <a:t> Commandment?</a:t>
            </a:r>
          </a:p>
          <a:p>
            <a:pPr marL="0" lvl="0" indent="0">
              <a:buNone/>
            </a:pPr>
            <a:r>
              <a:rPr lang="en-US" dirty="0"/>
              <a:t>A: To be content with the helpers God has given us. To encourage our neighbor’s helpers to be faithful to our neighbor. </a:t>
            </a:r>
            <a:r>
              <a:rPr lang="en-US" i="1" dirty="0"/>
              <a:t>“Let each of you look not only to his own interests, but also to the interests of others” (Phil. 2:4).</a:t>
            </a:r>
          </a:p>
          <a:p>
            <a:pPr marL="0" indent="0" algn="ctr">
              <a:spcBef>
                <a:spcPts val="0"/>
              </a:spcBef>
              <a:buNone/>
            </a:pPr>
            <a:endParaRPr lang="en-US" dirty="0"/>
          </a:p>
        </p:txBody>
      </p:sp>
    </p:spTree>
    <p:extLst>
      <p:ext uri="{BB962C8B-B14F-4D97-AF65-F5344CB8AC3E}">
        <p14:creationId xmlns:p14="http://schemas.microsoft.com/office/powerpoint/2010/main" val="305757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Additional Thoughts</a:t>
            </a:r>
          </a:p>
        </p:txBody>
      </p:sp>
      <p:sp>
        <p:nvSpPr>
          <p:cNvPr id="3" name="Content Placeholder 2"/>
          <p:cNvSpPr>
            <a:spLocks noGrp="1"/>
          </p:cNvSpPr>
          <p:nvPr>
            <p:ph idx="1"/>
          </p:nvPr>
        </p:nvSpPr>
        <p:spPr>
          <a:xfrm>
            <a:off x="457200" y="914400"/>
            <a:ext cx="8229600" cy="5211763"/>
          </a:xfrm>
        </p:spPr>
        <p:txBody>
          <a:bodyPr/>
          <a:lstStyle/>
          <a:p>
            <a:pPr marL="0" lvl="0" indent="0">
              <a:buNone/>
            </a:pPr>
            <a:r>
              <a:rPr lang="en-US" dirty="0"/>
              <a:t>Q: Is all wanting, desiring, and ambition sinful?</a:t>
            </a:r>
          </a:p>
          <a:p>
            <a:pPr marL="0" lvl="0" indent="0">
              <a:buNone/>
            </a:pPr>
            <a:r>
              <a:rPr lang="en-US" dirty="0"/>
              <a:t>A: No.</a:t>
            </a:r>
          </a:p>
          <a:p>
            <a:pPr lvl="0">
              <a:buFontTx/>
              <a:buChar char="-"/>
            </a:pPr>
            <a:r>
              <a:rPr lang="en-US" dirty="0"/>
              <a:t>God encourages us to seek His blessings of food, shelter, good jobs, health, success for ourselves and our family.</a:t>
            </a:r>
          </a:p>
          <a:p>
            <a:pPr lvl="0">
              <a:buFontTx/>
              <a:buChar char="-"/>
            </a:pPr>
            <a:r>
              <a:rPr lang="en-US" dirty="0"/>
              <a:t>Such desire becomes sinful when our seeking and desiring leads us to be ungrateful for what we have and dissatisfied with what God has provided us.</a:t>
            </a:r>
          </a:p>
          <a:p>
            <a:pPr lvl="0">
              <a:buFontTx/>
              <a:buChar char="-"/>
            </a:pPr>
            <a:r>
              <a:rPr lang="en-US" dirty="0"/>
              <a:t>This sinful desire can lead us to breaking other commandments (i.e. - stealing, adultery, murder, </a:t>
            </a:r>
            <a:r>
              <a:rPr lang="en-US" dirty="0" err="1"/>
              <a:t>etc</a:t>
            </a:r>
            <a:r>
              <a:rPr lang="en-US" dirty="0"/>
              <a:t>).</a:t>
            </a:r>
          </a:p>
          <a:p>
            <a:pPr marL="0" indent="0" algn="ctr">
              <a:spcBef>
                <a:spcPts val="0"/>
              </a:spcBef>
              <a:buNone/>
            </a:pPr>
            <a:endParaRPr lang="en-US" dirty="0"/>
          </a:p>
        </p:txBody>
      </p:sp>
    </p:spTree>
    <p:extLst>
      <p:ext uri="{BB962C8B-B14F-4D97-AF65-F5344CB8AC3E}">
        <p14:creationId xmlns:p14="http://schemas.microsoft.com/office/powerpoint/2010/main" val="181079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Ten Commandments </a:t>
            </a:r>
            <a:br>
              <a:rPr lang="en-US" dirty="0"/>
            </a:br>
            <a:r>
              <a:rPr lang="en-US" dirty="0"/>
              <a:t>in</a:t>
            </a:r>
            <a:br>
              <a:rPr lang="en-US" dirty="0"/>
            </a:br>
            <a:r>
              <a:rPr lang="en-US" dirty="0"/>
              <a:t>The Small Catechism</a:t>
            </a:r>
          </a:p>
        </p:txBody>
      </p:sp>
      <p:sp>
        <p:nvSpPr>
          <p:cNvPr id="5" name="Text Placeholder 4"/>
          <p:cNvSpPr>
            <a:spLocks noGrp="1"/>
          </p:cNvSpPr>
          <p:nvPr>
            <p:ph type="body" idx="1"/>
          </p:nvPr>
        </p:nvSpPr>
        <p:spPr/>
        <p:txBody>
          <a:bodyPr/>
          <a:lstStyle/>
          <a:p>
            <a:r>
              <a:rPr lang="en-US" dirty="0"/>
              <a:t>First Chief Part</a:t>
            </a:r>
          </a:p>
        </p:txBody>
      </p:sp>
      <p:pic>
        <p:nvPicPr>
          <p:cNvPr id="6" name="Picture 5" descr="lrose_stainedglass300.jpg"/>
          <p:cNvPicPr>
            <a:picLocks noChangeAspect="1"/>
          </p:cNvPicPr>
          <p:nvPr/>
        </p:nvPicPr>
        <p:blipFill>
          <a:blip r:embed="rId2" cstate="email">
            <a:alphaModFix amt="16000"/>
            <a:extLst>
              <a:ext uri="{28A0092B-C50C-407E-A947-70E740481C1C}">
                <a14:useLocalDpi xmlns:a14="http://schemas.microsoft.com/office/drawing/2010/main"/>
              </a:ext>
            </a:extLst>
          </a:blip>
          <a:stretch>
            <a:fillRect/>
          </a:stretch>
        </p:blipFill>
        <p:spPr>
          <a:xfrm>
            <a:off x="2152895" y="700177"/>
            <a:ext cx="4965342" cy="4965342"/>
          </a:xfrm>
          <a:prstGeom prst="rect">
            <a:avLst/>
          </a:prstGeom>
        </p:spPr>
      </p:pic>
    </p:spTree>
    <p:extLst>
      <p:ext uri="{BB962C8B-B14F-4D97-AF65-F5344CB8AC3E}">
        <p14:creationId xmlns:p14="http://schemas.microsoft.com/office/powerpoint/2010/main" val="1616526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7</a:t>
            </a:r>
            <a:r>
              <a:rPr lang="en-US" baseline="30000" dirty="0"/>
              <a:t>th</a:t>
            </a:r>
            <a:r>
              <a:rPr lang="en-US" dirty="0"/>
              <a:t> Commandment</a:t>
            </a:r>
          </a:p>
        </p:txBody>
      </p:sp>
      <p:sp>
        <p:nvSpPr>
          <p:cNvPr id="3" name="Content Placeholder 2"/>
          <p:cNvSpPr>
            <a:spLocks noGrp="1"/>
          </p:cNvSpPr>
          <p:nvPr>
            <p:ph type="body" idx="1"/>
          </p:nvPr>
        </p:nvSpPr>
        <p:spPr/>
        <p:txBody>
          <a:bodyPr/>
          <a:lstStyle/>
          <a:p>
            <a:r>
              <a:rPr lang="en-US" i="1" dirty="0"/>
              <a:t>You shall not steal</a:t>
            </a:r>
          </a:p>
        </p:txBody>
      </p:sp>
    </p:spTree>
    <p:extLst>
      <p:ext uri="{BB962C8B-B14F-4D97-AF65-F5344CB8AC3E}">
        <p14:creationId xmlns:p14="http://schemas.microsoft.com/office/powerpoint/2010/main" val="817378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Activity</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dirty="0"/>
              <a:t>Write down some ways that you can help protect and care for the earthly goods of your neighbor.</a:t>
            </a:r>
          </a:p>
          <a:p>
            <a:pPr marL="0" indent="0">
              <a:buNone/>
            </a:pPr>
            <a:endParaRPr lang="en-US" dirty="0"/>
          </a:p>
          <a:p>
            <a:pPr marL="0" indent="0" algn="ctr">
              <a:buNone/>
            </a:pPr>
            <a:r>
              <a:rPr lang="en-US" dirty="0"/>
              <a:t>We know that life is not about money. But we all know money and possessions are still important.  Write down why money and possessions are still important.</a:t>
            </a:r>
          </a:p>
          <a:p>
            <a:pPr marL="0" indent="0">
              <a:buNone/>
            </a:pPr>
            <a:endParaRPr lang="en-US" dirty="0"/>
          </a:p>
          <a:p>
            <a:pPr marL="0" indent="0">
              <a:buNone/>
            </a:pPr>
            <a:r>
              <a:rPr lang="en-US" b="1" dirty="0"/>
              <a:t>Q: What are some ways in which we are to not take what belongs to our neighbor and way in which we are to look after our neighbor’s earthly things?</a:t>
            </a:r>
          </a:p>
          <a:p>
            <a:pPr marL="0" indent="0">
              <a:buNone/>
            </a:pPr>
            <a:r>
              <a:rPr lang="en-US" dirty="0"/>
              <a:t>A: This can include being lazy at work. Cheating or bending the rules.  Being a lookout for someone while they steal.</a:t>
            </a:r>
          </a:p>
        </p:txBody>
      </p:sp>
    </p:spTree>
    <p:extLst>
      <p:ext uri="{BB962C8B-B14F-4D97-AF65-F5344CB8AC3E}">
        <p14:creationId xmlns:p14="http://schemas.microsoft.com/office/powerpoint/2010/main" val="1516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God’s Gift of Property</a:t>
            </a:r>
          </a:p>
        </p:txBody>
      </p:sp>
      <p:sp>
        <p:nvSpPr>
          <p:cNvPr id="3" name="Content Placeholder 2"/>
          <p:cNvSpPr>
            <a:spLocks noGrp="1"/>
          </p:cNvSpPr>
          <p:nvPr>
            <p:ph idx="1"/>
          </p:nvPr>
        </p:nvSpPr>
        <p:spPr>
          <a:xfrm>
            <a:off x="457200" y="914400"/>
            <a:ext cx="8229600" cy="5740118"/>
          </a:xfrm>
        </p:spPr>
        <p:txBody>
          <a:bodyPr numCol="1">
            <a:normAutofit lnSpcReduction="10000"/>
          </a:bodyPr>
          <a:lstStyle/>
          <a:p>
            <a:pPr marL="0" indent="0">
              <a:buNone/>
            </a:pPr>
            <a:r>
              <a:rPr lang="en-US" dirty="0"/>
              <a:t>A few questions to consider before we continue:</a:t>
            </a:r>
          </a:p>
          <a:p>
            <a:pPr>
              <a:buFontTx/>
              <a:buChar char="-"/>
            </a:pPr>
            <a:r>
              <a:rPr lang="en-US" i="1" dirty="0"/>
              <a:t>Have I been lazy or doing a poor work in school, or only work hard when the teacher is around?</a:t>
            </a:r>
          </a:p>
          <a:p>
            <a:pPr>
              <a:buFontTx/>
              <a:buChar char="-"/>
            </a:pPr>
            <a:r>
              <a:rPr lang="en-US" i="1" dirty="0"/>
              <a:t>Have I worked for myself rather than for Christ and for the benefit of my neighbor?</a:t>
            </a:r>
          </a:p>
          <a:p>
            <a:pPr>
              <a:buFontTx/>
              <a:buChar char="-"/>
            </a:pPr>
            <a:r>
              <a:rPr lang="en-US" i="1" dirty="0"/>
              <a:t>Have I stolen anything that God hasn’t entrusted to me?</a:t>
            </a:r>
          </a:p>
          <a:p>
            <a:pPr>
              <a:buFontTx/>
              <a:buChar char="-"/>
            </a:pPr>
            <a:r>
              <a:rPr lang="en-US" i="1" dirty="0"/>
              <a:t>Have I wasted time, food, and money?</a:t>
            </a:r>
          </a:p>
          <a:p>
            <a:pPr marL="0" indent="0">
              <a:buNone/>
            </a:pPr>
            <a:endParaRPr lang="en-US" dirty="0"/>
          </a:p>
          <a:p>
            <a:pPr marL="0" indent="0" algn="ctr">
              <a:buNone/>
            </a:pPr>
            <a:r>
              <a:rPr lang="en-US" dirty="0"/>
              <a:t>These are a few questions we need to consider when discussing the 7</a:t>
            </a:r>
            <a:r>
              <a:rPr lang="en-US" baseline="30000" dirty="0"/>
              <a:t>th</a:t>
            </a:r>
            <a:r>
              <a:rPr lang="en-US" dirty="0"/>
              <a:t> Commandment. In the 7</a:t>
            </a:r>
            <a:r>
              <a:rPr lang="en-US" baseline="30000" dirty="0"/>
              <a:t>th</a:t>
            </a:r>
            <a:r>
              <a:rPr lang="en-US" dirty="0"/>
              <a:t> Commandment we discuss God’s gift of property.  God blesses us in this life with property and goods in order that we might serve our family and neighbor with His gifts.</a:t>
            </a:r>
          </a:p>
        </p:txBody>
      </p:sp>
    </p:spTree>
    <p:extLst>
      <p:ext uri="{BB962C8B-B14F-4D97-AF65-F5344CB8AC3E}">
        <p14:creationId xmlns:p14="http://schemas.microsoft.com/office/powerpoint/2010/main" val="1087361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God’s Gift of Property</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The Large Catechism says:</a:t>
            </a:r>
          </a:p>
          <a:p>
            <a:pPr marL="0" indent="0">
              <a:buNone/>
            </a:pPr>
            <a:endParaRPr lang="en-US" i="1" dirty="0"/>
          </a:p>
          <a:p>
            <a:pPr marL="0" indent="0">
              <a:buNone/>
            </a:pPr>
            <a:r>
              <a:rPr lang="en-US" i="1" dirty="0"/>
              <a:t>After the commandment about you personally and your spouse, next comes the commandment about temporal property.  God also wants property protected. He has commanded that no one shall take away from, or diminish, his neighbor’s possessions…</a:t>
            </a:r>
          </a:p>
        </p:txBody>
      </p:sp>
    </p:spTree>
    <p:extLst>
      <p:ext uri="{BB962C8B-B14F-4D97-AF65-F5344CB8AC3E}">
        <p14:creationId xmlns:p14="http://schemas.microsoft.com/office/powerpoint/2010/main" val="803647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19:1-10</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i="1" dirty="0"/>
              <a:t>Q: </a:t>
            </a:r>
            <a:r>
              <a:rPr lang="en-US" b="1" dirty="0"/>
              <a:t>Who is Zacchaeus?</a:t>
            </a:r>
          </a:p>
          <a:p>
            <a:pPr marL="0" indent="0">
              <a:buNone/>
            </a:pPr>
            <a:r>
              <a:rPr lang="en-US" dirty="0"/>
              <a:t>A: He is the chief tax collector in Jericho. He was seeking to see Jesus ‘v.2.’  He was rich, which indicated he used is position for his own benefit.  He charged more than what was required.  He stole from people.</a:t>
            </a:r>
          </a:p>
          <a:p>
            <a:pPr marL="0" indent="0">
              <a:buNone/>
            </a:pPr>
            <a:endParaRPr lang="en-US" dirty="0"/>
          </a:p>
          <a:p>
            <a:pPr marL="0" indent="0">
              <a:buNone/>
            </a:pPr>
            <a:r>
              <a:rPr lang="en-US" b="1" dirty="0"/>
              <a:t>Q: What was seeking? </a:t>
            </a:r>
          </a:p>
          <a:p>
            <a:pPr marL="0" indent="0">
              <a:buNone/>
            </a:pPr>
            <a:r>
              <a:rPr lang="en-US" dirty="0"/>
              <a:t>A: He was seeking to see who Jesus was ‘v.3.’</a:t>
            </a:r>
          </a:p>
          <a:p>
            <a:pPr marL="0" indent="0">
              <a:buNone/>
            </a:pPr>
            <a:endParaRPr lang="en-US" dirty="0"/>
          </a:p>
          <a:p>
            <a:pPr marL="0" indent="0">
              <a:buNone/>
            </a:pPr>
            <a:r>
              <a:rPr lang="en-US" b="1" dirty="0"/>
              <a:t>Q: What did Jesus say? </a:t>
            </a:r>
          </a:p>
          <a:p>
            <a:pPr marL="0" indent="0">
              <a:buNone/>
            </a:pPr>
            <a:r>
              <a:rPr lang="en-US" dirty="0"/>
              <a:t>A: Come down. I must stay at your house today ‘v.5’.  Jesus has found the seeker and extends mercy to the despised tax collector by asking to stay with him.</a:t>
            </a:r>
          </a:p>
          <a:p>
            <a:pPr marL="0" indent="0">
              <a:buNone/>
            </a:pPr>
            <a:endParaRPr lang="en-US" i="1" dirty="0"/>
          </a:p>
        </p:txBody>
      </p:sp>
    </p:spTree>
    <p:extLst>
      <p:ext uri="{BB962C8B-B14F-4D97-AF65-F5344CB8AC3E}">
        <p14:creationId xmlns:p14="http://schemas.microsoft.com/office/powerpoint/2010/main" val="103092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19:1-10</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What were the people saying? </a:t>
            </a:r>
          </a:p>
          <a:p>
            <a:pPr marL="0" indent="0">
              <a:buNone/>
            </a:pPr>
            <a:r>
              <a:rPr lang="en-US" dirty="0"/>
              <a:t>A: He has gone into be the guest of a man who is a sinner ‘v7.’ Some thought that for Jesus to eat with such a man was to become a partner with him in his sins.</a:t>
            </a:r>
          </a:p>
          <a:p>
            <a:pPr marL="0" indent="0">
              <a:buNone/>
            </a:pPr>
            <a:endParaRPr lang="en-US" dirty="0"/>
          </a:p>
          <a:p>
            <a:pPr marL="0" indent="0">
              <a:buNone/>
            </a:pPr>
            <a:r>
              <a:rPr lang="en-US" b="1" dirty="0"/>
              <a:t>Q: What does Zacchaeus promise to do? </a:t>
            </a:r>
          </a:p>
          <a:p>
            <a:pPr marL="0" indent="0">
              <a:buNone/>
            </a:pPr>
            <a:r>
              <a:rPr lang="en-US" dirty="0"/>
              <a:t>A: Half of his goods he will give to the poor.  If he defrauded (misled, tricked) anyone of anything, he will restore it fourfold ‘v8.’</a:t>
            </a:r>
          </a:p>
          <a:p>
            <a:pPr marL="0" indent="0">
              <a:buNone/>
            </a:pPr>
            <a:endParaRPr lang="en-US" i="1" dirty="0"/>
          </a:p>
        </p:txBody>
      </p:sp>
    </p:spTree>
    <p:extLst>
      <p:ext uri="{BB962C8B-B14F-4D97-AF65-F5344CB8AC3E}">
        <p14:creationId xmlns:p14="http://schemas.microsoft.com/office/powerpoint/2010/main" val="353502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19:1-10</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What is this a sign of?</a:t>
            </a:r>
          </a:p>
          <a:p>
            <a:pPr marL="0" indent="0">
              <a:buNone/>
            </a:pPr>
            <a:r>
              <a:rPr lang="en-US" dirty="0"/>
              <a:t>A: His words and actions are a sign of repentance.  The word of God as work in him repentance.</a:t>
            </a:r>
          </a:p>
          <a:p>
            <a:pPr marL="0" indent="0">
              <a:buNone/>
            </a:pPr>
            <a:endParaRPr lang="en-US" dirty="0"/>
          </a:p>
          <a:p>
            <a:pPr marL="0" indent="0">
              <a:buNone/>
            </a:pPr>
            <a:r>
              <a:rPr lang="en-US" b="1" dirty="0"/>
              <a:t>Q: What does Jesus say to him?</a:t>
            </a:r>
          </a:p>
          <a:p>
            <a:pPr marL="0" indent="0">
              <a:buNone/>
            </a:pPr>
            <a:r>
              <a:rPr lang="en-US" dirty="0"/>
              <a:t>A: Salvation has come ‘9’.  Jesus has brought Zacchaeus out of sin and into life!  Jesus came to seek the lost.  Zacchaeus has been found.</a:t>
            </a:r>
            <a:endParaRPr lang="en-US" i="1" dirty="0"/>
          </a:p>
        </p:txBody>
      </p:sp>
    </p:spTree>
    <p:extLst>
      <p:ext uri="{BB962C8B-B14F-4D97-AF65-F5344CB8AC3E}">
        <p14:creationId xmlns:p14="http://schemas.microsoft.com/office/powerpoint/2010/main" val="105917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12212</TotalTime>
  <Words>2219</Words>
  <Application>Microsoft Macintosh PowerPoint</Application>
  <PresentationFormat>On-screen Show (4:3)</PresentationFormat>
  <Paragraphs>186</Paragraphs>
  <Slides>27</Slides>
  <Notes>23</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Century Gothic</vt:lpstr>
      <vt:lpstr>Courier New</vt:lpstr>
      <vt:lpstr>Palatino Linotype</vt:lpstr>
      <vt:lpstr>Executive</vt:lpstr>
      <vt:lpstr>The Ten Commandments</vt:lpstr>
      <vt:lpstr>Review</vt:lpstr>
      <vt:lpstr>7th Commandment</vt:lpstr>
      <vt:lpstr>Activity</vt:lpstr>
      <vt:lpstr>God’s Gift of Property</vt:lpstr>
      <vt:lpstr>God’s Gift of Property</vt:lpstr>
      <vt:lpstr>Luke 19:1-10</vt:lpstr>
      <vt:lpstr>Luke 19:1-10</vt:lpstr>
      <vt:lpstr>Luke 19:1-10</vt:lpstr>
      <vt:lpstr>The Small Catechism</vt:lpstr>
      <vt:lpstr>The Small Catechism</vt:lpstr>
      <vt:lpstr>The 7th Commandment</vt:lpstr>
      <vt:lpstr>The 7th Commandment</vt:lpstr>
      <vt:lpstr>The 7th Commandment</vt:lpstr>
      <vt:lpstr>9th &amp; 10th Commandments</vt:lpstr>
      <vt:lpstr>Activity</vt:lpstr>
      <vt:lpstr>God’s Gift of Contentment</vt:lpstr>
      <vt:lpstr>9th Commandment</vt:lpstr>
      <vt:lpstr>9th Commandment</vt:lpstr>
      <vt:lpstr>The Small Catechism</vt:lpstr>
      <vt:lpstr>The Small Catechism</vt:lpstr>
      <vt:lpstr>10th Commandment</vt:lpstr>
      <vt:lpstr>The Small Catechism</vt:lpstr>
      <vt:lpstr>The Small Catechism</vt:lpstr>
      <vt:lpstr>Additional Thoughts</vt:lpstr>
      <vt:lpstr>Questions?</vt:lpstr>
      <vt:lpstr>Ten Commandments  in The Small Catechism</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138</cp:revision>
  <dcterms:created xsi:type="dcterms:W3CDTF">2016-10-18T19:14:33Z</dcterms:created>
  <dcterms:modified xsi:type="dcterms:W3CDTF">2019-05-26T14:13:22Z</dcterms:modified>
</cp:coreProperties>
</file>