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4"/>
  </p:notesMasterIdLst>
  <p:sldIdLst>
    <p:sldId id="256" r:id="rId2"/>
    <p:sldId id="258" r:id="rId3"/>
    <p:sldId id="300" r:id="rId4"/>
    <p:sldId id="314" r:id="rId5"/>
    <p:sldId id="319" r:id="rId6"/>
    <p:sldId id="324" r:id="rId7"/>
    <p:sldId id="328" r:id="rId8"/>
    <p:sldId id="325" r:id="rId9"/>
    <p:sldId id="344" r:id="rId10"/>
    <p:sldId id="329" r:id="rId11"/>
    <p:sldId id="339" r:id="rId12"/>
    <p:sldId id="340" r:id="rId13"/>
    <p:sldId id="345" r:id="rId14"/>
    <p:sldId id="341" r:id="rId15"/>
    <p:sldId id="327" r:id="rId16"/>
    <p:sldId id="263" r:id="rId17"/>
    <p:sldId id="330" r:id="rId18"/>
    <p:sldId id="326" r:id="rId19"/>
    <p:sldId id="301" r:id="rId20"/>
    <p:sldId id="287" r:id="rId21"/>
    <p:sldId id="331" r:id="rId22"/>
    <p:sldId id="312" r:id="rId23"/>
    <p:sldId id="332" r:id="rId24"/>
    <p:sldId id="333" r:id="rId25"/>
    <p:sldId id="334" r:id="rId26"/>
    <p:sldId id="335" r:id="rId27"/>
    <p:sldId id="299" r:id="rId28"/>
    <p:sldId id="323" r:id="rId29"/>
    <p:sldId id="336" r:id="rId30"/>
    <p:sldId id="337" r:id="rId31"/>
    <p:sldId id="338" r:id="rId32"/>
    <p:sldId id="27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50" autoAdjust="0"/>
    <p:restoredTop sz="77455" autoAdjust="0"/>
  </p:normalViewPr>
  <p:slideViewPr>
    <p:cSldViewPr snapToGrid="0" snapToObjects="1">
      <p:cViewPr varScale="1">
        <p:scale>
          <a:sx n="96" d="100"/>
          <a:sy n="96" d="100"/>
        </p:scale>
        <p:origin x="1888" y="168"/>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10/1/19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254407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053250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1895876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355161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2667268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762197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4037645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726739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868471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4233211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4092442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4175489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2039203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38507652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28</a:t>
            </a:fld>
            <a:endParaRPr lang="en-US"/>
          </a:p>
        </p:txBody>
      </p:sp>
    </p:spTree>
    <p:extLst>
      <p:ext uri="{BB962C8B-B14F-4D97-AF65-F5344CB8AC3E}">
        <p14:creationId xmlns:p14="http://schemas.microsoft.com/office/powerpoint/2010/main" val="36566880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29</a:t>
            </a:fld>
            <a:endParaRPr lang="en-US"/>
          </a:p>
        </p:txBody>
      </p:sp>
    </p:spTree>
    <p:extLst>
      <p:ext uri="{BB962C8B-B14F-4D97-AF65-F5344CB8AC3E}">
        <p14:creationId xmlns:p14="http://schemas.microsoft.com/office/powerpoint/2010/main" val="39929720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30</a:t>
            </a:fld>
            <a:endParaRPr lang="en-US"/>
          </a:p>
        </p:txBody>
      </p:sp>
    </p:spTree>
    <p:extLst>
      <p:ext uri="{BB962C8B-B14F-4D97-AF65-F5344CB8AC3E}">
        <p14:creationId xmlns:p14="http://schemas.microsoft.com/office/powerpoint/2010/main" val="16667585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31</a:t>
            </a:fld>
            <a:endParaRPr lang="en-US"/>
          </a:p>
        </p:txBody>
      </p:sp>
    </p:spTree>
    <p:extLst>
      <p:ext uri="{BB962C8B-B14F-4D97-AF65-F5344CB8AC3E}">
        <p14:creationId xmlns:p14="http://schemas.microsoft.com/office/powerpoint/2010/main" val="994768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32</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510671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61701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421072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4066313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319889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1669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06696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10/1/19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10/1/19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10/1/19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10/1/19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10/1/19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e Word of the Law.jpg"/>
          <p:cNvPicPr>
            <a:picLocks noChangeAspect="1"/>
          </p:cNvPicPr>
          <p:nvPr/>
        </p:nvPicPr>
        <p:blipFill>
          <a:blip r:embed="rId3" cstate="email">
            <a:alphaModFix amt="25000"/>
            <a:extLst>
              <a:ext uri="{28A0092B-C50C-407E-A947-70E740481C1C}">
                <a14:useLocalDpi xmlns:a14="http://schemas.microsoft.com/office/drawing/2010/main"/>
              </a:ext>
            </a:extLst>
          </a:blip>
          <a:stretch>
            <a:fillRect/>
          </a:stretch>
        </p:blipFill>
        <p:spPr>
          <a:xfrm>
            <a:off x="2019407" y="0"/>
            <a:ext cx="5409986" cy="6858000"/>
          </a:xfrm>
          <a:prstGeom prst="rect">
            <a:avLst/>
          </a:prstGeom>
          <a:effectLst>
            <a:softEdge rad="190500"/>
          </a:effectLst>
        </p:spPr>
      </p:pic>
      <p:sp>
        <p:nvSpPr>
          <p:cNvPr id="2" name="Title 1"/>
          <p:cNvSpPr>
            <a:spLocks noGrp="1"/>
          </p:cNvSpPr>
          <p:nvPr>
            <p:ph type="ctrTitle"/>
          </p:nvPr>
        </p:nvSpPr>
        <p:spPr/>
        <p:txBody>
          <a:bodyPr anchor="ctr"/>
          <a:lstStyle/>
          <a:p>
            <a:r>
              <a:rPr lang="en-US" dirty="0"/>
              <a:t>The Ten Commandments</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The Sixth &amp; Eighth Commandments</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fontScale="92500"/>
          </a:bodyPr>
          <a:lstStyle/>
          <a:p>
            <a:pPr marL="0" indent="0">
              <a:buNone/>
            </a:pPr>
            <a:r>
              <a:rPr lang="en-US" b="1" dirty="0"/>
              <a:t>Q: Did Potiphar entrust everything to Joseph?  What was the one thing not entrusted to him?</a:t>
            </a:r>
          </a:p>
          <a:p>
            <a:pPr marL="0" indent="0">
              <a:buNone/>
            </a:pPr>
            <a:r>
              <a:rPr lang="en-US" dirty="0"/>
              <a:t>A: Joseph was faithful to his master and in all that he did for Potiphar.  As a result, Potiphar entrusted everything to him except for his wife.</a:t>
            </a:r>
          </a:p>
          <a:p>
            <a:pPr marL="0" indent="0">
              <a:buNone/>
            </a:pPr>
            <a:endParaRPr lang="en-US" dirty="0"/>
          </a:p>
          <a:p>
            <a:pPr marL="0" indent="0">
              <a:buNone/>
            </a:pPr>
            <a:r>
              <a:rPr lang="en-US" b="1" dirty="0"/>
              <a:t>Q: Where do we first see sin in this account?</a:t>
            </a:r>
          </a:p>
          <a:p>
            <a:pPr marL="0" indent="0">
              <a:buNone/>
            </a:pPr>
            <a:r>
              <a:rPr lang="en-US" dirty="0"/>
              <a:t>A: Potiphar’s wife.  “Casting her eyes” (v. 7) on Joseph, and desiring lie with him (v.7), Potiphar’s wife is lusting and coveting a man God had not given to her as a husband.</a:t>
            </a:r>
          </a:p>
          <a:p>
            <a:pPr marL="0" indent="0">
              <a:buNone/>
            </a:pPr>
            <a:endParaRPr lang="en-US" dirty="0"/>
          </a:p>
          <a:p>
            <a:pPr marL="0" indent="0" algn="ctr">
              <a:buNone/>
            </a:pPr>
            <a:r>
              <a:rPr lang="en-US" dirty="0"/>
              <a:t>Notice, there’s no self-sacrificial love in her desire to be with Joseph.  The love here is selfish and self-centered.  Potiphar’s wife is out to satisfy her own sinful desires.</a:t>
            </a:r>
          </a:p>
        </p:txBody>
      </p:sp>
    </p:spTree>
    <p:extLst>
      <p:ext uri="{BB962C8B-B14F-4D97-AF65-F5344CB8AC3E}">
        <p14:creationId xmlns:p14="http://schemas.microsoft.com/office/powerpoint/2010/main" val="13927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b="1" dirty="0"/>
              <a:t>Q: Was this a one time event?</a:t>
            </a:r>
          </a:p>
          <a:p>
            <a:pPr marL="0" indent="0">
              <a:buNone/>
            </a:pPr>
            <a:r>
              <a:rPr lang="en-US" dirty="0"/>
              <a:t>A: No.  Verse 10 says day after day she spoke to Joseph.</a:t>
            </a:r>
          </a:p>
          <a:p>
            <a:pPr marL="0" indent="0">
              <a:buNone/>
            </a:pPr>
            <a:endParaRPr lang="en-US" dirty="0"/>
          </a:p>
          <a:p>
            <a:pPr marL="0" indent="0">
              <a:buNone/>
            </a:pPr>
            <a:r>
              <a:rPr lang="en-US" b="1" dirty="0"/>
              <a:t>Q: How did Joseph respond to these sinful advances?</a:t>
            </a:r>
          </a:p>
          <a:p>
            <a:pPr marL="0" indent="0">
              <a:buNone/>
            </a:pPr>
            <a:r>
              <a:rPr lang="en-US" dirty="0"/>
              <a:t>A: “He refused” (v. 7). He would not sin against the 6th Commandment.  </a:t>
            </a:r>
          </a:p>
          <a:p>
            <a:pPr marL="0" indent="0">
              <a:buNone/>
            </a:pPr>
            <a:endParaRPr lang="en-US" dirty="0"/>
          </a:p>
          <a:p>
            <a:pPr marL="0" indent="0" algn="ctr">
              <a:buNone/>
            </a:pPr>
            <a:r>
              <a:rPr lang="en-US" dirty="0"/>
              <a:t>“Behold, because of me my master has no concern about anything in the house, and he has put everything that he has in my charge. He is not greater in this house than I am, nor has he kept back anything from me except you, because you are his wife. How then can I do this great wickedness and sin against God?” (v. 8-9).</a:t>
            </a:r>
          </a:p>
        </p:txBody>
      </p:sp>
    </p:spTree>
    <p:extLst>
      <p:ext uri="{BB962C8B-B14F-4D97-AF65-F5344CB8AC3E}">
        <p14:creationId xmlns:p14="http://schemas.microsoft.com/office/powerpoint/2010/main" val="1513537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Who does Joseph say he'll sin against?</a:t>
            </a:r>
          </a:p>
          <a:p>
            <a:pPr marL="0" indent="0">
              <a:buNone/>
            </a:pPr>
            <a:r>
              <a:rPr lang="en-US" dirty="0"/>
              <a:t>A: God.  This emphasizes the fact that every sin is a sin against God - the 1st Commandment.  To engage in this act of adultery would deny everything he believed about God - how God has loved him.</a:t>
            </a:r>
          </a:p>
          <a:p>
            <a:pPr marL="0" indent="0">
              <a:buNone/>
            </a:pPr>
            <a:endParaRPr lang="en-US" dirty="0"/>
          </a:p>
          <a:p>
            <a:pPr marL="0" indent="0" algn="ctr">
              <a:buNone/>
            </a:pPr>
            <a:r>
              <a:rPr lang="en-US" dirty="0"/>
              <a:t>Even though Joseph suffered in his life, Joseph has been a recipient of this love.  God hasn't forsaken him for Christ's sake.</a:t>
            </a:r>
          </a:p>
        </p:txBody>
      </p:sp>
    </p:spTree>
    <p:extLst>
      <p:ext uri="{BB962C8B-B14F-4D97-AF65-F5344CB8AC3E}">
        <p14:creationId xmlns:p14="http://schemas.microsoft.com/office/powerpoint/2010/main" val="597157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Does this deny the fact Joseph would have sinned against Potiphar?</a:t>
            </a:r>
          </a:p>
          <a:p>
            <a:pPr marL="0" indent="0">
              <a:buNone/>
            </a:pPr>
            <a:r>
              <a:rPr lang="en-US" dirty="0"/>
              <a:t>A: No!  If he did lie with Potiphar's wife, Joseph would have sinned against Potiphar.</a:t>
            </a:r>
          </a:p>
          <a:p>
            <a:pPr marL="0" indent="0">
              <a:buNone/>
            </a:pPr>
            <a:endParaRPr lang="en-US" dirty="0"/>
          </a:p>
          <a:p>
            <a:pPr marL="0" indent="0" algn="ctr">
              <a:buNone/>
            </a:pPr>
            <a:r>
              <a:rPr lang="en-US" dirty="0"/>
              <a:t>Yet, Joseph's chastity was a wonderful confession of faith in the God of love.  His chastity served Potiphar, preserving his marriage.  Joseph did what was best for his neighbors, both Potiphar and his wife. He cared more about them than himself.</a:t>
            </a:r>
          </a:p>
        </p:txBody>
      </p:sp>
    </p:spTree>
    <p:extLst>
      <p:ext uri="{BB962C8B-B14F-4D97-AF65-F5344CB8AC3E}">
        <p14:creationId xmlns:p14="http://schemas.microsoft.com/office/powerpoint/2010/main" val="231310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other sin do we see towards the end of this narrative?</a:t>
            </a:r>
          </a:p>
          <a:p>
            <a:pPr marL="0" indent="0">
              <a:buNone/>
            </a:pPr>
            <a:r>
              <a:rPr lang="en-US" dirty="0"/>
              <a:t>A: Potiphar's Wife falsely accused Joseph of raping her.  Yet, Joseph did not retaliate.  He quietly suffered.  He continues to support both Potiphar and his wife.</a:t>
            </a:r>
          </a:p>
          <a:p>
            <a:pPr marL="0" indent="0">
              <a:buNone/>
            </a:pPr>
            <a:endParaRPr lang="en-US" dirty="0"/>
          </a:p>
          <a:p>
            <a:pPr marL="0" indent="0" algn="ctr">
              <a:buNone/>
            </a:pPr>
            <a:r>
              <a:rPr lang="en-US" dirty="0"/>
              <a:t>Is this not what Christ did for His church?  Christ sacrifices himself on the cross for the church.  He opened not His mouth against false accusations and took on the sin and suffered her punishment. </a:t>
            </a:r>
          </a:p>
        </p:txBody>
      </p:sp>
    </p:spTree>
    <p:extLst>
      <p:ext uri="{BB962C8B-B14F-4D97-AF65-F5344CB8AC3E}">
        <p14:creationId xmlns:p14="http://schemas.microsoft.com/office/powerpoint/2010/main" val="171681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Ephesians 5</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Ephesians 5:22-33</a:t>
            </a:r>
          </a:p>
          <a:p>
            <a:pPr marL="0" indent="0" algn="ctr">
              <a:buNone/>
            </a:pPr>
            <a:endParaRPr lang="en-US" dirty="0"/>
          </a:p>
          <a:p>
            <a:pPr marL="0" indent="0" algn="ctr">
              <a:buNone/>
            </a:pPr>
            <a:r>
              <a:rPr lang="en-US" dirty="0"/>
              <a:t>A husband loves his wife like Christ loved the church.  He is to lay his life down for her.</a:t>
            </a:r>
          </a:p>
          <a:p>
            <a:pPr algn="ctr"/>
            <a:endParaRPr lang="en-US" dirty="0"/>
          </a:p>
          <a:p>
            <a:pPr marL="0" indent="0" algn="ctr">
              <a:buNone/>
            </a:pPr>
            <a:r>
              <a:rPr lang="en-US" dirty="0"/>
              <a:t>A wife is to submit to the husband as the church does to the Lord.</a:t>
            </a:r>
          </a:p>
          <a:p>
            <a:pPr marL="0" indent="0" algn="ctr">
              <a:buNone/>
            </a:pPr>
            <a:endParaRPr lang="en-US" dirty="0"/>
          </a:p>
          <a:p>
            <a:pPr marL="0" indent="0" algn="ctr">
              <a:buNone/>
            </a:pPr>
            <a:r>
              <a:rPr lang="en-US" dirty="0"/>
              <a:t>Our teaching on marriage is important for this is actually a picture of Christ and His bride the church.</a:t>
            </a:r>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289904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The Sixth Commandment:</a:t>
            </a:r>
          </a:p>
          <a:p>
            <a:pPr marL="0" indent="0" algn="ctr">
              <a:spcBef>
                <a:spcPts val="0"/>
              </a:spcBef>
              <a:buNone/>
            </a:pPr>
            <a:endParaRPr lang="en-US" b="1" dirty="0"/>
          </a:p>
          <a:p>
            <a:pPr marL="0" indent="0" algn="ctr">
              <a:spcBef>
                <a:spcPts val="0"/>
              </a:spcBef>
              <a:buNone/>
            </a:pPr>
            <a:r>
              <a:rPr lang="en-US" b="1" dirty="0"/>
              <a:t>You shall not commit adultery.</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lead a sexually pure and decent life in what we say and do, and husband and wife love and honor each other.</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622610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We can break the sixth when we misuse our bodies or misuse other peoples by our deeds and even our thoughts.  </a:t>
            </a:r>
          </a:p>
          <a:p>
            <a:pPr marL="0" indent="0" algn="ctr">
              <a:buNone/>
            </a:pPr>
            <a:endParaRPr lang="en-US" dirty="0"/>
          </a:p>
          <a:p>
            <a:pPr marL="0" indent="0" algn="ctr">
              <a:buNone/>
            </a:pPr>
            <a:r>
              <a:rPr lang="en-US" dirty="0"/>
              <a:t>Jesus says, “But I say to you that everyone who looks at a woman with lustful intent has already committed adultery with her in his heart” (Matthew 5:28).</a:t>
            </a:r>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801047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Marriage between one man and one woman is God’s gift to us.  </a:t>
            </a:r>
          </a:p>
          <a:p>
            <a:pPr marL="0" indent="0" algn="ctr">
              <a:buNone/>
            </a:pPr>
            <a:endParaRPr lang="en-US" dirty="0"/>
          </a:p>
          <a:p>
            <a:pPr marL="0" indent="0" algn="ctr">
              <a:buNone/>
            </a:pPr>
            <a:r>
              <a:rPr lang="en-US" dirty="0"/>
              <a:t>Outside of marriage, your body is God’s gift to you.  God formed you.  You are wonderfully made. (Psalm 139:13-14).  </a:t>
            </a:r>
          </a:p>
          <a:p>
            <a:pPr marL="0" indent="0" algn="ctr">
              <a:buNone/>
            </a:pPr>
            <a:endParaRPr lang="en-US" dirty="0"/>
          </a:p>
          <a:p>
            <a:pPr marL="0" indent="0" algn="ctr">
              <a:buNone/>
            </a:pPr>
            <a:r>
              <a:rPr lang="en-US" dirty="0"/>
              <a:t>Until marriage, your body is your own and not to be shared with others until marriage.  We fear and love God when we treat our bodies as set apart for the purpose He intended.</a:t>
            </a:r>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7557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8</a:t>
            </a:r>
            <a:r>
              <a:rPr lang="en-US" baseline="30000" dirty="0"/>
              <a:t>th</a:t>
            </a:r>
            <a:r>
              <a:rPr lang="en-US" dirty="0"/>
              <a:t> Commandment</a:t>
            </a:r>
          </a:p>
        </p:txBody>
      </p:sp>
      <p:sp>
        <p:nvSpPr>
          <p:cNvPr id="3" name="Content Placeholder 2"/>
          <p:cNvSpPr>
            <a:spLocks noGrp="1"/>
          </p:cNvSpPr>
          <p:nvPr>
            <p:ph type="body" idx="1"/>
          </p:nvPr>
        </p:nvSpPr>
        <p:spPr/>
        <p:txBody>
          <a:bodyPr/>
          <a:lstStyle/>
          <a:p>
            <a:r>
              <a:rPr lang="en-US" i="1" dirty="0"/>
              <a:t>You shall not give false testimony against your neighbor.</a:t>
            </a:r>
          </a:p>
        </p:txBody>
      </p:sp>
    </p:spTree>
    <p:extLst>
      <p:ext uri="{BB962C8B-B14F-4D97-AF65-F5344CB8AC3E}">
        <p14:creationId xmlns:p14="http://schemas.microsoft.com/office/powerpoint/2010/main" val="1001369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Second &amp; Third Commandment 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i="1" dirty="0"/>
              <a:t>Have:</a:t>
            </a:r>
          </a:p>
          <a:p>
            <a:r>
              <a:rPr lang="en-US" i="1" dirty="0"/>
              <a:t>You ever been entrusted to keep the secret of another?</a:t>
            </a:r>
          </a:p>
          <a:p>
            <a:r>
              <a:rPr lang="en-US" i="1" dirty="0"/>
              <a:t>You ever given your sibling or friend a compliment for doing something good?</a:t>
            </a:r>
          </a:p>
          <a:p>
            <a:r>
              <a:rPr lang="en-US" i="1" dirty="0"/>
              <a:t>Your parents ever said to you, “Tell me the truth?”</a:t>
            </a:r>
          </a:p>
          <a:p>
            <a:r>
              <a:rPr lang="en-US" i="1" dirty="0"/>
              <a:t>Your siblings ever blamed you for something you didn’t do or did you blame them for something they didn’t do?</a:t>
            </a:r>
          </a:p>
          <a:p>
            <a:pPr marL="0" indent="0" algn="ctr">
              <a:buNone/>
            </a:pPr>
            <a:endParaRPr lang="en-US" i="1" dirty="0"/>
          </a:p>
        </p:txBody>
      </p:sp>
    </p:spTree>
    <p:extLst>
      <p:ext uri="{BB962C8B-B14F-4D97-AF65-F5344CB8AC3E}">
        <p14:creationId xmlns:p14="http://schemas.microsoft.com/office/powerpoint/2010/main" val="1613897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i="1" dirty="0"/>
              <a:t>In these instances we’re dealing with the 8th Commandment.</a:t>
            </a:r>
          </a:p>
          <a:p>
            <a:pPr marL="0" indent="0" algn="ctr">
              <a:buNone/>
            </a:pPr>
            <a:endParaRPr lang="en-US" i="1" dirty="0"/>
          </a:p>
          <a:p>
            <a:pPr marL="0" indent="0" algn="ctr">
              <a:buNone/>
            </a:pPr>
            <a:r>
              <a:rPr lang="en-US" i="1" dirty="0"/>
              <a:t>The 8th Commandment focuses on God’s good gift of a good name and reputation – how other people view you.  You and others should be viewed in the best possible light.</a:t>
            </a:r>
          </a:p>
          <a:p>
            <a:pPr marL="0" indent="0" algn="ctr">
              <a:buNone/>
            </a:pPr>
            <a:endParaRPr lang="en-US" i="1" dirty="0"/>
          </a:p>
          <a:p>
            <a:pPr marL="0" indent="0" algn="ctr">
              <a:buNone/>
            </a:pPr>
            <a:r>
              <a:rPr lang="en-US" i="1" dirty="0"/>
              <a:t>God wants you to stand upright in character before your family and friends.  A good name or reputation is important so that each of us may enjoy the trust and respect of others.</a:t>
            </a:r>
          </a:p>
          <a:p>
            <a:pPr marL="0" indent="0" algn="ctr">
              <a:buNone/>
            </a:pPr>
            <a:endParaRPr lang="en-US" i="1" dirty="0"/>
          </a:p>
        </p:txBody>
      </p:sp>
    </p:spTree>
    <p:extLst>
      <p:ext uri="{BB962C8B-B14F-4D97-AF65-F5344CB8AC3E}">
        <p14:creationId xmlns:p14="http://schemas.microsoft.com/office/powerpoint/2010/main" val="2927926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James 3:1-12</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is a bit? (v.3)</a:t>
            </a:r>
          </a:p>
          <a:p>
            <a:pPr marL="0" indent="0">
              <a:buNone/>
            </a:pPr>
            <a:r>
              <a:rPr lang="en-US" dirty="0"/>
              <a:t>A: A metal piece that goes into the mouth of a horse so the rider can direct the horse where to go.</a:t>
            </a:r>
          </a:p>
          <a:p>
            <a:pPr marL="0" indent="0">
              <a:buNone/>
            </a:pPr>
            <a:endParaRPr lang="en-US" dirty="0"/>
          </a:p>
          <a:p>
            <a:pPr marL="0" indent="0">
              <a:buNone/>
            </a:pPr>
            <a:r>
              <a:rPr lang="en-US" b="1" dirty="0"/>
              <a:t>Q: What is a rudder? (v.4)</a:t>
            </a:r>
          </a:p>
          <a:p>
            <a:pPr marL="0" indent="0">
              <a:buNone/>
            </a:pPr>
            <a:r>
              <a:rPr lang="en-US" dirty="0"/>
              <a:t>A: It is a flat piece, usually of wood, metal, or plastic, hinged vertically near the back of a boat or ship and is used for steering.</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27717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James 3:1-12</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Like a bit for a horse and a rudder for a ship, our tongues, while small, are extremely powerful.</a:t>
            </a:r>
          </a:p>
          <a:p>
            <a:pPr marL="0" indent="0" algn="ctr">
              <a:buNone/>
            </a:pPr>
            <a:endParaRPr lang="en-US" dirty="0"/>
          </a:p>
          <a:p>
            <a:pPr marL="0" indent="0" algn="ctr">
              <a:buNone/>
            </a:pPr>
            <a:r>
              <a:rPr lang="en-US" dirty="0"/>
              <a:t>The tongue can affect our entire bodies and others.  </a:t>
            </a:r>
          </a:p>
          <a:p>
            <a:pPr marL="0" indent="0" algn="ctr">
              <a:buNone/>
            </a:pPr>
            <a:endParaRPr lang="en-US" dirty="0"/>
          </a:p>
          <a:p>
            <a:pPr marL="0" indent="0" algn="ctr">
              <a:buNone/>
            </a:pPr>
            <a:r>
              <a:rPr lang="en-US" dirty="0"/>
              <a:t>The words we speak, which the tongue helps form, can be used to help but also can do great harm.</a:t>
            </a:r>
          </a:p>
          <a:p>
            <a:pPr marL="0" indent="0" algn="ctr">
              <a:buNone/>
            </a:pPr>
            <a:endParaRPr lang="en-US" dirty="0"/>
          </a:p>
          <a:p>
            <a:pPr marL="0" indent="0" algn="ctr">
              <a:buNone/>
            </a:pPr>
            <a:r>
              <a:rPr lang="en-US" dirty="0"/>
              <a:t>James goes onto explain its power.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76965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James 3:1-12</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How many of you have dogs or other animals?  Are you able to teach them to do tricks?</a:t>
            </a:r>
          </a:p>
          <a:p>
            <a:pPr marL="0" indent="0">
              <a:buNone/>
            </a:pPr>
            <a:r>
              <a:rPr lang="en-US" dirty="0"/>
              <a:t>A: James writes that every animal - every kind of beast and bird, of reptile and sea creature, can be tamed and has been tamed by mankind.</a:t>
            </a:r>
          </a:p>
          <a:p>
            <a:pPr marL="0" indent="0">
              <a:buNone/>
            </a:pPr>
            <a:endParaRPr lang="en-US" dirty="0"/>
          </a:p>
          <a:p>
            <a:pPr marL="0" indent="0">
              <a:buNone/>
            </a:pPr>
            <a:r>
              <a:rPr lang="en-US" b="1" dirty="0"/>
              <a:t>Q: How many people have been able to tame the tongue, this small member? (v.8)</a:t>
            </a:r>
          </a:p>
          <a:p>
            <a:pPr marL="0" indent="0">
              <a:buNone/>
            </a:pPr>
            <a:r>
              <a:rPr lang="en-US" dirty="0"/>
              <a:t>A: no human being can tame the tongue.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92392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James 3:1-12</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How is the tongue described in this passage?</a:t>
            </a:r>
          </a:p>
          <a:p>
            <a:pPr marL="0" indent="0">
              <a:buNone/>
            </a:pPr>
            <a:r>
              <a:rPr lang="en-US" dirty="0"/>
              <a:t>A: It is described as: </a:t>
            </a:r>
          </a:p>
          <a:p>
            <a:r>
              <a:rPr lang="en-US" dirty="0"/>
              <a:t>A small member, yet it boast of great things (v.5).</a:t>
            </a:r>
          </a:p>
          <a:p>
            <a:r>
              <a:rPr lang="en-US" dirty="0"/>
              <a:t>It is like a small fire that can set a forest ablaze (v.5). </a:t>
            </a:r>
          </a:p>
          <a:p>
            <a:pPr lvl="1"/>
            <a:r>
              <a:rPr lang="en-US" dirty="0"/>
              <a:t>Something so small can do great damaging</a:t>
            </a:r>
          </a:p>
          <a:p>
            <a:r>
              <a:rPr lang="en-US" dirty="0"/>
              <a:t>Stains the whole body (v.6).</a:t>
            </a:r>
          </a:p>
          <a:p>
            <a:pPr lvl="1"/>
            <a:r>
              <a:rPr lang="en-US" dirty="0"/>
              <a:t>The tongue defiles makes unclean our body.</a:t>
            </a:r>
          </a:p>
          <a:p>
            <a:r>
              <a:rPr lang="en-US" dirty="0"/>
              <a:t>It is a restless evil, full of deadly poison (v.8).</a:t>
            </a:r>
          </a:p>
          <a:p>
            <a:pPr lvl="1"/>
            <a:r>
              <a:rPr lang="en-US" dirty="0"/>
              <a:t>Shows the extent of the harm the tongue can do to ourselves and others.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7480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James 3:1-12</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These are not good descriptions.  </a:t>
            </a:r>
          </a:p>
          <a:p>
            <a:pPr marL="0" indent="0" algn="ctr">
              <a:buNone/>
            </a:pPr>
            <a:endParaRPr lang="en-US" dirty="0"/>
          </a:p>
          <a:p>
            <a:pPr marL="0" indent="0">
              <a:buNone/>
            </a:pPr>
            <a:r>
              <a:rPr lang="en-US" dirty="0"/>
              <a:t>The tongue is often used to speak wrongly of others.  With one little word we can hurt those people around us - parents, siblings, friends.  Saying hurtful things about another is like scattering feathers – gossip is easy to spread and impossible to recover.</a:t>
            </a:r>
          </a:p>
          <a:p>
            <a:pPr marL="0" indent="0">
              <a:buNone/>
            </a:pPr>
            <a:endParaRPr lang="en-US" dirty="0"/>
          </a:p>
          <a:p>
            <a:pPr marL="0" indent="0">
              <a:buNone/>
            </a:pPr>
            <a:r>
              <a:rPr lang="en-US" dirty="0"/>
              <a:t>These words reflect our sinful human nature as: </a:t>
            </a:r>
          </a:p>
          <a:p>
            <a:r>
              <a:rPr lang="en-US" dirty="0"/>
              <a:t>Even though we use our tongue to bless our Lord and Father</a:t>
            </a:r>
          </a:p>
          <a:p>
            <a:r>
              <a:rPr lang="en-US" dirty="0"/>
              <a:t>Yet at the same time we are able curse our fellow brothers and sisters in Christ.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38960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spcBef>
                <a:spcPts val="0"/>
              </a:spcBef>
              <a:buNone/>
            </a:pPr>
            <a:r>
              <a:rPr lang="en-US" b="1" dirty="0"/>
              <a:t>The Eighth Commandment:</a:t>
            </a:r>
          </a:p>
          <a:p>
            <a:pPr marL="0" indent="0" algn="ctr">
              <a:spcBef>
                <a:spcPts val="0"/>
              </a:spcBef>
              <a:buNone/>
            </a:pPr>
            <a:endParaRPr lang="en-US" b="1" dirty="0"/>
          </a:p>
          <a:p>
            <a:pPr marL="0" indent="0" algn="ctr">
              <a:spcBef>
                <a:spcPts val="0"/>
              </a:spcBef>
              <a:buNone/>
            </a:pPr>
            <a:r>
              <a:rPr lang="en-US" b="1" dirty="0"/>
              <a:t>You shall not give false testimony against your neighbor.</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tell lies about our neighbor, betray him, slander him or hurt his reputation, but defend him, speak well of him, and explain everything in the kindest way.</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737296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Forbidden</a:t>
            </a:r>
          </a:p>
        </p:txBody>
      </p:sp>
      <p:sp>
        <p:nvSpPr>
          <p:cNvPr id="3" name="Content Placeholder 2"/>
          <p:cNvSpPr>
            <a:spLocks noGrp="1"/>
          </p:cNvSpPr>
          <p:nvPr>
            <p:ph idx="1"/>
          </p:nvPr>
        </p:nvSpPr>
        <p:spPr>
          <a:xfrm>
            <a:off x="457200" y="914400"/>
            <a:ext cx="8229600" cy="5740118"/>
          </a:xfrm>
        </p:spPr>
        <p:txBody>
          <a:bodyPr numCol="1">
            <a:normAutofit/>
          </a:bodyPr>
          <a:lstStyle/>
          <a:p>
            <a:pPr marL="0" lvl="0" indent="0" algn="ctr">
              <a:buNone/>
            </a:pPr>
            <a:r>
              <a:rPr lang="en-US" b="1" dirty="0"/>
              <a:t>God forbids us to </a:t>
            </a:r>
            <a:r>
              <a:rPr lang="en-US" b="1" u="sng" dirty="0"/>
              <a:t>tell lies </a:t>
            </a:r>
            <a:r>
              <a:rPr lang="en-US" b="1" dirty="0"/>
              <a:t>about our neighbor, that is to lie about, lie to, or withhold the truth from our neighbor.</a:t>
            </a:r>
          </a:p>
          <a:p>
            <a:pPr marL="0" lvl="0" indent="0">
              <a:buNone/>
            </a:pPr>
            <a:endParaRPr lang="en-US" dirty="0"/>
          </a:p>
          <a:p>
            <a:pPr marL="0" lvl="0" indent="0" algn="ctr">
              <a:buNone/>
            </a:pPr>
            <a:r>
              <a:rPr lang="en-US" i="1" dirty="0"/>
              <a:t>See Matthew 26:59-61</a:t>
            </a:r>
          </a:p>
          <a:p>
            <a:pPr marL="0" lvl="0" indent="0" algn="ctr">
              <a:buNone/>
            </a:pPr>
            <a:endParaRPr lang="en-US" b="1" dirty="0"/>
          </a:p>
          <a:p>
            <a:pPr marL="0" lvl="0" indent="0">
              <a:buNone/>
            </a:pPr>
            <a:r>
              <a:rPr lang="en-US" b="1" dirty="0"/>
              <a:t>Q: What were the chief priest seeking?  What did they want to do to Jesus?  How were they breaking the 8th Commandment? </a:t>
            </a:r>
          </a:p>
          <a:p>
            <a:pPr marL="0" lvl="0" indent="0">
              <a:buNone/>
            </a:pPr>
            <a:r>
              <a:rPr lang="en-US" i="1" dirty="0"/>
              <a:t>A: </a:t>
            </a:r>
            <a:r>
              <a:rPr lang="en-US" dirty="0"/>
              <a:t>Telling lies.  Saying things that Jesus didn’t do or say.</a:t>
            </a:r>
          </a:p>
        </p:txBody>
      </p:sp>
    </p:spTree>
    <p:extLst>
      <p:ext uri="{BB962C8B-B14F-4D97-AF65-F5344CB8AC3E}">
        <p14:creationId xmlns:p14="http://schemas.microsoft.com/office/powerpoint/2010/main" val="4241342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Forbidden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God forbids us to </a:t>
            </a:r>
            <a:r>
              <a:rPr lang="en-US" b="1" u="sng" dirty="0"/>
              <a:t>betray</a:t>
            </a:r>
            <a:r>
              <a:rPr lang="en-US" b="1" dirty="0"/>
              <a:t> our neighbor, that is to reveals our neighbor’s secrets.</a:t>
            </a:r>
          </a:p>
          <a:p>
            <a:pPr marL="0" indent="0">
              <a:buNone/>
            </a:pPr>
            <a:endParaRPr lang="en-US" dirty="0"/>
          </a:p>
          <a:p>
            <a:pPr marL="0" indent="0" algn="ctr">
              <a:buNone/>
            </a:pPr>
            <a:r>
              <a:rPr lang="en-US" i="1" dirty="0"/>
              <a:t>See Proverbs 11:13, “Whoever goes about slandering reveals secrets, but he who is trustworthy in spirit keeps a thing covered.”</a:t>
            </a:r>
          </a:p>
          <a:p>
            <a:pPr marL="0" indent="0">
              <a:buNone/>
            </a:pPr>
            <a:endParaRPr lang="en-US" dirty="0"/>
          </a:p>
          <a:p>
            <a:pPr marL="0" indent="0">
              <a:buNone/>
            </a:pPr>
            <a:r>
              <a:rPr lang="en-US" b="1" dirty="0"/>
              <a:t>Q: Can you tell me of an instance in the Bible where someone betrayed another?</a:t>
            </a:r>
          </a:p>
          <a:p>
            <a:pPr marL="0" indent="0">
              <a:buNone/>
            </a:pPr>
            <a:r>
              <a:rPr lang="en-US" dirty="0"/>
              <a:t>A: Judas betrayed Jesus - Matt. 26:14-16</a:t>
            </a:r>
          </a:p>
          <a:p>
            <a:pPr marL="0" indent="0">
              <a:buNone/>
            </a:pPr>
            <a:endParaRPr lang="en-US" dirty="0"/>
          </a:p>
          <a:p>
            <a:pPr marL="0" indent="0" algn="ctr">
              <a:buNone/>
            </a:pPr>
            <a:r>
              <a:rPr lang="en-US" dirty="0"/>
              <a:t>Spreading rumors, going behind our neighbors back to hurt his name.</a:t>
            </a:r>
          </a:p>
          <a:p>
            <a:pPr marL="0" indent="0">
              <a:buNone/>
            </a:pPr>
            <a:endParaRPr lang="en-US" b="1" dirty="0"/>
          </a:p>
        </p:txBody>
      </p:sp>
    </p:spTree>
    <p:extLst>
      <p:ext uri="{BB962C8B-B14F-4D97-AF65-F5344CB8AC3E}">
        <p14:creationId xmlns:p14="http://schemas.microsoft.com/office/powerpoint/2010/main" val="323690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6</a:t>
            </a:r>
            <a:r>
              <a:rPr lang="en-US" baseline="30000" dirty="0"/>
              <a:t>th</a:t>
            </a:r>
            <a:r>
              <a:rPr lang="en-US" dirty="0"/>
              <a:t> Commandment</a:t>
            </a:r>
          </a:p>
        </p:txBody>
      </p:sp>
      <p:sp>
        <p:nvSpPr>
          <p:cNvPr id="3" name="Content Placeholder 2"/>
          <p:cNvSpPr>
            <a:spLocks noGrp="1"/>
          </p:cNvSpPr>
          <p:nvPr>
            <p:ph type="body" idx="1"/>
          </p:nvPr>
        </p:nvSpPr>
        <p:spPr/>
        <p:txBody>
          <a:bodyPr/>
          <a:lstStyle/>
          <a:p>
            <a:r>
              <a:rPr lang="en-US" i="1" dirty="0"/>
              <a:t>You shall not commit adultery.</a:t>
            </a:r>
          </a:p>
        </p:txBody>
      </p:sp>
    </p:spTree>
    <p:extLst>
      <p:ext uri="{BB962C8B-B14F-4D97-AF65-F5344CB8AC3E}">
        <p14:creationId xmlns:p14="http://schemas.microsoft.com/office/powerpoint/2010/main" val="817378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Commanded</a:t>
            </a:r>
          </a:p>
        </p:txBody>
      </p:sp>
      <p:sp>
        <p:nvSpPr>
          <p:cNvPr id="3" name="Content Placeholder 2"/>
          <p:cNvSpPr>
            <a:spLocks noGrp="1"/>
          </p:cNvSpPr>
          <p:nvPr>
            <p:ph idx="1"/>
          </p:nvPr>
        </p:nvSpPr>
        <p:spPr>
          <a:xfrm>
            <a:off x="457200" y="914400"/>
            <a:ext cx="8229600" cy="5740118"/>
          </a:xfrm>
        </p:spPr>
        <p:txBody>
          <a:bodyPr numCol="1">
            <a:normAutofit/>
          </a:bodyPr>
          <a:lstStyle/>
          <a:p>
            <a:pPr marL="0" lvl="1" indent="0">
              <a:buNone/>
            </a:pPr>
            <a:r>
              <a:rPr lang="en-US" sz="2400" b="1" dirty="0"/>
              <a:t>God commands that we should </a:t>
            </a:r>
            <a:r>
              <a:rPr lang="en-US" sz="2400" b="1" u="sng" dirty="0"/>
              <a:t>defend</a:t>
            </a:r>
            <a:r>
              <a:rPr lang="en-US" sz="2400" b="1" dirty="0"/>
              <a:t> our neighbor, that is we should speak up for and protect him from lies.</a:t>
            </a:r>
          </a:p>
          <a:p>
            <a:pPr marL="0" lvl="1" indent="0">
              <a:buNone/>
            </a:pPr>
            <a:endParaRPr lang="en-US" sz="2400" dirty="0"/>
          </a:p>
          <a:p>
            <a:pPr marL="0" lvl="1" indent="0" algn="ctr">
              <a:buNone/>
            </a:pPr>
            <a:r>
              <a:rPr lang="en-US" sz="2400" i="1" dirty="0"/>
              <a:t>See Proverbs 31:8-9, “Open your mouth for the mute, for the rights of all who are destitute. Open your mouth, judge righteously, defend the rights of the poor and needy.”</a:t>
            </a:r>
            <a:endParaRPr lang="en-US" sz="2400" b="1" i="1" dirty="0"/>
          </a:p>
          <a:p>
            <a:pPr marL="0" lvl="1" indent="0" algn="ctr">
              <a:buNone/>
            </a:pPr>
            <a:endParaRPr lang="en-US" sz="2400" b="1" dirty="0"/>
          </a:p>
          <a:p>
            <a:pPr marL="0" lvl="1" indent="0" algn="ctr">
              <a:buNone/>
            </a:pPr>
            <a:r>
              <a:rPr lang="en-US" sz="2400" b="1" dirty="0"/>
              <a:t>God commands that we should </a:t>
            </a:r>
            <a:r>
              <a:rPr lang="en-US" sz="2400" b="1" u="sng" dirty="0"/>
              <a:t>speak well </a:t>
            </a:r>
            <a:r>
              <a:rPr lang="en-US" sz="2400" b="1" dirty="0"/>
              <a:t>of our neighbor, we should praise his good actions and qualities.</a:t>
            </a:r>
          </a:p>
          <a:p>
            <a:pPr marL="0" lvl="1" indent="0" algn="ctr">
              <a:buNone/>
            </a:pPr>
            <a:endParaRPr lang="en-US" sz="2400" dirty="0"/>
          </a:p>
          <a:p>
            <a:pPr marL="0" lvl="1" indent="0" algn="ctr">
              <a:buNone/>
            </a:pPr>
            <a:r>
              <a:rPr lang="en-US" sz="2400" i="1" dirty="0"/>
              <a:t> See 1 Samuel 19:4 - Jonathan spoke well of David.</a:t>
            </a:r>
          </a:p>
          <a:p>
            <a:pPr marL="0" lvl="1" indent="0" algn="ctr">
              <a:buNone/>
            </a:pPr>
            <a:endParaRPr lang="en-US" sz="2400" dirty="0"/>
          </a:p>
        </p:txBody>
      </p:sp>
    </p:spTree>
    <p:extLst>
      <p:ext uri="{BB962C8B-B14F-4D97-AF65-F5344CB8AC3E}">
        <p14:creationId xmlns:p14="http://schemas.microsoft.com/office/powerpoint/2010/main" val="1614614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Commanded</a:t>
            </a:r>
          </a:p>
        </p:txBody>
      </p:sp>
      <p:sp>
        <p:nvSpPr>
          <p:cNvPr id="3" name="Content Placeholder 2"/>
          <p:cNvSpPr>
            <a:spLocks noGrp="1"/>
          </p:cNvSpPr>
          <p:nvPr>
            <p:ph idx="1"/>
          </p:nvPr>
        </p:nvSpPr>
        <p:spPr>
          <a:xfrm>
            <a:off x="457200" y="914400"/>
            <a:ext cx="8229600" cy="5740118"/>
          </a:xfrm>
        </p:spPr>
        <p:txBody>
          <a:bodyPr numCol="1">
            <a:normAutofit/>
          </a:bodyPr>
          <a:lstStyle/>
          <a:p>
            <a:pPr marL="0" lvl="1" indent="0" algn="ctr">
              <a:buNone/>
            </a:pPr>
            <a:r>
              <a:rPr lang="en-US" sz="2400" dirty="0"/>
              <a:t>God commands that we put the best meaning on everything.  </a:t>
            </a:r>
          </a:p>
          <a:p>
            <a:pPr marL="0" lvl="1" indent="0" algn="ctr">
              <a:buNone/>
            </a:pPr>
            <a:endParaRPr lang="en-US" sz="2400" dirty="0"/>
          </a:p>
          <a:p>
            <a:pPr marL="0" lvl="1" indent="0" algn="ctr">
              <a:buNone/>
            </a:pPr>
            <a:r>
              <a:rPr lang="en-US" sz="2400" dirty="0"/>
              <a:t>We should explain our neighbor’s actions in the best possible way.  </a:t>
            </a:r>
          </a:p>
          <a:p>
            <a:pPr marL="0" lvl="1" indent="0" algn="ctr">
              <a:buNone/>
            </a:pPr>
            <a:endParaRPr lang="en-US" sz="2400" dirty="0"/>
          </a:p>
          <a:p>
            <a:pPr marL="0" lvl="1" indent="0" algn="ctr">
              <a:buNone/>
            </a:pPr>
            <a:r>
              <a:rPr lang="en-US" sz="2400" dirty="0"/>
              <a:t>We approach everything with the best intentions.  We are to love our neighbor.</a:t>
            </a:r>
            <a:endParaRPr lang="en-US" sz="2400" i="1" dirty="0"/>
          </a:p>
          <a:p>
            <a:pPr marL="0" lvl="1" indent="0" algn="ctr">
              <a:buNone/>
            </a:pPr>
            <a:endParaRPr lang="en-US" sz="2400" dirty="0"/>
          </a:p>
        </p:txBody>
      </p:sp>
    </p:spTree>
    <p:extLst>
      <p:ext uri="{BB962C8B-B14F-4D97-AF65-F5344CB8AC3E}">
        <p14:creationId xmlns:p14="http://schemas.microsoft.com/office/powerpoint/2010/main" val="1915342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The 5th through the 10th Commandments are all to show that we must avoid doing any kind of harm to our neighbor.</a:t>
            </a:r>
          </a:p>
          <a:p>
            <a:pPr marL="0" indent="0" algn="ctr">
              <a:buNone/>
            </a:pPr>
            <a:endParaRPr lang="en-US" dirty="0"/>
          </a:p>
          <a:p>
            <a:pPr marL="0" indent="0" algn="ctr">
              <a:buNone/>
            </a:pPr>
            <a:r>
              <a:rPr lang="en-US" dirty="0"/>
              <a:t>The 6th Commandment deals with the person nearest to him - spouse.   </a:t>
            </a:r>
          </a:p>
          <a:p>
            <a:pPr marL="0" indent="0" algn="ctr">
              <a:buNone/>
            </a:pPr>
            <a:endParaRPr lang="en-US" dirty="0"/>
          </a:p>
          <a:p>
            <a:pPr marL="0" indent="0" algn="ctr">
              <a:buNone/>
            </a:pPr>
            <a:r>
              <a:rPr lang="en-US" dirty="0"/>
              <a:t>In the 6th Commandment we will hear about God’s gift of marriage.</a:t>
            </a:r>
          </a:p>
        </p:txBody>
      </p:sp>
    </p:spTree>
    <p:extLst>
      <p:ext uri="{BB962C8B-B14F-4D97-AF65-F5344CB8AC3E}">
        <p14:creationId xmlns:p14="http://schemas.microsoft.com/office/powerpoint/2010/main" val="15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effectLst/>
              </a:rPr>
              <a:t>Genesis 1:26-28</a:t>
            </a:r>
            <a:endParaRPr lang="en-US" dirty="0"/>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b="1" dirty="0"/>
              <a:t>Q: Who created man and woman, and in whose image did He create them?</a:t>
            </a:r>
          </a:p>
          <a:p>
            <a:pPr marL="0" indent="0">
              <a:buNone/>
            </a:pPr>
            <a:r>
              <a:rPr lang="en-US" dirty="0"/>
              <a:t>A: God.  He created us in His image.  Man would reflect God’s character.</a:t>
            </a:r>
          </a:p>
          <a:p>
            <a:pPr marL="0" indent="0">
              <a:buNone/>
            </a:pPr>
            <a:endParaRPr lang="en-US" dirty="0"/>
          </a:p>
          <a:p>
            <a:pPr marL="0" indent="0">
              <a:buNone/>
            </a:pPr>
            <a:r>
              <a:rPr lang="en-US" dirty="0"/>
              <a:t>God has created each one of us as either male or female.</a:t>
            </a:r>
          </a:p>
          <a:p>
            <a:pPr marL="0" indent="0">
              <a:buNone/>
            </a:pPr>
            <a:endParaRPr lang="en-US" dirty="0"/>
          </a:p>
          <a:p>
            <a:pPr marL="0" indent="0">
              <a:buNone/>
            </a:pPr>
            <a:r>
              <a:rPr lang="en-US" b="1" dirty="0"/>
              <a:t>Q: What purpose did God create man and woman?</a:t>
            </a:r>
          </a:p>
          <a:p>
            <a:pPr marL="0" indent="0">
              <a:buNone/>
            </a:pPr>
            <a:r>
              <a:rPr lang="en-US" dirty="0"/>
              <a:t>A: Be fruitful and multiply and fill the earth - that is to bring forth children.  </a:t>
            </a:r>
          </a:p>
          <a:p>
            <a:pPr marL="0" indent="0">
              <a:buNone/>
            </a:pPr>
            <a:endParaRPr lang="en-US" dirty="0"/>
          </a:p>
          <a:p>
            <a:pPr marL="0" indent="0">
              <a:buNone/>
            </a:pPr>
            <a:r>
              <a:rPr lang="en-US" dirty="0"/>
              <a:t>Subdue it and have dominion - man and woman would be God’s representatives on earth.</a:t>
            </a:r>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84929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effectLst/>
              </a:rPr>
              <a:t>Genesis 2:18-24</a:t>
            </a:r>
            <a:endParaRPr lang="en-US" dirty="0"/>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Once God created man, God describes something as “not good.”  What was it? What did God do about it?</a:t>
            </a:r>
          </a:p>
          <a:p>
            <a:pPr marL="0" indent="0">
              <a:buNone/>
            </a:pPr>
            <a:r>
              <a:rPr lang="en-US" dirty="0"/>
              <a:t>A: It is not good that man should be alone.  </a:t>
            </a:r>
          </a:p>
          <a:p>
            <a:pPr marL="0" indent="0">
              <a:buNone/>
            </a:pPr>
            <a:endParaRPr lang="en-US" dirty="0"/>
          </a:p>
          <a:p>
            <a:pPr marL="0" indent="0" algn="ctr">
              <a:buNone/>
            </a:pPr>
            <a:r>
              <a:rPr lang="en-US" dirty="0"/>
              <a:t>God created a helper - woman.  Someone in God’s image who would complement man, complete him in a sense.</a:t>
            </a:r>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4076158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effectLst/>
              </a:rPr>
              <a:t>Genesis 2:18-24</a:t>
            </a:r>
            <a:endParaRPr lang="en-US" dirty="0"/>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When a man leaves his father and his mother and hold fast to his wife, what picture do we see?</a:t>
            </a:r>
          </a:p>
          <a:p>
            <a:pPr marL="0" indent="0">
              <a:buNone/>
            </a:pPr>
            <a:r>
              <a:rPr lang="en-US" dirty="0"/>
              <a:t>A: Marriage!</a:t>
            </a:r>
          </a:p>
          <a:p>
            <a:pPr marL="0" indent="0">
              <a:buNone/>
            </a:pPr>
            <a:endParaRPr lang="en-US" dirty="0"/>
          </a:p>
          <a:p>
            <a:pPr marL="0" indent="0" algn="ctr">
              <a:buNone/>
            </a:pPr>
            <a:r>
              <a:rPr lang="en-US" dirty="0"/>
              <a:t>At the time of creation God already institutes His gift of marriage.  A one flesh union between one man and one woman.  This lifetime union is for the mutual help and joy, and the bringing forth of children.</a:t>
            </a:r>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886975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 to Genesis 39</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In the 6th Commandment we will hear about God’s gift of marriage.  Yet, how many of you are married?</a:t>
            </a:r>
          </a:p>
          <a:p>
            <a:pPr marL="0" indent="0" algn="ctr">
              <a:buNone/>
            </a:pPr>
            <a:endParaRPr lang="en-US" dirty="0"/>
          </a:p>
          <a:p>
            <a:pPr marL="0" indent="0" algn="ctr">
              <a:buNone/>
            </a:pPr>
            <a:r>
              <a:rPr lang="en-US" dirty="0"/>
              <a:t>Does this mean you don’t have to worry about the 6th Commandment right now? No!</a:t>
            </a:r>
          </a:p>
          <a:p>
            <a:pPr marL="0" indent="0" algn="ctr">
              <a:buNone/>
            </a:pPr>
            <a:endParaRPr lang="en-US" dirty="0"/>
          </a:p>
          <a:p>
            <a:pPr marL="0" indent="0" algn="ctr">
              <a:buNone/>
            </a:pPr>
            <a:r>
              <a:rPr lang="en-US" dirty="0"/>
              <a:t>In the 6th Commandment we will hear how our bodies are gift from God, and how there is a proper use of our bodies whether we are married or not.</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205052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do you know about Joseph?</a:t>
            </a:r>
          </a:p>
          <a:p>
            <a:pPr marL="0" indent="0">
              <a:buNone/>
            </a:pPr>
            <a:r>
              <a:rPr lang="en-US" dirty="0"/>
              <a:t>A: His father was Jacob.  Mother was Rachel. He was one of twelve brothers.  He was sold into slavery.  He became a servant in Potiphar’s house.</a:t>
            </a:r>
          </a:p>
          <a:p>
            <a:pPr marL="0" indent="0">
              <a:buNone/>
            </a:pPr>
            <a:endParaRPr lang="en-US" dirty="0"/>
          </a:p>
          <a:p>
            <a:pPr marL="0" indent="0">
              <a:buNone/>
            </a:pPr>
            <a:r>
              <a:rPr lang="en-US" b="1" dirty="0"/>
              <a:t>Q: Who is Potiphar?</a:t>
            </a:r>
          </a:p>
          <a:p>
            <a:pPr marL="0" indent="0">
              <a:buNone/>
            </a:pPr>
            <a:r>
              <a:rPr lang="en-US" dirty="0"/>
              <a:t>A: Captain of the Guard for Pharaoh.</a:t>
            </a:r>
          </a:p>
          <a:p>
            <a:pPr marL="0" indent="0">
              <a:buNone/>
            </a:pPr>
            <a:endParaRPr lang="en-US" dirty="0"/>
          </a:p>
          <a:p>
            <a:pPr marL="0" indent="0">
              <a:buNone/>
            </a:pPr>
            <a:r>
              <a:rPr lang="en-US" b="1" dirty="0"/>
              <a:t>Q: Who was with Joseph in Egypt?</a:t>
            </a:r>
          </a:p>
          <a:p>
            <a:pPr marL="0" indent="0">
              <a:buNone/>
            </a:pPr>
            <a:r>
              <a:rPr lang="en-US" dirty="0"/>
              <a:t>A: The LORD. Joseph was faithful to God in all that he did for Potiphar. God directed all that Joseph did and gave him success.</a:t>
            </a:r>
          </a:p>
        </p:txBody>
      </p:sp>
    </p:spTree>
    <p:extLst>
      <p:ext uri="{BB962C8B-B14F-4D97-AF65-F5344CB8AC3E}">
        <p14:creationId xmlns:p14="http://schemas.microsoft.com/office/powerpoint/2010/main" val="3849933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9610</TotalTime>
  <Words>2259</Words>
  <Application>Microsoft Macintosh PowerPoint</Application>
  <PresentationFormat>On-screen Show (4:3)</PresentationFormat>
  <Paragraphs>242</Paragraphs>
  <Slides>32</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 Gothic</vt:lpstr>
      <vt:lpstr>Courier New</vt:lpstr>
      <vt:lpstr>Palatino Linotype</vt:lpstr>
      <vt:lpstr>Executive</vt:lpstr>
      <vt:lpstr>The Ten Commandments</vt:lpstr>
      <vt:lpstr>Review</vt:lpstr>
      <vt:lpstr>6th Commandment</vt:lpstr>
      <vt:lpstr>Introduction</vt:lpstr>
      <vt:lpstr>Genesis 1:26-28</vt:lpstr>
      <vt:lpstr>Genesis 2:18-24</vt:lpstr>
      <vt:lpstr>Genesis 2:18-24</vt:lpstr>
      <vt:lpstr>Introduction to Genesis 39</vt:lpstr>
      <vt:lpstr>Genesis 39</vt:lpstr>
      <vt:lpstr>Genesis 39</vt:lpstr>
      <vt:lpstr>Genesis 39</vt:lpstr>
      <vt:lpstr>Genesis 39</vt:lpstr>
      <vt:lpstr>Genesis 39</vt:lpstr>
      <vt:lpstr>Genesis 39</vt:lpstr>
      <vt:lpstr>Ephesians 5</vt:lpstr>
      <vt:lpstr>The Small Catechism</vt:lpstr>
      <vt:lpstr>The Small Catechism</vt:lpstr>
      <vt:lpstr>The Small Catechism</vt:lpstr>
      <vt:lpstr>8th Commandment</vt:lpstr>
      <vt:lpstr>Introduction</vt:lpstr>
      <vt:lpstr>Introduction</vt:lpstr>
      <vt:lpstr>James 3:1-12</vt:lpstr>
      <vt:lpstr>James 3:1-12</vt:lpstr>
      <vt:lpstr>James 3:1-12</vt:lpstr>
      <vt:lpstr>James 3:1-12</vt:lpstr>
      <vt:lpstr>James 3:1-12</vt:lpstr>
      <vt:lpstr>Small Catechism</vt:lpstr>
      <vt:lpstr>Forbidden</vt:lpstr>
      <vt:lpstr>Forbidden</vt:lpstr>
      <vt:lpstr>Commanded</vt:lpstr>
      <vt:lpstr>Commanded</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138</cp:revision>
  <dcterms:created xsi:type="dcterms:W3CDTF">2016-10-18T19:14:33Z</dcterms:created>
  <dcterms:modified xsi:type="dcterms:W3CDTF">2019-10-01T21:23:41Z</dcterms:modified>
</cp:coreProperties>
</file>