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28"/>
  </p:notesMasterIdLst>
  <p:sldIdLst>
    <p:sldId id="256" r:id="rId2"/>
    <p:sldId id="258" r:id="rId3"/>
    <p:sldId id="300" r:id="rId4"/>
    <p:sldId id="314" r:id="rId5"/>
    <p:sldId id="315" r:id="rId6"/>
    <p:sldId id="313" r:id="rId7"/>
    <p:sldId id="317" r:id="rId8"/>
    <p:sldId id="316" r:id="rId9"/>
    <p:sldId id="319" r:id="rId10"/>
    <p:sldId id="263" r:id="rId11"/>
    <p:sldId id="318" r:id="rId12"/>
    <p:sldId id="320" r:id="rId13"/>
    <p:sldId id="322" r:id="rId14"/>
    <p:sldId id="321" r:id="rId15"/>
    <p:sldId id="301" r:id="rId16"/>
    <p:sldId id="287" r:id="rId17"/>
    <p:sldId id="311" r:id="rId18"/>
    <p:sldId id="312" r:id="rId19"/>
    <p:sldId id="299" r:id="rId20"/>
    <p:sldId id="323" r:id="rId21"/>
    <p:sldId id="324" r:id="rId22"/>
    <p:sldId id="325" r:id="rId23"/>
    <p:sldId id="326" r:id="rId24"/>
    <p:sldId id="327" r:id="rId25"/>
    <p:sldId id="271" r:id="rId26"/>
    <p:sldId id="266"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Jennings" initials="JJ" lastIdx="1" clrIdx="0">
    <p:extLst>
      <p:ext uri="{19B8F6BF-5375-455C-9EA6-DF929625EA0E}">
        <p15:presenceInfo xmlns:p15="http://schemas.microsoft.com/office/powerpoint/2012/main" userId="Jonathan Jenning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77473" autoAdjust="0"/>
  </p:normalViewPr>
  <p:slideViewPr>
    <p:cSldViewPr snapToGrid="0" snapToObjects="1">
      <p:cViewPr varScale="1">
        <p:scale>
          <a:sx n="97" d="100"/>
          <a:sy n="97" d="100"/>
        </p:scale>
        <p:origin x="2080" y="184"/>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5/12/19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a:defRPr/>
            </a:pPr>
            <a:endParaRPr lang="en-US" sz="1200" b="0" dirty="0"/>
          </a:p>
        </p:txBody>
      </p:sp>
      <p:sp>
        <p:nvSpPr>
          <p:cNvPr id="4" name="Slide Number Placeholder 3"/>
          <p:cNvSpPr>
            <a:spLocks noGrp="1"/>
          </p:cNvSpPr>
          <p:nvPr>
            <p:ph type="sldNum" sz="quarter" idx="10"/>
          </p:nvPr>
        </p:nvSpPr>
        <p:spPr/>
        <p:txBody>
          <a:bodyPr/>
          <a:lstStyle/>
          <a:p>
            <a:fld id="{B5933C25-D8B8-8741-87B3-3FDB4A6D10D9}" type="slidenum">
              <a:rPr lang="en-US" smtClean="0"/>
              <a:t>1</a:t>
            </a:fld>
            <a:endParaRPr lang="en-US"/>
          </a:p>
        </p:txBody>
      </p:sp>
    </p:spTree>
    <p:extLst>
      <p:ext uri="{BB962C8B-B14F-4D97-AF65-F5344CB8AC3E}">
        <p14:creationId xmlns:p14="http://schemas.microsoft.com/office/powerpoint/2010/main" val="16583492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1164472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29780149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2498715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16</a:t>
            </a:fld>
            <a:endParaRPr lang="en-US"/>
          </a:p>
        </p:txBody>
      </p:sp>
    </p:spTree>
    <p:extLst>
      <p:ext uri="{BB962C8B-B14F-4D97-AF65-F5344CB8AC3E}">
        <p14:creationId xmlns:p14="http://schemas.microsoft.com/office/powerpoint/2010/main" val="36126615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17</a:t>
            </a:fld>
            <a:endParaRPr lang="en-US"/>
          </a:p>
        </p:txBody>
      </p:sp>
    </p:spTree>
    <p:extLst>
      <p:ext uri="{BB962C8B-B14F-4D97-AF65-F5344CB8AC3E}">
        <p14:creationId xmlns:p14="http://schemas.microsoft.com/office/powerpoint/2010/main" val="358007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18</a:t>
            </a:fld>
            <a:endParaRPr lang="en-US"/>
          </a:p>
        </p:txBody>
      </p:sp>
    </p:spTree>
    <p:extLst>
      <p:ext uri="{BB962C8B-B14F-4D97-AF65-F5344CB8AC3E}">
        <p14:creationId xmlns:p14="http://schemas.microsoft.com/office/powerpoint/2010/main" val="17267399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19</a:t>
            </a:fld>
            <a:endParaRPr lang="en-US"/>
          </a:p>
        </p:txBody>
      </p:sp>
    </p:spTree>
    <p:extLst>
      <p:ext uri="{BB962C8B-B14F-4D97-AF65-F5344CB8AC3E}">
        <p14:creationId xmlns:p14="http://schemas.microsoft.com/office/powerpoint/2010/main" val="38507652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20</a:t>
            </a:fld>
            <a:endParaRPr lang="en-US"/>
          </a:p>
        </p:txBody>
      </p:sp>
    </p:spTree>
    <p:extLst>
      <p:ext uri="{BB962C8B-B14F-4D97-AF65-F5344CB8AC3E}">
        <p14:creationId xmlns:p14="http://schemas.microsoft.com/office/powerpoint/2010/main" val="36566880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21</a:t>
            </a:fld>
            <a:endParaRPr lang="en-US"/>
          </a:p>
        </p:txBody>
      </p:sp>
    </p:spTree>
    <p:extLst>
      <p:ext uri="{BB962C8B-B14F-4D97-AF65-F5344CB8AC3E}">
        <p14:creationId xmlns:p14="http://schemas.microsoft.com/office/powerpoint/2010/main" val="20326955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22</a:t>
            </a:fld>
            <a:endParaRPr lang="en-US"/>
          </a:p>
        </p:txBody>
      </p:sp>
    </p:spTree>
    <p:extLst>
      <p:ext uri="{BB962C8B-B14F-4D97-AF65-F5344CB8AC3E}">
        <p14:creationId xmlns:p14="http://schemas.microsoft.com/office/powerpoint/2010/main" val="444600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18684717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23</a:t>
            </a:fld>
            <a:endParaRPr lang="en-US"/>
          </a:p>
        </p:txBody>
      </p:sp>
    </p:spTree>
    <p:extLst>
      <p:ext uri="{BB962C8B-B14F-4D97-AF65-F5344CB8AC3E}">
        <p14:creationId xmlns:p14="http://schemas.microsoft.com/office/powerpoint/2010/main" val="42454119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24</a:t>
            </a:fld>
            <a:endParaRPr lang="en-US"/>
          </a:p>
        </p:txBody>
      </p:sp>
    </p:spTree>
    <p:extLst>
      <p:ext uri="{BB962C8B-B14F-4D97-AF65-F5344CB8AC3E}">
        <p14:creationId xmlns:p14="http://schemas.microsoft.com/office/powerpoint/2010/main" val="33762528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25</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759316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29322600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2257552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3313223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9</a:t>
            </a:fld>
            <a:endParaRPr lang="en-US"/>
          </a:p>
        </p:txBody>
      </p:sp>
    </p:spTree>
    <p:extLst>
      <p:ext uri="{BB962C8B-B14F-4D97-AF65-F5344CB8AC3E}">
        <p14:creationId xmlns:p14="http://schemas.microsoft.com/office/powerpoint/2010/main" val="510671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3239667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2558204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5/12/19</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5/12/19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5/12/19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5/12/19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5/12/19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5/12/19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5/12/19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5/12/19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5/12/19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5/12/19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5/12/19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5/12/19</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he Word of the Law.jpg"/>
          <p:cNvPicPr>
            <a:picLocks noChangeAspect="1"/>
          </p:cNvPicPr>
          <p:nvPr/>
        </p:nvPicPr>
        <p:blipFill>
          <a:blip r:embed="rId3" cstate="email">
            <a:alphaModFix amt="25000"/>
            <a:extLst>
              <a:ext uri="{28A0092B-C50C-407E-A947-70E740481C1C}">
                <a14:useLocalDpi xmlns:a14="http://schemas.microsoft.com/office/drawing/2010/main"/>
              </a:ext>
            </a:extLst>
          </a:blip>
          <a:stretch>
            <a:fillRect/>
          </a:stretch>
        </p:blipFill>
        <p:spPr>
          <a:xfrm>
            <a:off x="2019407" y="0"/>
            <a:ext cx="5409986" cy="6858000"/>
          </a:xfrm>
          <a:prstGeom prst="rect">
            <a:avLst/>
          </a:prstGeom>
          <a:effectLst>
            <a:softEdge rad="190500"/>
          </a:effectLst>
        </p:spPr>
      </p:pic>
      <p:sp>
        <p:nvSpPr>
          <p:cNvPr id="2" name="Title 1"/>
          <p:cNvSpPr>
            <a:spLocks noGrp="1"/>
          </p:cNvSpPr>
          <p:nvPr>
            <p:ph type="ctrTitle"/>
          </p:nvPr>
        </p:nvSpPr>
        <p:spPr/>
        <p:txBody>
          <a:bodyPr anchor="ctr"/>
          <a:lstStyle/>
          <a:p>
            <a:r>
              <a:rPr lang="en-US" dirty="0"/>
              <a:t>The Ten Commandments</a:t>
            </a:r>
          </a:p>
        </p:txBody>
      </p:sp>
      <p:sp>
        <p:nvSpPr>
          <p:cNvPr id="5" name="Subtitle 4"/>
          <p:cNvSpPr>
            <a:spLocks noGrp="1"/>
          </p:cNvSpPr>
          <p:nvPr>
            <p:ph type="subTitle" idx="1"/>
          </p:nvPr>
        </p:nvSpPr>
        <p:spPr>
          <a:xfrm>
            <a:off x="1371600" y="3903154"/>
            <a:ext cx="6400800" cy="1219200"/>
          </a:xfrm>
        </p:spPr>
        <p:txBody>
          <a:bodyPr/>
          <a:lstStyle/>
          <a:p>
            <a:r>
              <a:rPr lang="en-US" b="1" i="1" dirty="0">
                <a:solidFill>
                  <a:schemeClr val="tx1">
                    <a:lumMod val="65000"/>
                    <a:lumOff val="35000"/>
                  </a:schemeClr>
                </a:solidFill>
              </a:rPr>
              <a:t>The Fourth &amp; Fifth Commandments</a:t>
            </a:r>
          </a:p>
        </p:txBody>
      </p:sp>
    </p:spTree>
    <p:extLst>
      <p:ext uri="{BB962C8B-B14F-4D97-AF65-F5344CB8AC3E}">
        <p14:creationId xmlns:p14="http://schemas.microsoft.com/office/powerpoint/2010/main" val="1611526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211763"/>
          </a:xfrm>
        </p:spPr>
        <p:txBody>
          <a:bodyPr/>
          <a:lstStyle/>
          <a:p>
            <a:pPr marL="0" indent="0" algn="ctr">
              <a:spcBef>
                <a:spcPts val="0"/>
              </a:spcBef>
              <a:buNone/>
            </a:pPr>
            <a:r>
              <a:rPr lang="en-US" b="1" dirty="0"/>
              <a:t>The Fourth Commandment:</a:t>
            </a:r>
          </a:p>
          <a:p>
            <a:pPr marL="0" indent="0" algn="ctr">
              <a:spcBef>
                <a:spcPts val="0"/>
              </a:spcBef>
              <a:buNone/>
            </a:pPr>
            <a:endParaRPr lang="en-US" b="1" dirty="0"/>
          </a:p>
          <a:p>
            <a:pPr marL="0" indent="0" algn="ctr">
              <a:spcBef>
                <a:spcPts val="0"/>
              </a:spcBef>
              <a:buNone/>
            </a:pPr>
            <a:r>
              <a:rPr lang="en-US" b="1" dirty="0"/>
              <a:t>Honor your father and mother.</a:t>
            </a:r>
          </a:p>
          <a:p>
            <a:pPr marL="0" indent="0" algn="ctr">
              <a:spcBef>
                <a:spcPts val="0"/>
              </a:spcBef>
              <a:buNone/>
            </a:pPr>
            <a:endParaRPr lang="en-US" dirty="0"/>
          </a:p>
          <a:p>
            <a:pPr marL="0" indent="0" algn="ctr">
              <a:spcBef>
                <a:spcPts val="0"/>
              </a:spcBef>
              <a:buNone/>
            </a:pPr>
            <a:r>
              <a:rPr lang="en-US" i="1" dirty="0"/>
              <a:t>What does this mean? </a:t>
            </a:r>
            <a:r>
              <a:rPr lang="en-US" dirty="0"/>
              <a:t>We should fear and love God so that we do not despise or anger our parents and other authorities, but honor them, serve and obey them, love and cherish them.</a:t>
            </a:r>
          </a:p>
          <a:p>
            <a:pPr marL="0" indent="0" algn="ctr">
              <a:spcBef>
                <a:spcPts val="0"/>
              </a:spcBef>
              <a:buNone/>
            </a:pPr>
            <a:endParaRPr lang="en-US" dirty="0"/>
          </a:p>
          <a:p>
            <a:pPr marL="0" indent="0" algn="ctr">
              <a:spcBef>
                <a:spcPts val="0"/>
              </a:spcBef>
              <a:buNone/>
            </a:pPr>
            <a:r>
              <a:rPr lang="en-US" dirty="0"/>
              <a:t>Where do we see the First Commandment?</a:t>
            </a:r>
          </a:p>
          <a:p>
            <a:pPr marL="0" indent="0" algn="ctr">
              <a:spcBef>
                <a:spcPts val="0"/>
              </a:spcBef>
              <a:buNone/>
            </a:pPr>
            <a:r>
              <a:rPr lang="en-US" dirty="0"/>
              <a:t>Where do we see the negative command?</a:t>
            </a:r>
          </a:p>
          <a:p>
            <a:pPr marL="0" indent="0" algn="ctr">
              <a:spcBef>
                <a:spcPts val="0"/>
              </a:spcBef>
              <a:buNone/>
            </a:pPr>
            <a:r>
              <a:rPr lang="en-US" dirty="0"/>
              <a:t>Where do we see the positive command?</a:t>
            </a:r>
          </a:p>
        </p:txBody>
      </p:sp>
    </p:spTree>
    <p:extLst>
      <p:ext uri="{BB962C8B-B14F-4D97-AF65-F5344CB8AC3E}">
        <p14:creationId xmlns:p14="http://schemas.microsoft.com/office/powerpoint/2010/main" val="1622610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Fourth Commandment</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dirty="0"/>
              <a:t>We fear and love God by </a:t>
            </a:r>
            <a:r>
              <a:rPr lang="en-US" i="1" dirty="0"/>
              <a:t>not despising </a:t>
            </a:r>
            <a:r>
              <a:rPr lang="en-US" dirty="0"/>
              <a:t>our parents, guardians, or other authorities. </a:t>
            </a:r>
          </a:p>
          <a:p>
            <a:pPr marL="0" indent="0">
              <a:buNone/>
            </a:pPr>
            <a:endParaRPr lang="en-US" i="1" dirty="0"/>
          </a:p>
          <a:p>
            <a:pPr marL="0" indent="0">
              <a:buNone/>
            </a:pPr>
            <a:r>
              <a:rPr lang="en-US" i="1" dirty="0"/>
              <a:t>Despising</a:t>
            </a:r>
            <a:r>
              <a:rPr lang="en-US" dirty="0"/>
              <a:t> means:</a:t>
            </a:r>
          </a:p>
          <a:p>
            <a:r>
              <a:rPr lang="en-US" dirty="0"/>
              <a:t>Looking down upon them or making fun of them (Proverbs 23:22).</a:t>
            </a:r>
          </a:p>
          <a:p>
            <a:r>
              <a:rPr lang="en-US" dirty="0"/>
              <a:t>Disobeying or rebelling against their God-given authority (Proverbs 15:20).</a:t>
            </a:r>
          </a:p>
          <a:p>
            <a:pPr marL="0" indent="0">
              <a:buNone/>
            </a:pPr>
            <a:endParaRPr lang="en-US" b="1" dirty="0"/>
          </a:p>
          <a:p>
            <a:pPr marL="0" indent="0">
              <a:buNone/>
            </a:pPr>
            <a:endParaRPr lang="en-US" dirty="0"/>
          </a:p>
          <a:p>
            <a:pPr marL="0" indent="0">
              <a:buNone/>
            </a:pPr>
            <a:endParaRPr lang="en-US" b="1" dirty="0"/>
          </a:p>
          <a:p>
            <a:pPr marL="0" indent="0">
              <a:buNone/>
            </a:pPr>
            <a:endParaRPr lang="en-US" dirty="0"/>
          </a:p>
          <a:p>
            <a:pPr marL="0" indent="0">
              <a:buNone/>
            </a:pPr>
            <a:endParaRPr lang="en-US" dirty="0"/>
          </a:p>
          <a:p>
            <a:pPr marL="0" indent="0">
              <a:buNone/>
            </a:pPr>
            <a:endParaRPr lang="en-US"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302452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Fourth Commandment</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dirty="0"/>
              <a:t>We fear and love God by </a:t>
            </a:r>
            <a:r>
              <a:rPr lang="en-US" i="1" dirty="0"/>
              <a:t>receiving</a:t>
            </a:r>
            <a:r>
              <a:rPr lang="en-US" dirty="0"/>
              <a:t> and </a:t>
            </a:r>
            <a:r>
              <a:rPr lang="en-US" i="1" dirty="0"/>
              <a:t>recognizing</a:t>
            </a:r>
            <a:r>
              <a:rPr lang="en-US" dirty="0"/>
              <a:t> parents and authorities as His representatives.  We do this by:</a:t>
            </a:r>
          </a:p>
          <a:p>
            <a:r>
              <a:rPr lang="en-US" dirty="0"/>
              <a:t>Honoring them (See Mark 7:10-12)</a:t>
            </a:r>
          </a:p>
          <a:p>
            <a:r>
              <a:rPr lang="en-US" dirty="0"/>
              <a:t>Serving and coming to the aid of our parents (See John 19:25-27)</a:t>
            </a:r>
          </a:p>
          <a:p>
            <a:r>
              <a:rPr lang="en-US" dirty="0"/>
              <a:t>Obeying our parents, pastors, teachers, employers, and government authorities.</a:t>
            </a:r>
          </a:p>
          <a:p>
            <a:r>
              <a:rPr lang="en-US" dirty="0"/>
              <a:t>Loving and cherishing our parents and other authorities on account of their God-given vocations.</a:t>
            </a:r>
          </a:p>
          <a:p>
            <a:endParaRPr lang="en-US" b="1"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3201517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Fourth Commandment</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b="1" dirty="0"/>
              <a:t>Additional Thoughts:</a:t>
            </a:r>
          </a:p>
          <a:p>
            <a:pPr marL="0" indent="0">
              <a:buNone/>
            </a:pPr>
            <a:r>
              <a:rPr lang="en-US" b="1" dirty="0"/>
              <a:t>Q: What if my parents or other authorities poorly carry out their vocations from God?  Do we not have to respect and honor?</a:t>
            </a:r>
          </a:p>
          <a:p>
            <a:pPr marL="0" indent="0">
              <a:buNone/>
            </a:pPr>
            <a:r>
              <a:rPr lang="en-US" dirty="0"/>
              <a:t>A: No, in faith and obedience to God’s Word, we still respect them as those who have been given authority by God.</a:t>
            </a:r>
          </a:p>
          <a:p>
            <a:pPr marL="0" indent="0">
              <a:buNone/>
            </a:pPr>
            <a:endParaRPr lang="en-US" dirty="0"/>
          </a:p>
          <a:p>
            <a:pPr marL="0" indent="0">
              <a:buNone/>
            </a:pPr>
            <a:r>
              <a:rPr lang="en-US" b="1" dirty="0"/>
              <a:t>Q: Am I always to obey my parents and other authorities without question?</a:t>
            </a:r>
          </a:p>
          <a:p>
            <a:pPr marL="0" indent="0">
              <a:buNone/>
            </a:pPr>
            <a:r>
              <a:rPr lang="en-US" dirty="0"/>
              <a:t>A: No. we must disobey them if they require us to disobey God’s Word.  Acts 5:29 says, “We must obey God rather than men.”</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2619531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Fourth Commandment</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b="1" dirty="0"/>
              <a:t>Read Luke 2:51</a:t>
            </a:r>
          </a:p>
          <a:p>
            <a:r>
              <a:rPr lang="en-US" dirty="0"/>
              <a:t>For 18 years of Jesus’ live, we don’t know what happened.</a:t>
            </a:r>
          </a:p>
          <a:p>
            <a:r>
              <a:rPr lang="en-US" dirty="0"/>
              <a:t>Scripture does tell us however, that he was submissive to His parents.</a:t>
            </a:r>
          </a:p>
          <a:p>
            <a:r>
              <a:rPr lang="en-US" dirty="0"/>
              <a:t>This is because His parents were God’s representatives on earth.</a:t>
            </a:r>
          </a:p>
          <a:p>
            <a:r>
              <a:rPr lang="en-US" dirty="0"/>
              <a:t>Its through them that God bestows and nurtures human life.</a:t>
            </a:r>
          </a:p>
          <a:p>
            <a:endParaRPr lang="en-US" b="1"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719243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5th Commandment</a:t>
            </a:r>
          </a:p>
        </p:txBody>
      </p:sp>
      <p:sp>
        <p:nvSpPr>
          <p:cNvPr id="3" name="Content Placeholder 2"/>
          <p:cNvSpPr>
            <a:spLocks noGrp="1"/>
          </p:cNvSpPr>
          <p:nvPr>
            <p:ph type="body" idx="1"/>
          </p:nvPr>
        </p:nvSpPr>
        <p:spPr/>
        <p:txBody>
          <a:bodyPr/>
          <a:lstStyle/>
          <a:p>
            <a:r>
              <a:rPr lang="en-US" i="1" dirty="0"/>
              <a:t>You shall not murder</a:t>
            </a:r>
          </a:p>
        </p:txBody>
      </p:sp>
    </p:spTree>
    <p:extLst>
      <p:ext uri="{BB962C8B-B14F-4D97-AF65-F5344CB8AC3E}">
        <p14:creationId xmlns:p14="http://schemas.microsoft.com/office/powerpoint/2010/main" val="1001369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5</a:t>
            </a:r>
            <a:r>
              <a:rPr lang="en-US" baseline="30000" dirty="0"/>
              <a:t>th</a:t>
            </a:r>
            <a:r>
              <a:rPr lang="en-US" dirty="0"/>
              <a:t> Commandment Intro.</a:t>
            </a:r>
          </a:p>
        </p:txBody>
      </p:sp>
      <p:sp>
        <p:nvSpPr>
          <p:cNvPr id="3" name="Content Placeholder 2"/>
          <p:cNvSpPr>
            <a:spLocks noGrp="1"/>
          </p:cNvSpPr>
          <p:nvPr>
            <p:ph idx="1"/>
          </p:nvPr>
        </p:nvSpPr>
        <p:spPr>
          <a:xfrm>
            <a:off x="457200" y="914400"/>
            <a:ext cx="8229600" cy="5740118"/>
          </a:xfrm>
        </p:spPr>
        <p:txBody>
          <a:bodyPr numCol="1">
            <a:normAutofit/>
          </a:bodyPr>
          <a:lstStyle/>
          <a:p>
            <a:r>
              <a:rPr lang="en-US" dirty="0"/>
              <a:t>The Fourth Commandment is the foundation for the Second Table of the Law.</a:t>
            </a:r>
          </a:p>
          <a:p>
            <a:r>
              <a:rPr lang="en-US" i="1" dirty="0"/>
              <a:t>Commandments 5-10 reveal different ways we love and serve our neighbors.</a:t>
            </a:r>
          </a:p>
          <a:p>
            <a:endParaRPr lang="en-US" b="1" i="1" dirty="0"/>
          </a:p>
          <a:p>
            <a:pPr marL="0" indent="0">
              <a:buNone/>
            </a:pPr>
            <a:r>
              <a:rPr lang="en-US" b="1" i="1" dirty="0"/>
              <a:t>Q: Who is my neighbor? Is it only the person living next door to you?</a:t>
            </a:r>
          </a:p>
          <a:p>
            <a:pPr marL="0" indent="0">
              <a:buNone/>
            </a:pPr>
            <a:r>
              <a:rPr lang="en-US" i="1" dirty="0"/>
              <a:t>A: No.  A neighbor is anyone in need whom God has “placed in your path,” whether he is a friend or an enemy, a believer or an unbeliever.</a:t>
            </a:r>
          </a:p>
          <a:p>
            <a:pPr marL="0" indent="0" algn="ctr">
              <a:buNone/>
            </a:pPr>
            <a:endParaRPr lang="en-US" i="1" dirty="0"/>
          </a:p>
        </p:txBody>
      </p:sp>
    </p:spTree>
    <p:extLst>
      <p:ext uri="{BB962C8B-B14F-4D97-AF65-F5344CB8AC3E}">
        <p14:creationId xmlns:p14="http://schemas.microsoft.com/office/powerpoint/2010/main" val="1613897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God’s Gift of Life</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dirty="0"/>
              <a:t>The 5</a:t>
            </a:r>
            <a:r>
              <a:rPr lang="en-US" baseline="30000" dirty="0"/>
              <a:t>th</a:t>
            </a:r>
            <a:r>
              <a:rPr lang="en-US" dirty="0"/>
              <a:t> Commandment tells us that we shouldn’t murder, but there is more to this than just taking a person’s life?</a:t>
            </a:r>
          </a:p>
          <a:p>
            <a:pPr marL="0" indent="0">
              <a:buNone/>
            </a:pPr>
            <a:endParaRPr lang="en-US" dirty="0"/>
          </a:p>
          <a:p>
            <a:pPr marL="0" indent="0">
              <a:buNone/>
            </a:pPr>
            <a:r>
              <a:rPr lang="en-US" b="1" dirty="0"/>
              <a:t>Q: How many of you have siblings and friends?  Have you ever got angry at them?  Have you always treated them with love?</a:t>
            </a:r>
          </a:p>
          <a:p>
            <a:pPr marL="0" indent="0">
              <a:buNone/>
            </a:pPr>
            <a:r>
              <a:rPr lang="en-US" dirty="0"/>
              <a:t>A: We all have neighbors.  Any thought or action of anger toward another is to break the 5</a:t>
            </a:r>
            <a:r>
              <a:rPr lang="en-US" baseline="30000" dirty="0"/>
              <a:t>th</a:t>
            </a:r>
            <a:r>
              <a:rPr lang="en-US" dirty="0"/>
              <a:t> Commandment.</a:t>
            </a:r>
          </a:p>
          <a:p>
            <a:pPr marL="0" indent="0">
              <a:buNone/>
            </a:pPr>
            <a:endParaRPr lang="en-US" dirty="0"/>
          </a:p>
          <a:p>
            <a:pPr marL="0" indent="0" algn="ctr">
              <a:buNone/>
            </a:pPr>
            <a:r>
              <a:rPr lang="en-US" sz="3600" b="1" dirty="0"/>
              <a:t>The Fifth Commandment ultimately focuses on God’s gift of life.</a:t>
            </a:r>
          </a:p>
          <a:p>
            <a:pPr marL="0" indent="0">
              <a:buNone/>
            </a:pPr>
            <a:endParaRPr lang="en-US" dirty="0"/>
          </a:p>
        </p:txBody>
      </p:sp>
    </p:spTree>
    <p:extLst>
      <p:ext uri="{BB962C8B-B14F-4D97-AF65-F5344CB8AC3E}">
        <p14:creationId xmlns:p14="http://schemas.microsoft.com/office/powerpoint/2010/main" val="409635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4:1-16</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b="1" dirty="0"/>
              <a:t>Read</a:t>
            </a:r>
          </a:p>
          <a:p>
            <a:pPr marL="0" indent="0" algn="ctr">
              <a:buNone/>
            </a:pPr>
            <a:endParaRPr lang="en-US" b="1" dirty="0"/>
          </a:p>
          <a:p>
            <a:pPr marL="0" indent="0" algn="ctr">
              <a:buNone/>
            </a:pPr>
            <a:r>
              <a:rPr lang="en-US" b="1" dirty="0"/>
              <a:t>Question and Answer</a:t>
            </a:r>
          </a:p>
        </p:txBody>
      </p:sp>
    </p:spTree>
    <p:extLst>
      <p:ext uri="{BB962C8B-B14F-4D97-AF65-F5344CB8AC3E}">
        <p14:creationId xmlns:p14="http://schemas.microsoft.com/office/powerpoint/2010/main" val="35277173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spcBef>
                <a:spcPts val="0"/>
              </a:spcBef>
              <a:buNone/>
            </a:pPr>
            <a:r>
              <a:rPr lang="en-US" b="1" dirty="0"/>
              <a:t>The Fifth Commandment:</a:t>
            </a:r>
          </a:p>
          <a:p>
            <a:pPr marL="0" indent="0" algn="ctr">
              <a:spcBef>
                <a:spcPts val="0"/>
              </a:spcBef>
              <a:buNone/>
            </a:pPr>
            <a:endParaRPr lang="en-US" b="1" dirty="0"/>
          </a:p>
          <a:p>
            <a:pPr marL="0" indent="0" algn="ctr">
              <a:spcBef>
                <a:spcPts val="0"/>
              </a:spcBef>
              <a:buNone/>
            </a:pPr>
            <a:r>
              <a:rPr lang="en-US" b="1" dirty="0"/>
              <a:t>You shall not murder</a:t>
            </a:r>
          </a:p>
          <a:p>
            <a:pPr marL="0" indent="0" algn="ctr">
              <a:spcBef>
                <a:spcPts val="0"/>
              </a:spcBef>
              <a:buNone/>
            </a:pPr>
            <a:endParaRPr lang="en-US" dirty="0"/>
          </a:p>
          <a:p>
            <a:pPr marL="0" indent="0" algn="ctr">
              <a:spcBef>
                <a:spcPts val="0"/>
              </a:spcBef>
              <a:buNone/>
            </a:pPr>
            <a:r>
              <a:rPr lang="en-US" i="1" dirty="0"/>
              <a:t>What does this mean? </a:t>
            </a:r>
            <a:r>
              <a:rPr lang="en-US" dirty="0"/>
              <a:t>We should fear and love God so that we do not hurt or harm our neighbor in his body, but help and support him in every physical need.</a:t>
            </a:r>
          </a:p>
          <a:p>
            <a:pPr marL="0" indent="0" algn="ctr">
              <a:spcBef>
                <a:spcPts val="0"/>
              </a:spcBef>
              <a:buNone/>
            </a:pPr>
            <a:endParaRPr lang="en-US" dirty="0"/>
          </a:p>
          <a:p>
            <a:pPr marL="0" indent="0" algn="ctr">
              <a:spcBef>
                <a:spcPts val="0"/>
              </a:spcBef>
              <a:buNone/>
            </a:pPr>
            <a:r>
              <a:rPr lang="en-US" dirty="0"/>
              <a:t>Where do we see the First Commandment?</a:t>
            </a:r>
          </a:p>
          <a:p>
            <a:pPr marL="0" indent="0" algn="ctr">
              <a:spcBef>
                <a:spcPts val="0"/>
              </a:spcBef>
              <a:buNone/>
            </a:pPr>
            <a:r>
              <a:rPr lang="en-US" dirty="0"/>
              <a:t>Where do we see the negative command?</a:t>
            </a:r>
          </a:p>
          <a:p>
            <a:pPr marL="0" indent="0" algn="ctr">
              <a:spcBef>
                <a:spcPts val="0"/>
              </a:spcBef>
              <a:buNone/>
            </a:pPr>
            <a:r>
              <a:rPr lang="en-US" dirty="0"/>
              <a:t>Where do we see the positive command?</a:t>
            </a:r>
          </a:p>
          <a:p>
            <a:pPr marL="0" indent="0">
              <a:buNone/>
            </a:pPr>
            <a:endParaRPr lang="en-US" i="1" dirty="0"/>
          </a:p>
          <a:p>
            <a:pPr marL="0" indent="0" algn="ctr">
              <a:buNone/>
            </a:pPr>
            <a:endParaRPr lang="en-US" i="1" dirty="0"/>
          </a:p>
        </p:txBody>
      </p:sp>
    </p:spTree>
    <p:extLst>
      <p:ext uri="{BB962C8B-B14F-4D97-AF65-F5344CB8AC3E}">
        <p14:creationId xmlns:p14="http://schemas.microsoft.com/office/powerpoint/2010/main" val="1737296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Review</a:t>
            </a:r>
          </a:p>
        </p:txBody>
      </p:sp>
      <p:sp>
        <p:nvSpPr>
          <p:cNvPr id="3" name="Content Placeholder 2"/>
          <p:cNvSpPr>
            <a:spLocks noGrp="1"/>
          </p:cNvSpPr>
          <p:nvPr>
            <p:ph type="body" idx="1"/>
          </p:nvPr>
        </p:nvSpPr>
        <p:spPr/>
        <p:txBody>
          <a:bodyPr/>
          <a:lstStyle/>
          <a:p>
            <a:r>
              <a:rPr lang="en-US" i="1" dirty="0"/>
              <a:t>Second &amp; Third Commandment Worksheet</a:t>
            </a:r>
          </a:p>
        </p:txBody>
      </p:sp>
    </p:spTree>
    <p:extLst>
      <p:ext uri="{BB962C8B-B14F-4D97-AF65-F5344CB8AC3E}">
        <p14:creationId xmlns:p14="http://schemas.microsoft.com/office/powerpoint/2010/main" val="3151717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5</a:t>
            </a:r>
            <a:r>
              <a:rPr lang="en-US" baseline="30000" dirty="0"/>
              <a:t>th</a:t>
            </a:r>
            <a:r>
              <a:rPr lang="en-US" dirty="0"/>
              <a:t> Commandment</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dirty="0"/>
              <a:t>When God tells us “You shall not murder,” it’s easy to simply respond, “Well, I haven’t killed anyone, so I’m good, right?” </a:t>
            </a:r>
          </a:p>
          <a:p>
            <a:pPr marL="0" indent="0" algn="ctr">
              <a:buNone/>
            </a:pPr>
            <a:endParaRPr lang="en-US" dirty="0"/>
          </a:p>
          <a:p>
            <a:pPr marL="0" indent="0" algn="ctr">
              <a:buNone/>
            </a:pPr>
            <a:r>
              <a:rPr lang="en-US" dirty="0"/>
              <a:t>But the Fifth Commandment is about so much more than killing.  For us, the Fifth Commandment is about more than just not murdering people, though that is part of it.  We keep this commandment when we don’t harm our neighbor and look after our neighbor’s well being.</a:t>
            </a:r>
          </a:p>
          <a:p>
            <a:pPr marL="0" indent="0">
              <a:buNone/>
            </a:pPr>
            <a:endParaRPr lang="en-US" b="1" dirty="0"/>
          </a:p>
        </p:txBody>
      </p:sp>
    </p:spTree>
    <p:extLst>
      <p:ext uri="{BB962C8B-B14F-4D97-AF65-F5344CB8AC3E}">
        <p14:creationId xmlns:p14="http://schemas.microsoft.com/office/powerpoint/2010/main" val="4241342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5</a:t>
            </a:r>
            <a:r>
              <a:rPr lang="en-US" baseline="30000" dirty="0"/>
              <a:t>th</a:t>
            </a:r>
            <a:r>
              <a:rPr lang="en-US" dirty="0"/>
              <a:t> Commandment</a:t>
            </a:r>
          </a:p>
        </p:txBody>
      </p:sp>
      <p:sp>
        <p:nvSpPr>
          <p:cNvPr id="3" name="Content Placeholder 2"/>
          <p:cNvSpPr>
            <a:spLocks noGrp="1"/>
          </p:cNvSpPr>
          <p:nvPr>
            <p:ph idx="1"/>
          </p:nvPr>
        </p:nvSpPr>
        <p:spPr>
          <a:xfrm>
            <a:off x="457200" y="914400"/>
            <a:ext cx="8229600" cy="5740118"/>
          </a:xfrm>
        </p:spPr>
        <p:txBody>
          <a:bodyPr numCol="1">
            <a:normAutofit lnSpcReduction="10000"/>
          </a:bodyPr>
          <a:lstStyle/>
          <a:p>
            <a:pPr marL="0" indent="0">
              <a:buNone/>
            </a:pPr>
            <a:r>
              <a:rPr lang="en-US" dirty="0"/>
              <a:t>God forbids us taking life at any stage of life. Life is precious:</a:t>
            </a:r>
          </a:p>
          <a:p>
            <a:pPr marL="457200" indent="-457200">
              <a:buFont typeface="+mj-lt"/>
              <a:buAutoNum type="arabicPeriod"/>
            </a:pPr>
            <a:r>
              <a:rPr lang="en-US" dirty="0"/>
              <a:t>Babies in the womb are precious to God.</a:t>
            </a:r>
          </a:p>
          <a:p>
            <a:pPr marL="857250" lvl="1" indent="-457200">
              <a:buFont typeface="+mj-lt"/>
              <a:buAutoNum type="arabicPeriod"/>
            </a:pPr>
            <a:r>
              <a:rPr lang="en-US" dirty="0"/>
              <a:t>Psalm 139:16 – “Your eyes saw my unformed substance; in Your book were written, every one of them, the days that were formed for me, when as yet there was none of them.”</a:t>
            </a:r>
          </a:p>
          <a:p>
            <a:pPr marL="457200" indent="-457200">
              <a:buFont typeface="+mj-lt"/>
              <a:buAutoNum type="arabicPeriod"/>
            </a:pPr>
            <a:r>
              <a:rPr lang="en-US" dirty="0"/>
              <a:t>People who are handicapped and aged are persons in God’s sight.</a:t>
            </a:r>
          </a:p>
          <a:p>
            <a:pPr marL="857250" lvl="1" indent="-457200">
              <a:buFont typeface="+mj-lt"/>
              <a:buAutoNum type="arabicPeriod"/>
            </a:pPr>
            <a:r>
              <a:rPr lang="en-US" dirty="0"/>
              <a:t>Acts 17:25 – “He Himself gives to all mankind life and breath and everything.”</a:t>
            </a:r>
          </a:p>
          <a:p>
            <a:pPr marL="457200" indent="-457200">
              <a:buFont typeface="+mj-lt"/>
              <a:buAutoNum type="arabicPeriod"/>
            </a:pPr>
            <a:r>
              <a:rPr lang="en-US" dirty="0"/>
              <a:t>Our life is precious to God.</a:t>
            </a:r>
          </a:p>
          <a:p>
            <a:pPr marL="857250" lvl="1" indent="-457200">
              <a:buFont typeface="+mj-lt"/>
              <a:buAutoNum type="arabicPeriod"/>
            </a:pPr>
            <a:r>
              <a:rPr lang="en-US" dirty="0"/>
              <a:t>Psalm 31:14-15 “But I trust in You, O Lord; I say, “You are my God.” My times are in Your hand.</a:t>
            </a:r>
          </a:p>
          <a:p>
            <a:pPr marL="457200" indent="-457200">
              <a:buFont typeface="+mj-lt"/>
              <a:buAutoNum type="arabicPeriod"/>
            </a:pPr>
            <a:r>
              <a:rPr lang="en-US" dirty="0"/>
              <a:t>Our neighbor’s life is precious.</a:t>
            </a:r>
          </a:p>
          <a:p>
            <a:pPr marL="857250" lvl="1" indent="-457200">
              <a:buFont typeface="+mj-lt"/>
              <a:buAutoNum type="arabicPeriod"/>
            </a:pPr>
            <a:r>
              <a:rPr lang="en-US" dirty="0"/>
              <a:t>Colossians 3:19 – Husbands, love your wives, and do not be harsh with them.</a:t>
            </a:r>
          </a:p>
          <a:p>
            <a:pPr marL="857250" lvl="1" indent="-457200">
              <a:buFont typeface="+mj-lt"/>
              <a:buAutoNum type="arabicPeriod"/>
            </a:pPr>
            <a:r>
              <a:rPr lang="en-US" dirty="0"/>
              <a:t>Colossians 3:21 – Fathers, don’t provoke your children, lest they become discouraged.</a:t>
            </a:r>
          </a:p>
          <a:p>
            <a:pPr marL="857250" lvl="1" indent="-457200">
              <a:buFont typeface="+mj-lt"/>
              <a:buAutoNum type="arabicPeriod"/>
            </a:pPr>
            <a:endParaRPr lang="en-US" b="1" dirty="0"/>
          </a:p>
        </p:txBody>
      </p:sp>
    </p:spTree>
    <p:extLst>
      <p:ext uri="{BB962C8B-B14F-4D97-AF65-F5344CB8AC3E}">
        <p14:creationId xmlns:p14="http://schemas.microsoft.com/office/powerpoint/2010/main" val="1944263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5</a:t>
            </a:r>
            <a:r>
              <a:rPr lang="en-US" baseline="30000" dirty="0"/>
              <a:t>th</a:t>
            </a:r>
            <a:r>
              <a:rPr lang="en-US" dirty="0"/>
              <a:t> Commandment</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dirty="0"/>
              <a:t>God requires of us in the Fifth Commandment to help and support our neighbor and every bodily need.</a:t>
            </a:r>
          </a:p>
          <a:p>
            <a:pPr marL="0" indent="0">
              <a:buNone/>
            </a:pPr>
            <a:endParaRPr lang="en-US" dirty="0"/>
          </a:p>
          <a:p>
            <a:pPr marL="0" indent="0" algn="ctr">
              <a:buNone/>
            </a:pPr>
            <a:r>
              <a:rPr lang="en-US" b="1" dirty="0"/>
              <a:t>Read Romans 12:20</a:t>
            </a:r>
          </a:p>
          <a:p>
            <a:pPr marL="0" indent="0">
              <a:buNone/>
            </a:pPr>
            <a:endParaRPr lang="en-US" b="1" dirty="0"/>
          </a:p>
          <a:p>
            <a:pPr marL="0" indent="0">
              <a:buNone/>
            </a:pPr>
            <a:r>
              <a:rPr lang="en-US" b="1" dirty="0"/>
              <a:t>Q: Is it just our friends we are to help?</a:t>
            </a:r>
          </a:p>
          <a:p>
            <a:pPr marL="0" indent="0">
              <a:buNone/>
            </a:pPr>
            <a:r>
              <a:rPr lang="en-US" dirty="0"/>
              <a:t>A: No, even our enemies.  It’s easy to be nice to our friends.  Christ died for those people who hated him.</a:t>
            </a:r>
          </a:p>
          <a:p>
            <a:pPr marL="0" indent="0">
              <a:buNone/>
            </a:pPr>
            <a:endParaRPr lang="en-US" dirty="0"/>
          </a:p>
          <a:p>
            <a:pPr marL="0" indent="0" algn="ctr">
              <a:buNone/>
            </a:pPr>
            <a:r>
              <a:rPr lang="en-US" b="1" dirty="0"/>
              <a:t>Read Luke 10:29-37</a:t>
            </a:r>
          </a:p>
          <a:p>
            <a:pPr marL="0" indent="0">
              <a:buNone/>
            </a:pPr>
            <a:endParaRPr lang="en-US" dirty="0"/>
          </a:p>
        </p:txBody>
      </p:sp>
    </p:spTree>
    <p:extLst>
      <p:ext uri="{BB962C8B-B14F-4D97-AF65-F5344CB8AC3E}">
        <p14:creationId xmlns:p14="http://schemas.microsoft.com/office/powerpoint/2010/main" val="1753457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10:29-37</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Q: Who are people in this text that broke the Fifth Commandment.</a:t>
            </a:r>
          </a:p>
          <a:p>
            <a:pPr marL="0" indent="0">
              <a:buNone/>
            </a:pPr>
            <a:r>
              <a:rPr lang="en-US" dirty="0"/>
              <a:t>A: Priest and Levite - Those considered to be religious and holy.</a:t>
            </a:r>
          </a:p>
          <a:p>
            <a:pPr marL="0" indent="0">
              <a:buNone/>
            </a:pPr>
            <a:r>
              <a:rPr lang="en-US" b="1" dirty="0"/>
              <a:t>Q: Did someone in this text keep the Fifth Commandment?</a:t>
            </a:r>
          </a:p>
          <a:p>
            <a:pPr marL="0" indent="0">
              <a:buNone/>
            </a:pPr>
            <a:r>
              <a:rPr lang="en-US" dirty="0"/>
              <a:t>A: The Samaritan.  This would have been dangerous to interact with a Jew since Samaritans were considered outcasts.</a:t>
            </a:r>
          </a:p>
          <a:p>
            <a:pPr marL="0" indent="0">
              <a:buNone/>
            </a:pPr>
            <a:r>
              <a:rPr lang="en-US" b="1" dirty="0"/>
              <a:t>Q: Who is this person a picture of? Who kept the Fifth Commandment perfectly?</a:t>
            </a:r>
          </a:p>
          <a:p>
            <a:pPr marL="0" indent="0">
              <a:buNone/>
            </a:pPr>
            <a:r>
              <a:rPr lang="en-US" dirty="0"/>
              <a:t>A: Jesus. In His mercy He finds us wounded on account of sin.  He takes care of us by dying for us on the cross.</a:t>
            </a:r>
          </a:p>
        </p:txBody>
      </p:sp>
    </p:spTree>
    <p:extLst>
      <p:ext uri="{BB962C8B-B14F-4D97-AF65-F5344CB8AC3E}">
        <p14:creationId xmlns:p14="http://schemas.microsoft.com/office/powerpoint/2010/main" val="3258826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5</a:t>
            </a:r>
            <a:r>
              <a:rPr lang="en-US" baseline="30000" dirty="0"/>
              <a:t>th</a:t>
            </a:r>
            <a:r>
              <a:rPr lang="en-US" dirty="0"/>
              <a:t> Commandment</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dirty="0"/>
              <a:t>Final Thoughts:</a:t>
            </a:r>
          </a:p>
          <a:p>
            <a:r>
              <a:rPr lang="en-US" dirty="0"/>
              <a:t>Our life is precious because God created us in His image (Gen. 1:27), and has redeemed all people through the blood of Christ.</a:t>
            </a:r>
          </a:p>
          <a:p>
            <a:r>
              <a:rPr lang="en-US" dirty="0"/>
              <a:t>God created us to care about other people and to help them in their times of need.</a:t>
            </a:r>
          </a:p>
          <a:p>
            <a:pPr marL="0" indent="0">
              <a:buNone/>
            </a:pPr>
            <a:endParaRPr lang="en-US" dirty="0"/>
          </a:p>
        </p:txBody>
      </p:sp>
    </p:spTree>
    <p:extLst>
      <p:ext uri="{BB962C8B-B14F-4D97-AF65-F5344CB8AC3E}">
        <p14:creationId xmlns:p14="http://schemas.microsoft.com/office/powerpoint/2010/main" val="1036950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Ten Commandments </a:t>
            </a:r>
            <a:br>
              <a:rPr lang="en-US" dirty="0"/>
            </a:br>
            <a:r>
              <a:rPr lang="en-US" dirty="0"/>
              <a:t>in</a:t>
            </a:r>
            <a:br>
              <a:rPr lang="en-US" dirty="0"/>
            </a:br>
            <a:r>
              <a:rPr lang="en-US" dirty="0"/>
              <a:t>The Small Catechism</a:t>
            </a:r>
          </a:p>
        </p:txBody>
      </p:sp>
      <p:sp>
        <p:nvSpPr>
          <p:cNvPr id="5" name="Text Placeholder 4"/>
          <p:cNvSpPr>
            <a:spLocks noGrp="1"/>
          </p:cNvSpPr>
          <p:nvPr>
            <p:ph type="body" idx="1"/>
          </p:nvPr>
        </p:nvSpPr>
        <p:spPr/>
        <p:txBody>
          <a:bodyPr/>
          <a:lstStyle/>
          <a:p>
            <a:r>
              <a:rPr lang="en-US" dirty="0"/>
              <a:t>First Chief Part</a:t>
            </a:r>
          </a:p>
        </p:txBody>
      </p:sp>
      <p:pic>
        <p:nvPicPr>
          <p:cNvPr id="6" name="Picture 5" descr="lrose_stainedglass300.jpg"/>
          <p:cNvPicPr>
            <a:picLocks noChangeAspect="1"/>
          </p:cNvPicPr>
          <p:nvPr/>
        </p:nvPicPr>
        <p:blipFill>
          <a:blip r:embed="rId2" cstate="email">
            <a:alphaModFix amt="16000"/>
            <a:extLst>
              <a:ext uri="{28A0092B-C50C-407E-A947-70E740481C1C}">
                <a14:useLocalDpi xmlns:a14="http://schemas.microsoft.com/office/drawing/2010/main"/>
              </a:ext>
            </a:extLst>
          </a:blip>
          <a:stretch>
            <a:fillRect/>
          </a:stretch>
        </p:blipFill>
        <p:spPr>
          <a:xfrm>
            <a:off x="2152895" y="700177"/>
            <a:ext cx="4965342" cy="4965342"/>
          </a:xfrm>
          <a:prstGeom prst="rect">
            <a:avLst/>
          </a:prstGeom>
        </p:spPr>
      </p:pic>
    </p:spTree>
    <p:extLst>
      <p:ext uri="{BB962C8B-B14F-4D97-AF65-F5344CB8AC3E}">
        <p14:creationId xmlns:p14="http://schemas.microsoft.com/office/powerpoint/2010/main" val="1616526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4</a:t>
            </a:r>
            <a:r>
              <a:rPr lang="en-US" baseline="30000" dirty="0"/>
              <a:t>th</a:t>
            </a:r>
            <a:r>
              <a:rPr lang="en-US" dirty="0"/>
              <a:t> Commandment</a:t>
            </a:r>
          </a:p>
        </p:txBody>
      </p:sp>
      <p:sp>
        <p:nvSpPr>
          <p:cNvPr id="3" name="Content Placeholder 2"/>
          <p:cNvSpPr>
            <a:spLocks noGrp="1"/>
          </p:cNvSpPr>
          <p:nvPr>
            <p:ph type="body" idx="1"/>
          </p:nvPr>
        </p:nvSpPr>
        <p:spPr/>
        <p:txBody>
          <a:bodyPr/>
          <a:lstStyle/>
          <a:p>
            <a:r>
              <a:rPr lang="en-US" i="1" dirty="0"/>
              <a:t>Honor your father and mother.</a:t>
            </a:r>
          </a:p>
        </p:txBody>
      </p:sp>
    </p:spTree>
    <p:extLst>
      <p:ext uri="{BB962C8B-B14F-4D97-AF65-F5344CB8AC3E}">
        <p14:creationId xmlns:p14="http://schemas.microsoft.com/office/powerpoint/2010/main" val="817378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a:t>God’s Representatives</a:t>
            </a:r>
            <a:endParaRPr lang="en-US" dirty="0"/>
          </a:p>
        </p:txBody>
      </p:sp>
      <p:sp>
        <p:nvSpPr>
          <p:cNvPr id="3" name="Content Placeholder 2"/>
          <p:cNvSpPr>
            <a:spLocks noGrp="1"/>
          </p:cNvSpPr>
          <p:nvPr>
            <p:ph idx="1"/>
          </p:nvPr>
        </p:nvSpPr>
        <p:spPr>
          <a:xfrm>
            <a:off x="457200" y="914400"/>
            <a:ext cx="8229600" cy="5740118"/>
          </a:xfrm>
        </p:spPr>
        <p:txBody>
          <a:bodyPr numCol="1">
            <a:normAutofit lnSpcReduction="10000"/>
          </a:bodyPr>
          <a:lstStyle/>
          <a:p>
            <a:pPr marL="0" indent="0">
              <a:buNone/>
            </a:pPr>
            <a:r>
              <a:rPr lang="en-US" dirty="0"/>
              <a:t>The first three commandments focused on love for God, the remaining seven commandments focuses on love for neighbor.  The Fourth Commandment has been called the “hinge” between the tables of the Law.</a:t>
            </a:r>
          </a:p>
          <a:p>
            <a:pPr marL="0" indent="0" algn="ctr">
              <a:buNone/>
            </a:pPr>
            <a:endParaRPr lang="en-US" dirty="0"/>
          </a:p>
          <a:p>
            <a:pPr marL="0" indent="0">
              <a:buNone/>
            </a:pPr>
            <a:r>
              <a:rPr lang="en-US" b="1" dirty="0"/>
              <a:t>Q: The Fourth Commandments tells us we should honor our father and mother.  Why does this commandment focus on parents?</a:t>
            </a:r>
          </a:p>
          <a:p>
            <a:pPr marL="0" indent="0">
              <a:buNone/>
            </a:pPr>
            <a:r>
              <a:rPr lang="en-US" dirty="0"/>
              <a:t>A: They are God’s representatives through whom He bestows and nurtures life on earth.  They are our closest neighbor.</a:t>
            </a:r>
          </a:p>
          <a:p>
            <a:pPr marL="0" indent="0">
              <a:buNone/>
            </a:pPr>
            <a:endParaRPr lang="en-US" i="1" dirty="0"/>
          </a:p>
          <a:p>
            <a:pPr marL="0" indent="0">
              <a:buNone/>
            </a:pPr>
            <a:r>
              <a:rPr lang="en-US" b="1" dirty="0"/>
              <a:t>Q: In what way are parents like God?</a:t>
            </a:r>
          </a:p>
          <a:p>
            <a:pPr marL="0" indent="0">
              <a:buNone/>
            </a:pPr>
            <a:r>
              <a:rPr lang="en-US" dirty="0"/>
              <a:t>A: Love, provide, care, discipline us, etc.</a:t>
            </a:r>
          </a:p>
          <a:p>
            <a:pPr marL="0" indent="0" algn="ctr">
              <a:buNone/>
            </a:pPr>
            <a:endParaRPr lang="en-US" i="1" dirty="0"/>
          </a:p>
        </p:txBody>
      </p:sp>
    </p:spTree>
    <p:extLst>
      <p:ext uri="{BB962C8B-B14F-4D97-AF65-F5344CB8AC3E}">
        <p14:creationId xmlns:p14="http://schemas.microsoft.com/office/powerpoint/2010/main" val="15168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God’s Representatives</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Q: Does the Fourth Commandment focus only on parents?</a:t>
            </a:r>
          </a:p>
          <a:p>
            <a:pPr marL="0" indent="0">
              <a:buNone/>
            </a:pPr>
            <a:r>
              <a:rPr lang="en-US" dirty="0"/>
              <a:t>A: No. God chooses to rule through agents in this world: parents and authorities. God created them to be His representatives for keeping order in this world.  Their job is to act out God’s plan for His human creatures.</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i="1" dirty="0"/>
          </a:p>
          <a:p>
            <a:pPr marL="0" indent="0" algn="ctr">
              <a:buNone/>
            </a:pPr>
            <a:endParaRPr lang="en-US" i="1" dirty="0"/>
          </a:p>
        </p:txBody>
      </p:sp>
    </p:spTree>
    <p:extLst>
      <p:ext uri="{BB962C8B-B14F-4D97-AF65-F5344CB8AC3E}">
        <p14:creationId xmlns:p14="http://schemas.microsoft.com/office/powerpoint/2010/main" val="4076177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Activity</a:t>
            </a:r>
          </a:p>
        </p:txBody>
      </p:sp>
      <p:sp>
        <p:nvSpPr>
          <p:cNvPr id="3" name="Content Placeholder 2"/>
          <p:cNvSpPr>
            <a:spLocks noGrp="1"/>
          </p:cNvSpPr>
          <p:nvPr>
            <p:ph idx="1"/>
          </p:nvPr>
        </p:nvSpPr>
        <p:spPr>
          <a:xfrm>
            <a:off x="457200" y="914400"/>
            <a:ext cx="8229600" cy="5740118"/>
          </a:xfrm>
        </p:spPr>
        <p:txBody>
          <a:bodyPr numCol="1">
            <a:normAutofit/>
          </a:bodyPr>
          <a:lstStyle/>
          <a:p>
            <a:pPr marL="457200" indent="-457200">
              <a:buFont typeface="+mj-lt"/>
              <a:buAutoNum type="arabicPeriod"/>
            </a:pPr>
            <a:r>
              <a:rPr lang="en-US" b="1" dirty="0"/>
              <a:t>Break into Groups</a:t>
            </a:r>
          </a:p>
          <a:p>
            <a:pPr marL="457200" indent="-457200">
              <a:buFont typeface="+mj-lt"/>
              <a:buAutoNum type="arabicPeriod"/>
            </a:pPr>
            <a:r>
              <a:rPr lang="en-US" b="1" dirty="0"/>
              <a:t>Look up the following verses:</a:t>
            </a:r>
          </a:p>
          <a:p>
            <a:pPr marL="857250" lvl="1" indent="-457200">
              <a:buFont typeface="+mj-lt"/>
              <a:buAutoNum type="arabicPeriod"/>
            </a:pPr>
            <a:r>
              <a:rPr lang="en-US" b="1" dirty="0"/>
              <a:t>Proverbs 3:1-2</a:t>
            </a:r>
          </a:p>
          <a:p>
            <a:pPr marL="857250" lvl="1" indent="-457200">
              <a:buFont typeface="+mj-lt"/>
              <a:buAutoNum type="arabicPeriod"/>
            </a:pPr>
            <a:r>
              <a:rPr lang="en-US" b="1" dirty="0"/>
              <a:t>Romans 13:5-7</a:t>
            </a:r>
          </a:p>
          <a:p>
            <a:pPr marL="857250" lvl="1" indent="-457200">
              <a:buFont typeface="+mj-lt"/>
              <a:buAutoNum type="arabicPeriod"/>
            </a:pPr>
            <a:r>
              <a:rPr lang="en-US" b="1" dirty="0"/>
              <a:t>Ephesians 6:1-4</a:t>
            </a:r>
          </a:p>
          <a:p>
            <a:pPr marL="857250" lvl="1" indent="-457200">
              <a:buFont typeface="+mj-lt"/>
              <a:buAutoNum type="arabicPeriod"/>
            </a:pPr>
            <a:r>
              <a:rPr lang="en-US" b="1" dirty="0"/>
              <a:t>Ephesians 6:5-8</a:t>
            </a:r>
          </a:p>
          <a:p>
            <a:pPr marL="857250" lvl="1" indent="-457200">
              <a:buFont typeface="+mj-lt"/>
              <a:buAutoNum type="arabicPeriod"/>
            </a:pPr>
            <a:r>
              <a:rPr lang="en-US" b="1" dirty="0"/>
              <a:t>1 Timothy 5:17-19</a:t>
            </a:r>
          </a:p>
          <a:p>
            <a:pPr marL="457200" indent="-457200">
              <a:buFont typeface="+mj-lt"/>
              <a:buAutoNum type="arabicPeriod"/>
            </a:pPr>
            <a:r>
              <a:rPr lang="en-US" b="1" dirty="0"/>
              <a:t>Answer the following:</a:t>
            </a:r>
          </a:p>
          <a:p>
            <a:pPr marL="857250" lvl="1" indent="-457200">
              <a:buFont typeface="+mj-lt"/>
              <a:buAutoNum type="arabicPeriod"/>
            </a:pPr>
            <a:r>
              <a:rPr lang="en-US" b="1" dirty="0"/>
              <a:t>What authority is listed?</a:t>
            </a:r>
          </a:p>
          <a:p>
            <a:pPr marL="857250" lvl="1" indent="-457200">
              <a:buFont typeface="+mj-lt"/>
              <a:buAutoNum type="arabicPeriod"/>
            </a:pPr>
            <a:r>
              <a:rPr lang="en-US" b="1" dirty="0"/>
              <a:t>What does God expect?</a:t>
            </a:r>
          </a:p>
        </p:txBody>
      </p:sp>
    </p:spTree>
    <p:extLst>
      <p:ext uri="{BB962C8B-B14F-4D97-AF65-F5344CB8AC3E}">
        <p14:creationId xmlns:p14="http://schemas.microsoft.com/office/powerpoint/2010/main" val="3915239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Fourth Commandment</a:t>
            </a:r>
          </a:p>
        </p:txBody>
      </p:sp>
      <p:sp>
        <p:nvSpPr>
          <p:cNvPr id="3" name="Content Placeholder 2"/>
          <p:cNvSpPr>
            <a:spLocks noGrp="1"/>
          </p:cNvSpPr>
          <p:nvPr>
            <p:ph idx="1"/>
          </p:nvPr>
        </p:nvSpPr>
        <p:spPr>
          <a:xfrm>
            <a:off x="457200" y="914400"/>
            <a:ext cx="8229600" cy="5740118"/>
          </a:xfrm>
        </p:spPr>
        <p:txBody>
          <a:bodyPr numCol="1">
            <a:normAutofit/>
          </a:bodyPr>
          <a:lstStyle/>
          <a:p>
            <a:r>
              <a:rPr lang="en-US" dirty="0"/>
              <a:t>Turn to the Table of Duties in your Small Catechism. </a:t>
            </a:r>
          </a:p>
          <a:p>
            <a:r>
              <a:rPr lang="en-US" dirty="0"/>
              <a:t>Here, Luther lists various vocations which are categorized either by church, family, or government.</a:t>
            </a:r>
          </a:p>
          <a:p>
            <a:r>
              <a:rPr lang="en-US" dirty="0"/>
              <a:t>As Christians we can have multiple vocations.  These vocations help us understand who is the authority.  </a:t>
            </a:r>
          </a:p>
          <a:p>
            <a:pPr marL="0" indent="0">
              <a:buNone/>
            </a:pPr>
            <a:endParaRPr lang="en-US" dirty="0"/>
          </a:p>
          <a:p>
            <a:pPr marL="0" indent="0">
              <a:buNone/>
            </a:pPr>
            <a:r>
              <a:rPr lang="en-US" b="1" dirty="0"/>
              <a:t>Q: What are some of your vocations? Who is the authority? (Let’s write these on the board).</a:t>
            </a:r>
          </a:p>
          <a:p>
            <a:pPr marL="0" indent="0">
              <a:buNone/>
            </a:pPr>
            <a:r>
              <a:rPr lang="en-US" dirty="0"/>
              <a:t>A: Examples: Child &amp; Parent.  Student &amp; Teacher. Citizen &amp; Government</a:t>
            </a:r>
          </a:p>
        </p:txBody>
      </p:sp>
    </p:spTree>
    <p:extLst>
      <p:ext uri="{BB962C8B-B14F-4D97-AF65-F5344CB8AC3E}">
        <p14:creationId xmlns:p14="http://schemas.microsoft.com/office/powerpoint/2010/main" val="3076259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Fourth Commandment</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Q: Where does all authority come from?</a:t>
            </a:r>
          </a:p>
          <a:p>
            <a:pPr marL="0" indent="0">
              <a:buNone/>
            </a:pPr>
            <a:r>
              <a:rPr lang="en-US" dirty="0"/>
              <a:t>A: God.  </a:t>
            </a:r>
            <a:r>
              <a:rPr lang="en-US" i="1" dirty="0"/>
              <a:t>“…there is no authority except from God…” (Rom. 13:1).  These individuals are God’s representatives.  They receive their authority from Him.  Ultimately, l</a:t>
            </a:r>
            <a:r>
              <a:rPr lang="en-US" dirty="0"/>
              <a:t>ove for authorities is related to love for God.</a:t>
            </a:r>
          </a:p>
          <a:p>
            <a:pPr marL="0" indent="0">
              <a:buNone/>
            </a:pPr>
            <a:endParaRPr lang="en-US" dirty="0"/>
          </a:p>
          <a:p>
            <a:pPr marL="0" indent="0">
              <a:buNone/>
            </a:pPr>
            <a:endParaRPr lang="en-US"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334980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Fourth Commandment</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b="1" dirty="0"/>
              <a:t>Q: When do you or other people in your life, ‘bend the rules’ or disobey teachers or other authorities? When do you obey your parents?</a:t>
            </a:r>
          </a:p>
          <a:p>
            <a:pPr marL="0" indent="0" algn="ctr">
              <a:buNone/>
            </a:pPr>
            <a:endParaRPr lang="en-US" b="1" dirty="0"/>
          </a:p>
          <a:p>
            <a:pPr marL="0" indent="0" algn="ctr">
              <a:buNone/>
            </a:pPr>
            <a:r>
              <a:rPr lang="en-US" dirty="0"/>
              <a:t>Write down examples of both.</a:t>
            </a:r>
          </a:p>
          <a:p>
            <a:pPr marL="0" indent="0">
              <a:buNone/>
            </a:pPr>
            <a:endParaRPr lang="en-US" dirty="0"/>
          </a:p>
          <a:p>
            <a:pPr marL="0" indent="0">
              <a:buNone/>
            </a:pPr>
            <a:endParaRPr lang="en-US" dirty="0"/>
          </a:p>
          <a:p>
            <a:pPr marL="0" indent="0">
              <a:buNone/>
            </a:pPr>
            <a:endParaRPr lang="en-US"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8492907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9272</TotalTime>
  <Words>1506</Words>
  <Application>Microsoft Macintosh PowerPoint</Application>
  <PresentationFormat>On-screen Show (4:3)</PresentationFormat>
  <Paragraphs>195</Paragraphs>
  <Slides>26</Slides>
  <Notes>22</Notes>
  <HiddenSlides>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Century Gothic</vt:lpstr>
      <vt:lpstr>Courier New</vt:lpstr>
      <vt:lpstr>Palatino Linotype</vt:lpstr>
      <vt:lpstr>Executive</vt:lpstr>
      <vt:lpstr>The Ten Commandments</vt:lpstr>
      <vt:lpstr>Review</vt:lpstr>
      <vt:lpstr>4th Commandment</vt:lpstr>
      <vt:lpstr>God’s Representatives</vt:lpstr>
      <vt:lpstr>God’s Representatives</vt:lpstr>
      <vt:lpstr>Activity</vt:lpstr>
      <vt:lpstr>Fourth Commandment</vt:lpstr>
      <vt:lpstr>Fourth Commandment</vt:lpstr>
      <vt:lpstr>Fourth Commandment</vt:lpstr>
      <vt:lpstr>The Small Catechism</vt:lpstr>
      <vt:lpstr>Fourth Commandment</vt:lpstr>
      <vt:lpstr>Fourth Commandment</vt:lpstr>
      <vt:lpstr>Fourth Commandment</vt:lpstr>
      <vt:lpstr>Fourth Commandment</vt:lpstr>
      <vt:lpstr>5th Commandment</vt:lpstr>
      <vt:lpstr>5th Commandment Intro.</vt:lpstr>
      <vt:lpstr>God’s Gift of Life</vt:lpstr>
      <vt:lpstr>Genesis 4:1-16</vt:lpstr>
      <vt:lpstr>Small Catechism</vt:lpstr>
      <vt:lpstr>5th Commandment</vt:lpstr>
      <vt:lpstr>5th Commandment</vt:lpstr>
      <vt:lpstr>5th Commandment</vt:lpstr>
      <vt:lpstr>Luke 10:29-37</vt:lpstr>
      <vt:lpstr>5th Commandment</vt:lpstr>
      <vt:lpstr>Questions?</vt:lpstr>
      <vt:lpstr>Ten Commandments  in The Small Catechism</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125</cp:revision>
  <dcterms:created xsi:type="dcterms:W3CDTF">2016-10-18T19:14:33Z</dcterms:created>
  <dcterms:modified xsi:type="dcterms:W3CDTF">2019-05-12T12:10:58Z</dcterms:modified>
</cp:coreProperties>
</file>