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9"/>
  </p:notesMasterIdLst>
  <p:handoutMasterIdLst>
    <p:handoutMasterId r:id="rId30"/>
  </p:handoutMasterIdLst>
  <p:sldIdLst>
    <p:sldId id="422" r:id="rId2"/>
    <p:sldId id="405" r:id="rId3"/>
    <p:sldId id="456" r:id="rId4"/>
    <p:sldId id="488" r:id="rId5"/>
    <p:sldId id="498" r:id="rId6"/>
    <p:sldId id="499" r:id="rId7"/>
    <p:sldId id="501" r:id="rId8"/>
    <p:sldId id="502" r:id="rId9"/>
    <p:sldId id="500" r:id="rId10"/>
    <p:sldId id="503" r:id="rId11"/>
    <p:sldId id="504" r:id="rId12"/>
    <p:sldId id="505" r:id="rId13"/>
    <p:sldId id="485" r:id="rId14"/>
    <p:sldId id="506" r:id="rId15"/>
    <p:sldId id="508" r:id="rId16"/>
    <p:sldId id="507" r:id="rId17"/>
    <p:sldId id="510" r:id="rId18"/>
    <p:sldId id="511" r:id="rId19"/>
    <p:sldId id="509" r:id="rId20"/>
    <p:sldId id="497" r:id="rId21"/>
    <p:sldId id="513" r:id="rId22"/>
    <p:sldId id="512" r:id="rId23"/>
    <p:sldId id="474" r:id="rId24"/>
    <p:sldId id="515" r:id="rId25"/>
    <p:sldId id="516" r:id="rId26"/>
    <p:sldId id="514" r:id="rId27"/>
    <p:sldId id="27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92" autoAdjust="0"/>
    <p:restoredTop sz="77610" autoAdjust="0"/>
  </p:normalViewPr>
  <p:slideViewPr>
    <p:cSldViewPr snapToGrid="0" snapToObjects="1">
      <p:cViewPr varScale="1">
        <p:scale>
          <a:sx n="97" d="100"/>
          <a:sy n="97" d="100"/>
        </p:scale>
        <p:origin x="1224"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4/10/19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4/10/19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Hymn: LSB 627</a:t>
            </a:r>
          </a:p>
        </p:txBody>
      </p:sp>
      <p:sp>
        <p:nvSpPr>
          <p:cNvPr id="4" name="Slide Number Placeholder 3"/>
          <p:cNvSpPr>
            <a:spLocks noGrp="1"/>
          </p:cNvSpPr>
          <p:nvPr>
            <p:ph type="sldNum" sz="quarter" idx="5"/>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329857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386343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4096733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967475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169929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2403006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4136776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0618029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5185963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3268950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112057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4118476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5606752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21768635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1844535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766873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9705819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2565406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41951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5731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424066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378296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4107677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564545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137629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4/10/19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4/10/19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4/10/19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4/10/19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4/10/19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sz="8000" b="1" dirty="0"/>
              <a:t>The Sacrament of the Altar</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Four</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Verse 29 says we should “discern the body.”  What does this mean?</a:t>
            </a:r>
          </a:p>
          <a:p>
            <a:pPr marL="0" indent="0">
              <a:buNone/>
            </a:pPr>
            <a:r>
              <a:rPr lang="en-US" dirty="0"/>
              <a:t>A: ”Discerning” involves recognizing the true body and blood of our Lord Jesus Christ under the bread and wine in this Sacrament.  Also, it implies a desire for the forgiveness of sins, life, and salvation offered in the Sacrament.</a:t>
            </a:r>
          </a:p>
          <a:p>
            <a:pPr marL="0" indent="0">
              <a:buNone/>
            </a:pPr>
            <a:endParaRPr lang="en-US" dirty="0"/>
          </a:p>
          <a:p>
            <a:pPr marL="0" indent="0">
              <a:buNone/>
            </a:pPr>
            <a:r>
              <a:rPr lang="en-US" b="1" dirty="0"/>
              <a:t>Q: What is the consequence of not “discerning the body” in verse 29?</a:t>
            </a:r>
          </a:p>
          <a:p>
            <a:pPr marL="0" indent="0">
              <a:buNone/>
            </a:pPr>
            <a:r>
              <a:rPr lang="en-US" dirty="0"/>
              <a:t>A: Those who do not discern the body comes under God’s judgment.</a:t>
            </a:r>
          </a:p>
          <a:p>
            <a:pPr marL="0" indent="0">
              <a:buNone/>
            </a:pPr>
            <a:endParaRPr lang="en-US" dirty="0"/>
          </a:p>
        </p:txBody>
      </p:sp>
    </p:spTree>
    <p:extLst>
      <p:ext uri="{BB962C8B-B14F-4D97-AF65-F5344CB8AC3E}">
        <p14:creationId xmlns:p14="http://schemas.microsoft.com/office/powerpoint/2010/main" val="3280173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Lord’s Supper is a gift from God.  When we take the Sacrament of the altar, we do so in faith.</a:t>
            </a:r>
          </a:p>
          <a:p>
            <a:pPr marL="0" indent="0">
              <a:buNone/>
            </a:pPr>
            <a:endParaRPr lang="en-US" dirty="0"/>
          </a:p>
          <a:p>
            <a:pPr marL="0" indent="0" algn="ctr">
              <a:buNone/>
            </a:pPr>
            <a:r>
              <a:rPr lang="en-US" b="1" dirty="0"/>
              <a:t>Q: Ultimately, what happens if you receive the Lord’s Supper without faith in Christ and what He is giving us?</a:t>
            </a:r>
          </a:p>
          <a:p>
            <a:pPr marL="0" indent="0" algn="ctr">
              <a:buNone/>
            </a:pPr>
            <a:r>
              <a:rPr lang="en-US" dirty="0"/>
              <a:t>Sinning against Christ (v. 27)</a:t>
            </a:r>
          </a:p>
          <a:p>
            <a:pPr marL="0" indent="0" algn="ctr">
              <a:buNone/>
            </a:pPr>
            <a:r>
              <a:rPr lang="en-US" dirty="0"/>
              <a:t>Bringing God’s condemnation upon us (v. 29)</a:t>
            </a:r>
          </a:p>
          <a:p>
            <a:pPr marL="0" indent="0" algn="ctr">
              <a:buNone/>
            </a:pPr>
            <a:r>
              <a:rPr lang="en-US" dirty="0"/>
              <a:t>Physical harm to our bodies (v. 30)</a:t>
            </a:r>
          </a:p>
        </p:txBody>
      </p:sp>
    </p:spTree>
    <p:extLst>
      <p:ext uri="{BB962C8B-B14F-4D97-AF65-F5344CB8AC3E}">
        <p14:creationId xmlns:p14="http://schemas.microsoft.com/office/powerpoint/2010/main" val="2043899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Lord’s Supper is a gift from God.  When we take the Sacrament of the altar, we do so in faith.</a:t>
            </a:r>
          </a:p>
          <a:p>
            <a:pPr marL="0" indent="0">
              <a:buNone/>
            </a:pPr>
            <a:endParaRPr lang="en-US" dirty="0"/>
          </a:p>
          <a:p>
            <a:pPr marL="0" indent="0" algn="ctr">
              <a:buNone/>
            </a:pPr>
            <a:r>
              <a:rPr lang="en-US" b="1" dirty="0"/>
              <a:t>Q: What happens if you receive the Sacrament of the Altar with faith in Christ and what He is giving us?</a:t>
            </a:r>
          </a:p>
          <a:p>
            <a:pPr marL="0" indent="0" algn="ctr">
              <a:buNone/>
            </a:pPr>
            <a:r>
              <a:rPr lang="en-US" dirty="0"/>
              <a:t>Forgiveness of Sins</a:t>
            </a:r>
          </a:p>
          <a:p>
            <a:pPr marL="0" indent="0" algn="ctr">
              <a:buNone/>
            </a:pPr>
            <a:r>
              <a:rPr lang="en-US" dirty="0"/>
              <a:t>Live</a:t>
            </a:r>
          </a:p>
          <a:p>
            <a:pPr marL="0" indent="0" algn="ctr">
              <a:buNone/>
            </a:pPr>
            <a:r>
              <a:rPr lang="en-US" dirty="0"/>
              <a:t>Salvation</a:t>
            </a:r>
          </a:p>
        </p:txBody>
      </p:sp>
    </p:spTree>
    <p:extLst>
      <p:ext uri="{BB962C8B-B14F-4D97-AF65-F5344CB8AC3E}">
        <p14:creationId xmlns:p14="http://schemas.microsoft.com/office/powerpoint/2010/main" val="2274994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Who receives this sacrament worthily?</a:t>
            </a:r>
          </a:p>
          <a:p>
            <a:pPr marL="0" indent="0" algn="ctr">
              <a:buNone/>
            </a:pPr>
            <a:r>
              <a:rPr lang="en-US" dirty="0"/>
              <a:t>Fasting and bodily preparation are certainly fine outward training.  But that person is truly worthy and well prepared who has faith in these words: “Given and shed for you for the forgiveness of sins.”</a:t>
            </a:r>
          </a:p>
          <a:p>
            <a:pPr marL="0" indent="0" algn="ctr">
              <a:buNone/>
            </a:pPr>
            <a:r>
              <a:rPr lang="en-US" dirty="0"/>
              <a:t>But anyone who does not believe these words or doubts them is unworthy and unprepared, for the words “for you” require all hearts to believe.</a:t>
            </a:r>
          </a:p>
        </p:txBody>
      </p:sp>
    </p:spTree>
    <p:extLst>
      <p:ext uri="{BB962C8B-B14F-4D97-AF65-F5344CB8AC3E}">
        <p14:creationId xmlns:p14="http://schemas.microsoft.com/office/powerpoint/2010/main" val="275728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u="sng" dirty="0"/>
              <a:t>Fasting and bodily preparation</a:t>
            </a:r>
            <a:r>
              <a:rPr lang="en-US" dirty="0"/>
              <a:t> are certainly fine outward training.  But that person is truly worthy and well prepared who has faith in these words: “Given and shed for you for the forgiveness of sins.”</a:t>
            </a:r>
          </a:p>
          <a:p>
            <a:pPr marL="0" indent="0" algn="ctr">
              <a:buNone/>
            </a:pPr>
            <a:endParaRPr lang="en-US" dirty="0"/>
          </a:p>
          <a:p>
            <a:pPr marL="0" indent="0" algn="ctr">
              <a:buNone/>
            </a:pPr>
            <a:r>
              <a:rPr lang="en-US" b="1" i="1" dirty="0"/>
              <a:t>What is “fasting and bodily preparation”?</a:t>
            </a:r>
          </a:p>
          <a:p>
            <a:pPr marL="0" indent="0" algn="ctr">
              <a:buNone/>
            </a:pPr>
            <a:r>
              <a:rPr lang="en-US" dirty="0"/>
              <a:t>Denying oneself food or other pleasures for a particular period of time.  </a:t>
            </a:r>
          </a:p>
          <a:p>
            <a:pPr marL="0" indent="0" algn="ctr">
              <a:buNone/>
            </a:pPr>
            <a:r>
              <a:rPr lang="en-US" dirty="0"/>
              <a:t>Bodily preparation may include rest, cleanliness, modest and reverent clothing.  </a:t>
            </a:r>
          </a:p>
          <a:p>
            <a:pPr marL="0" indent="0" algn="ctr">
              <a:buNone/>
            </a:pPr>
            <a:r>
              <a:rPr lang="en-US" dirty="0"/>
              <a:t>These outward expression of reverence can draw our attention to the Lord (1 Tim. 4:8) but they don’t make us worthy and well prepared to receive the Sacrament.</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83596" y="1332874"/>
            <a:ext cx="0" cy="161035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077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Fasting and bodily preparation are certainly fine outward training.  </a:t>
            </a:r>
            <a:r>
              <a:rPr lang="en-US" b="1" u="sng" dirty="0"/>
              <a:t>But that person is truly worthy and well prepared who has faith in these words: “Given and shed for you for the forgiveness of sins.”</a:t>
            </a:r>
          </a:p>
          <a:p>
            <a:pPr marL="0" indent="0" algn="ctr">
              <a:buNone/>
            </a:pPr>
            <a:endParaRPr lang="en-US" dirty="0"/>
          </a:p>
          <a:p>
            <a:pPr marL="0" indent="0" algn="ctr">
              <a:buNone/>
            </a:pPr>
            <a:r>
              <a:rPr lang="en-US" b="1" i="1" dirty="0"/>
              <a:t>What does worthy reception look like?</a:t>
            </a:r>
          </a:p>
          <a:p>
            <a:pPr marL="0" indent="0" algn="ctr">
              <a:buNone/>
            </a:pPr>
            <a:r>
              <a:rPr lang="en-US" dirty="0"/>
              <a:t>Faith in Christ and his instituting words makes a person “worthy” to receive the Lord’s Supper.</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69312" y="2443162"/>
            <a:ext cx="0" cy="4714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35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Fasting and bodily preparation are certainly fine outward training.  But that person is truly worthy and well prepared who has faith in these words: </a:t>
            </a:r>
            <a:r>
              <a:rPr lang="en-US" b="1" dirty="0"/>
              <a:t>“</a:t>
            </a:r>
            <a:r>
              <a:rPr lang="en-US" b="1" u="sng" dirty="0"/>
              <a:t>Given and shed for you for the forgiveness of sins.</a:t>
            </a:r>
            <a:r>
              <a:rPr lang="en-US" u="sng" dirty="0"/>
              <a:t>”</a:t>
            </a:r>
          </a:p>
          <a:p>
            <a:pPr marL="0" indent="0" algn="ctr">
              <a:buNone/>
            </a:pPr>
            <a:endParaRPr lang="en-US" dirty="0"/>
          </a:p>
          <a:p>
            <a:pPr marL="0" indent="0" algn="ctr">
              <a:buNone/>
            </a:pPr>
            <a:r>
              <a:rPr lang="en-US" b="1" i="1" dirty="0"/>
              <a:t>The Sacrament is only for repentant, baptized sinners.</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69308" y="2443163"/>
            <a:ext cx="0" cy="4714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00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Fasting and bodily preparation are certainly fine outward training.  But that person is truly worthy and well prepared who has faith in these words: </a:t>
            </a:r>
            <a:r>
              <a:rPr lang="en-US" b="1" dirty="0"/>
              <a:t>“</a:t>
            </a:r>
            <a:r>
              <a:rPr lang="en-US" b="1" u="sng" dirty="0"/>
              <a:t>Given and shed for you for the forgiveness of sins.</a:t>
            </a:r>
            <a:r>
              <a:rPr lang="en-US" u="sng" dirty="0"/>
              <a:t>”</a:t>
            </a:r>
          </a:p>
          <a:p>
            <a:pPr marL="0" indent="0" algn="ctr">
              <a:buNone/>
            </a:pPr>
            <a:endParaRPr lang="en-US" dirty="0"/>
          </a:p>
          <a:p>
            <a:pPr marL="0" indent="0" algn="ctr">
              <a:buNone/>
            </a:pPr>
            <a:r>
              <a:rPr lang="en-US" b="1" i="1" dirty="0"/>
              <a:t>What about those who are weak or struggling in faith?</a:t>
            </a:r>
          </a:p>
          <a:p>
            <a:pPr marL="0" indent="0" algn="ctr">
              <a:buNone/>
            </a:pPr>
            <a:r>
              <a:rPr lang="en-US" dirty="0"/>
              <a:t>Yes! The words “for you” shows us that Christ instituted this Sacrament for weak and struggling sinners like us, to draw us to Himself and to strengthen our faith in Him.</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69308" y="2443163"/>
            <a:ext cx="0" cy="4714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879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Fasting and bodily preparation are certainly fine outward training.  But that person is truly worthy and well prepared who has faith in these words: </a:t>
            </a:r>
            <a:r>
              <a:rPr lang="en-US" b="1" dirty="0"/>
              <a:t>“</a:t>
            </a:r>
            <a:r>
              <a:rPr lang="en-US" b="1" u="sng" dirty="0"/>
              <a:t>Given and shed for you for the forgiveness of sins.</a:t>
            </a:r>
            <a:r>
              <a:rPr lang="en-US" u="sng" dirty="0"/>
              <a:t>”</a:t>
            </a:r>
          </a:p>
          <a:p>
            <a:pPr marL="0" indent="0" algn="ctr">
              <a:buNone/>
            </a:pPr>
            <a:endParaRPr lang="en-US" dirty="0"/>
          </a:p>
          <a:p>
            <a:pPr marL="0" indent="0" algn="ctr">
              <a:buNone/>
            </a:pPr>
            <a:r>
              <a:rPr lang="en-US" b="1" i="1" dirty="0"/>
              <a:t>What should I do if I feel no need for the Sacrament?</a:t>
            </a:r>
          </a:p>
          <a:p>
            <a:pPr marL="0" indent="0" algn="ctr">
              <a:buNone/>
            </a:pPr>
            <a:r>
              <a:rPr lang="en-US" dirty="0"/>
              <a:t>Luther states, “To such a person no better advice can be given than this: first, he should touch his body to see if he still has flesh and blood…Second, he should look around to see whether he is still in the world, and remember that there will be no lack of sin and trouble...  Third, he will certainly have the devil also around him, who with his lying and murdering day and night will let him have no peace, within or without...”</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69308" y="2443163"/>
            <a:ext cx="0" cy="4714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69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But anyone who does not believe these words or doubts them is unworthy and unprepared, for the words “for you” require all hearts to believe.</a:t>
            </a:r>
          </a:p>
          <a:p>
            <a:pPr marL="0" indent="0" algn="ctr">
              <a:buNone/>
            </a:pPr>
            <a:endParaRPr lang="en-US" dirty="0"/>
          </a:p>
          <a:p>
            <a:pPr marL="0" indent="0" algn="ctr">
              <a:buNone/>
            </a:pPr>
            <a:r>
              <a:rPr lang="en-US" b="1" i="1" dirty="0"/>
              <a:t>The closed communion statement in the Small Catechism.</a:t>
            </a:r>
          </a:p>
          <a:p>
            <a:pPr marL="0" indent="0" algn="ctr">
              <a:buNone/>
            </a:pPr>
            <a:endParaRPr lang="en-US" dirty="0"/>
          </a:p>
          <a:p>
            <a:pPr marL="0" indent="0" algn="ctr">
              <a:buNone/>
            </a:pPr>
            <a:endParaRPr lang="en-US" dirty="0"/>
          </a:p>
        </p:txBody>
      </p:sp>
      <p:cxnSp>
        <p:nvCxnSpPr>
          <p:cNvPr id="5" name="Straight Arrow Connector 4">
            <a:extLst>
              <a:ext uri="{FF2B5EF4-FFF2-40B4-BE49-F238E27FC236}">
                <a16:creationId xmlns:a16="http://schemas.microsoft.com/office/drawing/2014/main" id="{E144055D-EA51-B143-A9E8-463D305B043B}"/>
              </a:ext>
            </a:extLst>
          </p:cNvPr>
          <p:cNvCxnSpPr>
            <a:cxnSpLocks/>
          </p:cNvCxnSpPr>
          <p:nvPr/>
        </p:nvCxnSpPr>
        <p:spPr>
          <a:xfrm>
            <a:off x="4569308" y="2085975"/>
            <a:ext cx="0" cy="5000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Double Bracket 6">
            <a:extLst>
              <a:ext uri="{FF2B5EF4-FFF2-40B4-BE49-F238E27FC236}">
                <a16:creationId xmlns:a16="http://schemas.microsoft.com/office/drawing/2014/main" id="{1D7E4D30-7BB8-8A42-BB01-E3A32D6820C3}"/>
              </a:ext>
            </a:extLst>
          </p:cNvPr>
          <p:cNvSpPr/>
          <p:nvPr/>
        </p:nvSpPr>
        <p:spPr>
          <a:xfrm>
            <a:off x="828675" y="914400"/>
            <a:ext cx="7500938" cy="1171575"/>
          </a:xfrm>
          <a:prstGeom prst="bracketPair">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5570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Assignment &amp; Previous Class</a:t>
            </a:r>
          </a:p>
        </p:txBody>
      </p:sp>
    </p:spTree>
    <p:extLst>
      <p:ext uri="{BB962C8B-B14F-4D97-AF65-F5344CB8AC3E}">
        <p14:creationId xmlns:p14="http://schemas.microsoft.com/office/powerpoint/2010/main" val="499269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a:t>
            </a:r>
            <a:r>
              <a:rPr lang="en-US" dirty="0"/>
              <a:t>Now, this is to be the first point, especially for those who are cold and indifferent, that they may reflect upon and rouse themselves. For this is certainly true, as I have found in my own experience, and as every one will find in his own case, that if a person thus withdraw from this Sacrament, he will daily become more and more callous and cold, and will at last disregard it altogether. To avoid this, we must, indeed, examine heart and conscience, and act like a person who desires to be right with God. Now, the more this is done, the more will the heart be warmed and enkindled, that it may not become entirely cold” (LC V 53-54). </a:t>
            </a:r>
            <a:endParaRPr lang="en-US" i="1" dirty="0"/>
          </a:p>
        </p:txBody>
      </p:sp>
    </p:spTree>
    <p:extLst>
      <p:ext uri="{BB962C8B-B14F-4D97-AF65-F5344CB8AC3E}">
        <p14:creationId xmlns:p14="http://schemas.microsoft.com/office/powerpoint/2010/main" val="1396032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a:t>
            </a:r>
            <a:r>
              <a:rPr lang="en-US" dirty="0"/>
              <a:t>Therefore such people must learn that it is the highest art to know that our Sacrament does not depend upon our worthiness. For we are not baptized because we are worthy and holy, nor do we go to confession because we are pure and without sin, but the contrary, because we are poor miserable men, and just because we are unworthy; unless it be some one who desires no grace and absolution nor intends to reform” (LC V 61).</a:t>
            </a:r>
            <a:endParaRPr lang="en-US" i="1" dirty="0"/>
          </a:p>
        </p:txBody>
      </p:sp>
    </p:spTree>
    <p:extLst>
      <p:ext uri="{BB962C8B-B14F-4D97-AF65-F5344CB8AC3E}">
        <p14:creationId xmlns:p14="http://schemas.microsoft.com/office/powerpoint/2010/main" val="2013177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“But those who are sensible of their weakness, desire to be rid of it and long for help, should regard and use it only as a precious antidote against the poison which they have in them. For here in the Sacrament you are to receive from the lips of Christ forgiveness of sin, which contains and brings with it the grace of God and the Spirit with all His gifts, protection, shelter, and power against death and the devil and all misfortune” (LC V 70). </a:t>
            </a:r>
            <a:endParaRPr lang="en-US" i="1" dirty="0"/>
          </a:p>
        </p:txBody>
      </p:sp>
    </p:spTree>
    <p:extLst>
      <p:ext uri="{BB962C8B-B14F-4D97-AF65-F5344CB8AC3E}">
        <p14:creationId xmlns:p14="http://schemas.microsoft.com/office/powerpoint/2010/main" val="4075137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Closed Communion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In view of the wonderful gift God gives to us in the Lord’s Supper, would we not want everyone to come up and partake of this Sacrament?  Shouldn’t pastors and congregations let everyone eat and drink of the Lord’s Supper who feels like he or she might want to?</a:t>
            </a:r>
          </a:p>
          <a:p>
            <a:pPr marL="0" indent="0" algn="ctr">
              <a:buNone/>
            </a:pPr>
            <a:endParaRPr lang="en-US" dirty="0"/>
          </a:p>
          <a:p>
            <a:pPr marL="0" indent="0" algn="ctr">
              <a:buNone/>
            </a:pPr>
            <a:r>
              <a:rPr lang="en-US" dirty="0"/>
              <a:t>There are times where the church must say, “No.”</a:t>
            </a:r>
          </a:p>
          <a:p>
            <a:pPr marL="0" indent="0" algn="ctr">
              <a:buNone/>
            </a:pPr>
            <a:endParaRPr lang="en-US" dirty="0"/>
          </a:p>
          <a:p>
            <a:pPr marL="0" indent="0" algn="ctr">
              <a:buNone/>
            </a:pPr>
            <a:r>
              <a:rPr lang="en-US" dirty="0"/>
              <a:t>Faithfulness to the Lord and His Word and love for those who might receive the Sacrament “unworthily” is the motivation for the Church’s historic practice of closed Communion.</a:t>
            </a:r>
          </a:p>
        </p:txBody>
      </p:sp>
    </p:spTree>
    <p:extLst>
      <p:ext uri="{BB962C8B-B14F-4D97-AF65-F5344CB8AC3E}">
        <p14:creationId xmlns:p14="http://schemas.microsoft.com/office/powerpoint/2010/main" val="312421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Closed Communion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It would be unloving stewardship for a pastor to administer the Sacrament to people:</a:t>
            </a:r>
          </a:p>
          <a:p>
            <a:r>
              <a:rPr lang="en-US" dirty="0"/>
              <a:t>Haven’t been baptized.</a:t>
            </a:r>
          </a:p>
          <a:p>
            <a:r>
              <a:rPr lang="en-US" dirty="0"/>
              <a:t>Haven’t confess faith in Jesus Christ – who died for them and shed His blood for them upon the cross.</a:t>
            </a:r>
          </a:p>
          <a:p>
            <a:r>
              <a:rPr lang="en-US" dirty="0"/>
              <a:t>Haven’t confess faith in the words instituting the Sacrament – specifically that Christ gives His true body and blood for the forgiveness of sins.</a:t>
            </a:r>
          </a:p>
          <a:p>
            <a:r>
              <a:rPr lang="en-US" dirty="0"/>
              <a:t>Who are unrepentant.</a:t>
            </a:r>
          </a:p>
          <a:p>
            <a:r>
              <a:rPr lang="en-US" dirty="0"/>
              <a:t>Who don’t confess the faith of the church at whose altar they are communing.</a:t>
            </a:r>
          </a:p>
          <a:p>
            <a:endParaRPr lang="en-US" dirty="0"/>
          </a:p>
        </p:txBody>
      </p:sp>
    </p:spTree>
    <p:extLst>
      <p:ext uri="{BB962C8B-B14F-4D97-AF65-F5344CB8AC3E}">
        <p14:creationId xmlns:p14="http://schemas.microsoft.com/office/powerpoint/2010/main" val="413203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Closed Communion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practice of closed communion:</a:t>
            </a:r>
          </a:p>
          <a:p>
            <a:r>
              <a:rPr lang="en-US" dirty="0"/>
              <a:t>Isn’t a religious statement of a pastor and congregation who think they are better than others on some scale of religious goodness.</a:t>
            </a:r>
          </a:p>
          <a:p>
            <a:r>
              <a:rPr lang="en-US" dirty="0"/>
              <a:t>Isn’t a denying that there are Christians in other confessions of faith.</a:t>
            </a:r>
          </a:p>
          <a:p>
            <a:endParaRPr lang="en-US" dirty="0"/>
          </a:p>
          <a:p>
            <a:pPr marL="0" indent="0" algn="ctr">
              <a:buNone/>
            </a:pPr>
            <a:r>
              <a:rPr lang="en-US" dirty="0"/>
              <a:t>It’s a statement that we take serious Christ and His Word and we are concerned for the spiritual welfare of the souls of all people.</a:t>
            </a:r>
          </a:p>
          <a:p>
            <a:pPr marL="0" indent="0" algn="ctr">
              <a:buNone/>
            </a:pPr>
            <a:endParaRPr lang="en-US" dirty="0"/>
          </a:p>
          <a:p>
            <a:pPr marL="0" indent="0" algn="ctr">
              <a:buNone/>
            </a:pPr>
            <a:r>
              <a:rPr lang="en-US" dirty="0"/>
              <a:t>Ultimately, it shows the importance of faithful catechesis and preaching in order for true faith in Christ to be created and sustained.</a:t>
            </a:r>
          </a:p>
          <a:p>
            <a:endParaRPr lang="en-US" dirty="0"/>
          </a:p>
        </p:txBody>
      </p:sp>
    </p:spTree>
    <p:extLst>
      <p:ext uri="{BB962C8B-B14F-4D97-AF65-F5344CB8AC3E}">
        <p14:creationId xmlns:p14="http://schemas.microsoft.com/office/powerpoint/2010/main" val="51390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Closed Communion</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buNone/>
            </a:pPr>
            <a:r>
              <a:rPr lang="en-US" b="1" dirty="0"/>
              <a:t>Activity</a:t>
            </a:r>
          </a:p>
          <a:p>
            <a:pPr marL="0" indent="0" algn="ctr">
              <a:buNone/>
            </a:pPr>
            <a:r>
              <a:rPr lang="en-US" dirty="0"/>
              <a:t>Explain whether or not the following person would be permitted to come to the Lord’s Table? Why or why not?</a:t>
            </a:r>
          </a:p>
          <a:p>
            <a:pPr>
              <a:buFontTx/>
              <a:buChar char="-"/>
            </a:pPr>
            <a:r>
              <a:rPr lang="en-US" dirty="0"/>
              <a:t>An unbeliever.</a:t>
            </a:r>
          </a:p>
          <a:p>
            <a:pPr>
              <a:buFontTx/>
              <a:buChar char="-"/>
            </a:pPr>
            <a:r>
              <a:rPr lang="en-US" dirty="0"/>
              <a:t>A man who is a Christian and believes the bread and wine in the Lord’s Supper symbolizes the body and blood of Christ.</a:t>
            </a:r>
          </a:p>
          <a:p>
            <a:pPr>
              <a:buFontTx/>
              <a:buChar char="-"/>
            </a:pPr>
            <a:r>
              <a:rPr lang="en-US" dirty="0"/>
              <a:t>A woman who is a Christian and believes they receive the body and blood of Christ in the Lord’s Supper.  They are of a denomination that confesses we’re saved by works.</a:t>
            </a:r>
          </a:p>
          <a:p>
            <a:pPr>
              <a:buFontTx/>
              <a:buChar char="-"/>
            </a:pPr>
            <a:r>
              <a:rPr lang="en-US" dirty="0"/>
              <a:t>A child who is in fifth grade.  Confesses they receive the body and blood of Christ in the Lord’s Supper and has been properly examined.</a:t>
            </a:r>
          </a:p>
        </p:txBody>
      </p:sp>
    </p:spTree>
    <p:extLst>
      <p:ext uri="{BB962C8B-B14F-4D97-AF65-F5344CB8AC3E}">
        <p14:creationId xmlns:p14="http://schemas.microsoft.com/office/powerpoint/2010/main" val="327945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endParaRPr lang="en-US" dirty="0"/>
          </a:p>
        </p:txBody>
      </p:sp>
    </p:spTree>
    <p:extLst>
      <p:ext uri="{BB962C8B-B14F-4D97-AF65-F5344CB8AC3E}">
        <p14:creationId xmlns:p14="http://schemas.microsoft.com/office/powerpoint/2010/main" val="105396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Read 1 Corinthians 11:23-34</a:t>
            </a:r>
          </a:p>
          <a:p>
            <a:pPr marL="0" indent="0" algn="ctr">
              <a:buNone/>
            </a:pPr>
            <a:endParaRPr lang="en-US" i="1" dirty="0"/>
          </a:p>
          <a:p>
            <a:pPr marL="0" indent="0" algn="ctr">
              <a:buNone/>
            </a:pPr>
            <a:r>
              <a:rPr lang="en-US" b="1" u="sng" dirty="0"/>
              <a:t>Review of verses 23-25</a:t>
            </a:r>
          </a:p>
          <a:p>
            <a:r>
              <a:rPr lang="en-US" dirty="0"/>
              <a:t>St. Paul bears witness to the institution and practice of the Lord’s Supper as it was handed down to him by Jesus himself.</a:t>
            </a:r>
          </a:p>
          <a:p>
            <a:r>
              <a:rPr lang="en-US" dirty="0"/>
              <a:t>It’s Christ himself who institutes Holy Communion.</a:t>
            </a:r>
          </a:p>
          <a:p>
            <a:r>
              <a:rPr lang="en-US" dirty="0"/>
              <a:t>Jesus instituted this meal on the night when He was betrayed.</a:t>
            </a:r>
          </a:p>
          <a:p>
            <a:r>
              <a:rPr lang="en-US" dirty="0"/>
              <a:t>Jesus says the bread and wine are His body and blood.</a:t>
            </a:r>
          </a:p>
          <a:p>
            <a:r>
              <a:rPr lang="en-US" dirty="0"/>
              <a:t>“This do in remembrance of me…”  With these words Christ commands this Sacrament be administered in His Church.</a:t>
            </a:r>
          </a:p>
          <a:p>
            <a:pPr marL="0" indent="0" algn="ctr">
              <a:buNone/>
            </a:pPr>
            <a:endParaRPr lang="en-US" dirty="0"/>
          </a:p>
        </p:txBody>
      </p:sp>
    </p:spTree>
    <p:extLst>
      <p:ext uri="{BB962C8B-B14F-4D97-AF65-F5344CB8AC3E}">
        <p14:creationId xmlns:p14="http://schemas.microsoft.com/office/powerpoint/2010/main" val="98705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By eating and drinking the bread and wine, what does St. Paul say is being proclaimed?</a:t>
            </a:r>
          </a:p>
          <a:p>
            <a:pPr marL="0" indent="0">
              <a:buNone/>
            </a:pPr>
            <a:r>
              <a:rPr lang="en-US" dirty="0"/>
              <a:t>A: The death of Christ (v. 26), revealing again the connection between this meal and Christ’s crucifixion and death.</a:t>
            </a:r>
          </a:p>
          <a:p>
            <a:pPr marL="0" indent="0">
              <a:buNone/>
            </a:pPr>
            <a:endParaRPr lang="en-US" dirty="0"/>
          </a:p>
          <a:p>
            <a:pPr marL="0" indent="0" algn="ctr">
              <a:buNone/>
            </a:pPr>
            <a:r>
              <a:rPr lang="en-US" dirty="0"/>
              <a:t>Like a pastor reaching from the pulpit in weekly worship, so by God’s design, the communing congregation never omits declaring the central act of God’s love for us dying sinners.  The death of Christ!</a:t>
            </a:r>
          </a:p>
          <a:p>
            <a:pPr marL="0" indent="0" algn="ctr">
              <a:buNone/>
            </a:pPr>
            <a:endParaRPr lang="en-US" dirty="0"/>
          </a:p>
          <a:p>
            <a:pPr marL="0" indent="0" algn="ctr">
              <a:buNone/>
            </a:pPr>
            <a:r>
              <a:rPr lang="en-US" dirty="0"/>
              <a:t>It’s for this reason that the Sacrament of the Altar has been referred to as, “the pulpit of the laity.”  You are confessing something when you come to the altar.</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61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Is it possible to receive the Lord’s Supper in an unworthy manner?</a:t>
            </a:r>
          </a:p>
          <a:p>
            <a:pPr marL="0" indent="0">
              <a:buNone/>
            </a:pPr>
            <a:r>
              <a:rPr lang="en-US" dirty="0"/>
              <a:t>A: Yes! (v. 27). Many of the Corinthians were coming to the Lord’s Supper with no greater reverence than when they sat down for ordinary meals in their privates homes.</a:t>
            </a:r>
          </a:p>
          <a:p>
            <a:pPr marL="0" indent="0">
              <a:buNone/>
            </a:pPr>
            <a:endParaRPr lang="en-US" dirty="0"/>
          </a:p>
        </p:txBody>
      </p:sp>
    </p:spTree>
    <p:extLst>
      <p:ext uri="{BB962C8B-B14F-4D97-AF65-F5344CB8AC3E}">
        <p14:creationId xmlns:p14="http://schemas.microsoft.com/office/powerpoint/2010/main" val="1220781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Who are you sinning against by receiving the Lord’s Supper in an unworthy manner?</a:t>
            </a:r>
          </a:p>
          <a:p>
            <a:pPr marL="0" indent="0">
              <a:buNone/>
            </a:pPr>
            <a:r>
              <a:rPr lang="en-US" dirty="0"/>
              <a:t>A: Christ!  His body and blood (v. 27)</a:t>
            </a:r>
          </a:p>
          <a:p>
            <a:pPr marL="0" indent="0">
              <a:buNone/>
            </a:pPr>
            <a:endParaRPr lang="en-US" dirty="0"/>
          </a:p>
          <a:p>
            <a:pPr marL="0" indent="0">
              <a:buNone/>
            </a:pPr>
            <a:r>
              <a:rPr lang="en-US" dirty="0"/>
              <a:t>The Corinthians’ sin against the Lord’s body and blood is equivalent to the sin of:</a:t>
            </a:r>
          </a:p>
          <a:p>
            <a:r>
              <a:rPr lang="en-US" dirty="0"/>
              <a:t>The soldiers who beat and crucified Jesus.</a:t>
            </a:r>
          </a:p>
          <a:p>
            <a:r>
              <a:rPr lang="en-US" dirty="0"/>
              <a:t>Pilate by condemning Jesus.</a:t>
            </a:r>
          </a:p>
          <a:p>
            <a:r>
              <a:rPr lang="en-US" dirty="0"/>
              <a:t>The Jews by accusing Jesus.</a:t>
            </a:r>
          </a:p>
          <a:p>
            <a:endParaRPr lang="en-US" dirty="0"/>
          </a:p>
          <a:p>
            <a:pPr marL="0" indent="0" algn="ctr">
              <a:buNone/>
            </a:pPr>
            <a:r>
              <a:rPr lang="en-US" dirty="0"/>
              <a:t>To receive the Lord’s Supper in an unworthy manner is to sin against the very body and blood of Christ!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4922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How is a person to avoid sinning against the body and blood of Christ?</a:t>
            </a:r>
          </a:p>
          <a:p>
            <a:pPr marL="0" indent="0">
              <a:buNone/>
            </a:pPr>
            <a:r>
              <a:rPr lang="en-US" dirty="0"/>
              <a:t>A: ”Let a person examine himself” (v. 28).</a:t>
            </a:r>
          </a:p>
          <a:p>
            <a:pPr marL="0" indent="0">
              <a:buNone/>
            </a:pPr>
            <a:endParaRPr lang="en-US" dirty="0"/>
          </a:p>
          <a:p>
            <a:pPr marL="0" indent="0">
              <a:buNone/>
            </a:pPr>
            <a:r>
              <a:rPr lang="en-US" b="1" dirty="0"/>
              <a:t>Q: What are we to examine ourselves?</a:t>
            </a:r>
          </a:p>
          <a:p>
            <a:pPr marL="0" indent="0">
              <a:buNone/>
            </a:pPr>
            <a:r>
              <a:rPr lang="en-US" dirty="0"/>
              <a:t>A: We examine ourselves in light of God’s Word to see whether:</a:t>
            </a:r>
          </a:p>
          <a:p>
            <a:pPr>
              <a:buFontTx/>
              <a:buChar char="-"/>
            </a:pPr>
            <a:r>
              <a:rPr lang="en-US" dirty="0"/>
              <a:t>We are aware of our sins and are sorry for them (2 Cor. 7:10-11).</a:t>
            </a:r>
          </a:p>
          <a:p>
            <a:pPr>
              <a:buFontTx/>
              <a:buChar char="-"/>
            </a:pPr>
            <a:r>
              <a:rPr lang="en-US" dirty="0"/>
              <a:t>We believe in Jesus Christ and in His words in the Sacrament (Luke 22:19-20).</a:t>
            </a:r>
          </a:p>
          <a:p>
            <a:pPr>
              <a:buFontTx/>
              <a:buChar char="-"/>
            </a:pPr>
            <a:r>
              <a:rPr lang="en-US" dirty="0"/>
              <a:t>We intend, with the help of the Holy Spirit, to resists the devil, say no to sinful desires, and walk in newness of life (Eph. 4:22-24).</a:t>
            </a:r>
          </a:p>
          <a:p>
            <a:pPr marL="0" indent="0">
              <a:buNone/>
            </a:pPr>
            <a:endParaRPr lang="en-US" dirty="0"/>
          </a:p>
        </p:txBody>
      </p:sp>
    </p:spTree>
    <p:extLst>
      <p:ext uri="{BB962C8B-B14F-4D97-AF65-F5344CB8AC3E}">
        <p14:creationId xmlns:p14="http://schemas.microsoft.com/office/powerpoint/2010/main" val="115265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11:23-34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Verse 29 says we should “discern the body.”  What does this mean?</a:t>
            </a:r>
          </a:p>
          <a:p>
            <a:pPr marL="0" indent="0">
              <a:buNone/>
            </a:pPr>
            <a:r>
              <a:rPr lang="en-US" dirty="0"/>
              <a:t>A: ”Discerning” involves recognizing the true body and blood of our Lord Jesus Christ under the bread and wine in this Sacrament.  Also, it implies a desire for the forgiveness of sins, life, and salvation offered in the Sacrament.</a:t>
            </a:r>
          </a:p>
          <a:p>
            <a:pPr marL="0" indent="0">
              <a:buNone/>
            </a:pPr>
            <a:endParaRPr lang="en-US" dirty="0"/>
          </a:p>
          <a:p>
            <a:pPr marL="0" indent="0">
              <a:buNone/>
            </a:pPr>
            <a:r>
              <a:rPr lang="en-US" b="1" dirty="0"/>
              <a:t>Q: What is the consequence of not “discerning the body” in verse 29?</a:t>
            </a:r>
          </a:p>
          <a:p>
            <a:pPr marL="0" indent="0">
              <a:buNone/>
            </a:pPr>
            <a:r>
              <a:rPr lang="en-US" dirty="0"/>
              <a:t>A: Those who do not discern the body comes under God’s judgment.</a:t>
            </a:r>
          </a:p>
          <a:p>
            <a:pPr marL="0" indent="0">
              <a:buNone/>
            </a:pPr>
            <a:endParaRPr lang="en-US" dirty="0"/>
          </a:p>
        </p:txBody>
      </p:sp>
    </p:spTree>
    <p:extLst>
      <p:ext uri="{BB962C8B-B14F-4D97-AF65-F5344CB8AC3E}">
        <p14:creationId xmlns:p14="http://schemas.microsoft.com/office/powerpoint/2010/main" val="869320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30498</TotalTime>
  <Words>2163</Words>
  <Application>Microsoft Macintosh PowerPoint</Application>
  <PresentationFormat>On-screen Show (4:3)</PresentationFormat>
  <Paragraphs>166</Paragraphs>
  <Slides>27</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Courier New</vt:lpstr>
      <vt:lpstr>Palatino Linotype</vt:lpstr>
      <vt:lpstr>Executive</vt:lpstr>
      <vt:lpstr>The Sacrament of the Altar</vt:lpstr>
      <vt:lpstr>Review</vt:lpstr>
      <vt:lpstr>Introduction</vt:lpstr>
      <vt:lpstr>1 Cor. 11:23-34</vt:lpstr>
      <vt:lpstr>1 Cor. 11:23-34</vt:lpstr>
      <vt:lpstr>1 Cor. 11:23-34</vt:lpstr>
      <vt:lpstr>1 Cor. 11:23-34</vt:lpstr>
      <vt:lpstr>1 Cor. 11:23-34</vt:lpstr>
      <vt:lpstr>1 Cor. 11:23-34</vt:lpstr>
      <vt:lpstr>1 Cor. 11:23-34</vt:lpstr>
      <vt:lpstr>1 Cor. 11:23-34</vt:lpstr>
      <vt:lpstr>1 Cor. 11:23-34</vt:lpstr>
      <vt:lpstr>The Small Catechism</vt:lpstr>
      <vt:lpstr>The Small Catechism</vt:lpstr>
      <vt:lpstr>The Small Catechism</vt:lpstr>
      <vt:lpstr>The Small Catechism</vt:lpstr>
      <vt:lpstr>The Small Catechism</vt:lpstr>
      <vt:lpstr>The Small Catechism</vt:lpstr>
      <vt:lpstr>The Small Catechism</vt:lpstr>
      <vt:lpstr>The Large Catechism</vt:lpstr>
      <vt:lpstr>The Large Catechism</vt:lpstr>
      <vt:lpstr>The Large Catechism</vt:lpstr>
      <vt:lpstr>Closed Communion</vt:lpstr>
      <vt:lpstr>Closed Communion</vt:lpstr>
      <vt:lpstr>Closed Communion</vt:lpstr>
      <vt:lpstr>Closed Communion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440</cp:revision>
  <cp:lastPrinted>2018-12-12T19:24:43Z</cp:lastPrinted>
  <dcterms:created xsi:type="dcterms:W3CDTF">2016-10-18T19:14:33Z</dcterms:created>
  <dcterms:modified xsi:type="dcterms:W3CDTF">2019-04-10T23:43:44Z</dcterms:modified>
</cp:coreProperties>
</file>