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34"/>
  </p:notesMasterIdLst>
  <p:sldIdLst>
    <p:sldId id="256" r:id="rId2"/>
    <p:sldId id="258" r:id="rId3"/>
    <p:sldId id="300" r:id="rId4"/>
    <p:sldId id="287" r:id="rId5"/>
    <p:sldId id="295" r:id="rId6"/>
    <p:sldId id="283" r:id="rId7"/>
    <p:sldId id="290" r:id="rId8"/>
    <p:sldId id="289" r:id="rId9"/>
    <p:sldId id="291" r:id="rId10"/>
    <p:sldId id="292" r:id="rId11"/>
    <p:sldId id="293" r:id="rId12"/>
    <p:sldId id="294" r:id="rId13"/>
    <p:sldId id="263" r:id="rId14"/>
    <p:sldId id="296" r:id="rId15"/>
    <p:sldId id="297" r:id="rId16"/>
    <p:sldId id="298" r:id="rId17"/>
    <p:sldId id="301" r:id="rId18"/>
    <p:sldId id="313" r:id="rId19"/>
    <p:sldId id="304" r:id="rId20"/>
    <p:sldId id="305" r:id="rId21"/>
    <p:sldId id="310" r:id="rId22"/>
    <p:sldId id="306" r:id="rId23"/>
    <p:sldId id="307" r:id="rId24"/>
    <p:sldId id="308" r:id="rId25"/>
    <p:sldId id="309" r:id="rId26"/>
    <p:sldId id="312" r:id="rId27"/>
    <p:sldId id="311" r:id="rId28"/>
    <p:sldId id="299" r:id="rId29"/>
    <p:sldId id="266" r:id="rId30"/>
    <p:sldId id="285" r:id="rId31"/>
    <p:sldId id="286" r:id="rId32"/>
    <p:sldId id="271"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77473" autoAdjust="0"/>
  </p:normalViewPr>
  <p:slideViewPr>
    <p:cSldViewPr snapToGrid="0" snapToObjects="1">
      <p:cViewPr varScale="1">
        <p:scale>
          <a:sx n="97" d="100"/>
          <a:sy n="97" d="100"/>
        </p:scale>
        <p:origin x="2080"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4/7/19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r>
              <a:rPr lang="en-US" sz="1200" b="0" dirty="0"/>
              <a:t>Opening Prayer</a:t>
            </a:r>
            <a:r>
              <a:rPr lang="en-US" sz="1200" b="0" baseline="0" dirty="0"/>
              <a:t> (LSB p. 264)</a:t>
            </a:r>
            <a:endParaRPr lang="en-US" sz="1200" b="0" dirty="0"/>
          </a:p>
          <a:p>
            <a:pPr marL="228600" indent="-228600" eaLnBrk="1">
              <a:buFont typeface="+mj-lt"/>
              <a:buAutoNum type="arabicParenR"/>
              <a:defRPr/>
            </a:pPr>
            <a:r>
              <a:rPr lang="en-US" sz="1200" b="0" dirty="0"/>
              <a:t>Invocation</a:t>
            </a:r>
          </a:p>
          <a:p>
            <a:pPr marL="228600" indent="-228600" eaLnBrk="1">
              <a:buFont typeface="+mj-lt"/>
              <a:buAutoNum type="arabicParenR"/>
              <a:defRPr/>
            </a:pPr>
            <a:r>
              <a:rPr lang="en-US" sz="1200" b="0" dirty="0"/>
              <a:t>Ten Commandments</a:t>
            </a:r>
          </a:p>
          <a:p>
            <a:pPr marL="228600" indent="-228600" eaLnBrk="1">
              <a:buFont typeface="+mj-lt"/>
              <a:buAutoNum type="arabicParenR"/>
              <a:defRPr/>
            </a:pPr>
            <a:r>
              <a:rPr lang="en-US" sz="1200" b="0" dirty="0"/>
              <a:t>Apostle’s Creed</a:t>
            </a:r>
          </a:p>
          <a:p>
            <a:pPr marL="228600" indent="-228600" eaLnBrk="1">
              <a:buFont typeface="+mj-lt"/>
              <a:buAutoNum type="arabicParenR"/>
              <a:defRPr/>
            </a:pPr>
            <a:r>
              <a:rPr lang="en-US" sz="1200" b="0" dirty="0"/>
              <a:t>Lord’s Prayer</a:t>
            </a:r>
          </a:p>
          <a:p>
            <a:pPr marL="228600" indent="-228600" eaLnBrk="1">
              <a:buFont typeface="+mj-lt"/>
              <a:buAutoNum type="arabicParenR"/>
              <a:defRPr/>
            </a:pPr>
            <a:r>
              <a:rPr lang="en-US" sz="1200" b="0" dirty="0"/>
              <a:t>Sing LSB 581</a:t>
            </a:r>
            <a:r>
              <a:rPr lang="en-US" sz="1200" b="0" baseline="0" dirty="0"/>
              <a:t> (</a:t>
            </a:r>
            <a:r>
              <a:rPr lang="en-US" sz="1200" b="0" baseline="0" dirty="0" err="1"/>
              <a:t>st.</a:t>
            </a:r>
            <a:r>
              <a:rPr lang="en-US" sz="1200" b="0" baseline="0" dirty="0"/>
              <a:t> 1, 3, 11, 12)</a:t>
            </a: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Second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arenR"/>
            </a:pPr>
            <a:r>
              <a:rPr lang="en-US" sz="1200" kern="1200" dirty="0">
                <a:solidFill>
                  <a:schemeClr val="tx1"/>
                </a:solidFill>
                <a:latin typeface="+mn-lt"/>
                <a:ea typeface="+mn-ea"/>
                <a:cs typeface="+mn-cs"/>
              </a:rPr>
              <a:t>Uselessly or Carelessly</a:t>
            </a:r>
          </a:p>
          <a:p>
            <a:pPr marL="685800" lvl="1" indent="-228600">
              <a:buFont typeface="+mj-lt"/>
              <a:buAutoNum type="arabicParenR"/>
            </a:pPr>
            <a:r>
              <a:rPr lang="en-US" sz="1200" kern="1200" dirty="0">
                <a:solidFill>
                  <a:schemeClr val="tx1"/>
                </a:solidFill>
                <a:latin typeface="+mn-lt"/>
                <a:ea typeface="+mn-ea"/>
                <a:cs typeface="+mn-cs"/>
              </a:rPr>
              <a:t>Example:  Doing well or poorly on a test and throwing God’s name out.</a:t>
            </a:r>
          </a:p>
          <a:p>
            <a:pPr marL="228600" lvl="0" indent="-228600">
              <a:buFont typeface="+mj-lt"/>
              <a:buAutoNum type="arabicParenR"/>
            </a:pPr>
            <a:r>
              <a:rPr lang="en-US" sz="1200" kern="1200" dirty="0">
                <a:solidFill>
                  <a:schemeClr val="tx1"/>
                </a:solidFill>
                <a:latin typeface="+mn-lt"/>
                <a:ea typeface="+mn-ea"/>
                <a:cs typeface="+mn-cs"/>
              </a:rPr>
              <a:t>Swearing:</a:t>
            </a:r>
          </a:p>
          <a:p>
            <a:pPr marL="685800" lvl="1" indent="-228600">
              <a:buFont typeface="+mj-lt"/>
              <a:buAutoNum type="arabicParenR"/>
            </a:pPr>
            <a:r>
              <a:rPr lang="en-US" sz="1200" kern="1200" dirty="0">
                <a:solidFill>
                  <a:schemeClr val="tx1"/>
                </a:solidFill>
                <a:latin typeface="+mn-lt"/>
                <a:ea typeface="+mn-ea"/>
                <a:cs typeface="+mn-cs"/>
              </a:rPr>
              <a:t>We are permitted, and even required, to take an oath by God’s name when an oath is necessary for the glory of God</a:t>
            </a:r>
            <a:r>
              <a:rPr lang="en-US" sz="1200" kern="1200" baseline="0" dirty="0">
                <a:solidFill>
                  <a:schemeClr val="tx1"/>
                </a:solidFill>
                <a:latin typeface="+mn-lt"/>
                <a:ea typeface="+mn-ea"/>
                <a:cs typeface="+mn-cs"/>
              </a:rPr>
              <a:t> or the welfare of our neighbor.</a:t>
            </a:r>
          </a:p>
          <a:p>
            <a:pPr marL="685800" lvl="1" indent="-228600">
              <a:buFont typeface="+mj-lt"/>
              <a:buAutoNum type="arabicParenR"/>
            </a:pPr>
            <a:r>
              <a:rPr lang="en-US" sz="1200" kern="1200" baseline="0" dirty="0">
                <a:solidFill>
                  <a:schemeClr val="tx1"/>
                </a:solidFill>
                <a:latin typeface="+mn-lt"/>
                <a:ea typeface="+mn-ea"/>
                <a:cs typeface="+mn-cs"/>
              </a:rPr>
              <a:t>Examples: Testimony in court, oath of office, wedding vows.</a:t>
            </a:r>
            <a:endParaRPr lang="en-US" sz="1200" kern="1200" dirty="0">
              <a:solidFill>
                <a:schemeClr val="tx1"/>
              </a:solidFill>
              <a:latin typeface="+mn-lt"/>
              <a:ea typeface="+mn-ea"/>
              <a:cs typeface="+mn-cs"/>
            </a:endParaRPr>
          </a:p>
          <a:p>
            <a:pPr marL="228600" indent="-228600">
              <a:buFont typeface="+mj-lt"/>
              <a:buAutoNum type="arabicParenR"/>
            </a:pPr>
            <a:r>
              <a:rPr lang="en-US" sz="1200" kern="1200" dirty="0">
                <a:solidFill>
                  <a:schemeClr val="tx1"/>
                </a:solidFill>
                <a:latin typeface="+mn-lt"/>
                <a:ea typeface="+mn-ea"/>
                <a:cs typeface="+mn-cs"/>
              </a:rPr>
              <a:t>Satanic Arts:</a:t>
            </a:r>
          </a:p>
          <a:p>
            <a:pPr marL="685800" lvl="1" indent="-228600">
              <a:buFont typeface="+mj-lt"/>
              <a:buAutoNum type="arabicParenR"/>
            </a:pPr>
            <a:r>
              <a:rPr lang="en-US" sz="1200" kern="1200" dirty="0">
                <a:solidFill>
                  <a:schemeClr val="tx1"/>
                </a:solidFill>
                <a:latin typeface="+mn-lt"/>
                <a:ea typeface="+mn-ea"/>
                <a:cs typeface="+mn-cs"/>
              </a:rPr>
              <a:t>Deut. 18:10-12 ”</a:t>
            </a:r>
            <a:r>
              <a:rPr lang="en-US" sz="1200" kern="1200" baseline="30000" dirty="0">
                <a:solidFill>
                  <a:schemeClr val="tx1"/>
                </a:solidFill>
                <a:latin typeface="+mn-lt"/>
                <a:ea typeface="+mn-ea"/>
                <a:cs typeface="+mn-cs"/>
              </a:rPr>
              <a:t>10 </a:t>
            </a:r>
            <a:r>
              <a:rPr lang="en-US" sz="1200" kern="1200" baseline="0" dirty="0">
                <a:solidFill>
                  <a:schemeClr val="tx1"/>
                </a:solidFill>
                <a:latin typeface="+mn-lt"/>
                <a:ea typeface="+mn-ea"/>
                <a:cs typeface="+mn-cs"/>
              </a:rPr>
              <a:t>There shall not be found among you anyone who burns his son or his daughter as an offering,</a:t>
            </a:r>
            <a:r>
              <a:rPr lang="en-US" sz="1200" kern="1200" baseline="30000" dirty="0">
                <a:solidFill>
                  <a:schemeClr val="tx1"/>
                </a:solidFill>
                <a:latin typeface="+mn-lt"/>
                <a:ea typeface="+mn-ea"/>
                <a:cs typeface="+mn-cs"/>
              </a:rPr>
              <a:t> </a:t>
            </a:r>
            <a:r>
              <a:rPr lang="en-US" sz="1200" kern="1200" baseline="0" dirty="0">
                <a:solidFill>
                  <a:schemeClr val="tx1"/>
                </a:solidFill>
                <a:latin typeface="+mn-lt"/>
                <a:ea typeface="+mn-ea"/>
                <a:cs typeface="+mn-cs"/>
              </a:rPr>
              <a:t>anyone who practices divination or tells fortunes or interprets omens, or a sorcerer </a:t>
            </a:r>
            <a:r>
              <a:rPr lang="en-US" sz="1200" kern="1200" baseline="30000" dirty="0">
                <a:solidFill>
                  <a:schemeClr val="tx1"/>
                </a:solidFill>
                <a:latin typeface="+mn-lt"/>
                <a:ea typeface="+mn-ea"/>
                <a:cs typeface="+mn-cs"/>
              </a:rPr>
              <a:t>11 </a:t>
            </a:r>
            <a:r>
              <a:rPr lang="en-US" sz="1200" kern="1200" baseline="0" dirty="0">
                <a:solidFill>
                  <a:schemeClr val="tx1"/>
                </a:solidFill>
                <a:latin typeface="+mn-lt"/>
                <a:ea typeface="+mn-ea"/>
                <a:cs typeface="+mn-cs"/>
              </a:rPr>
              <a:t>or a charmer or a medium or a necromancer or one who inquires of the dead, </a:t>
            </a:r>
            <a:r>
              <a:rPr lang="en-US" sz="1200" kern="1200" baseline="30000" dirty="0">
                <a:solidFill>
                  <a:schemeClr val="tx1"/>
                </a:solidFill>
                <a:latin typeface="+mn-lt"/>
                <a:ea typeface="+mn-ea"/>
                <a:cs typeface="+mn-cs"/>
              </a:rPr>
              <a:t>12 </a:t>
            </a:r>
            <a:r>
              <a:rPr lang="en-US" sz="1200" kern="1200" baseline="0" dirty="0">
                <a:solidFill>
                  <a:schemeClr val="tx1"/>
                </a:solidFill>
                <a:latin typeface="+mn-lt"/>
                <a:ea typeface="+mn-ea"/>
                <a:cs typeface="+mn-cs"/>
              </a:rPr>
              <a:t>for whoever does these things is an abomination to the Lord. And because of these abominations the Lord your God is driving them out before you. ”</a:t>
            </a:r>
          </a:p>
          <a:p>
            <a:pPr marL="228600" lvl="0" indent="-228600">
              <a:buFont typeface="+mj-lt"/>
              <a:buAutoNum type="arabicParenR"/>
            </a:pPr>
            <a:r>
              <a:rPr lang="en-US" kern="1200" baseline="0" dirty="0">
                <a:solidFill>
                  <a:schemeClr val="tx1"/>
                </a:solidFill>
                <a:latin typeface="+mn-lt"/>
                <a:ea typeface="+mn-ea"/>
                <a:cs typeface="+mn-cs"/>
              </a:rPr>
              <a:t>Lie or Deceive</a:t>
            </a:r>
          </a:p>
          <a:p>
            <a:pPr marL="685800" lvl="1" indent="-228600">
              <a:buFont typeface="+mj-lt"/>
              <a:buAutoNum type="arabicParenR"/>
            </a:pPr>
            <a:r>
              <a:rPr lang="en-US" kern="1200" baseline="0" dirty="0">
                <a:solidFill>
                  <a:schemeClr val="tx1"/>
                </a:solidFill>
                <a:latin typeface="+mn-lt"/>
                <a:ea typeface="+mn-ea"/>
                <a:cs typeface="+mn-cs"/>
              </a:rPr>
              <a:t>Matt. 15:8 – These people honor Me with their lips but their hearts are far from Me.</a:t>
            </a:r>
          </a:p>
          <a:p>
            <a:pPr marL="685800" lvl="1" indent="-228600">
              <a:buFont typeface="+mj-lt"/>
              <a:buAutoNum type="arabicParenR"/>
            </a:pPr>
            <a:r>
              <a:rPr lang="en-US" kern="1200" baseline="0" dirty="0">
                <a:solidFill>
                  <a:schemeClr val="tx1"/>
                </a:solidFill>
                <a:latin typeface="+mn-lt"/>
                <a:ea typeface="+mn-ea"/>
                <a:cs typeface="+mn-cs"/>
              </a:rPr>
              <a:t>Example – Scribes and Pharisees</a:t>
            </a: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The Second Commandment: Recite</a:t>
            </a:r>
            <a:r>
              <a:rPr lang="en-US" baseline="0" dirty="0"/>
              <a:t> together.</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1290123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27268108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403921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42935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4228648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1110412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baseline="0" dirty="0"/>
              <a:t>I’m thinking of a name of God that means:</a:t>
            </a:r>
          </a:p>
          <a:p>
            <a:pPr marL="685800" lvl="1" indent="-228600">
              <a:buAutoNum type="arabicParenR"/>
            </a:pPr>
            <a:r>
              <a:rPr lang="en-US" baseline="0" dirty="0"/>
              <a:t>One who is in a position of authority, similar to master.</a:t>
            </a:r>
          </a:p>
          <a:p>
            <a:pPr marL="1143000" lvl="2" indent="-228600">
              <a:buAutoNum type="arabicParenR"/>
            </a:pPr>
            <a:r>
              <a:rPr lang="en-US" baseline="0" dirty="0"/>
              <a:t>Lord</a:t>
            </a:r>
          </a:p>
          <a:p>
            <a:pPr marL="685800" lvl="1" indent="-228600">
              <a:buAutoNum type="arabicParenR"/>
            </a:pPr>
            <a:r>
              <a:rPr lang="en-US" baseline="0" dirty="0"/>
              <a:t>Anointed One</a:t>
            </a:r>
          </a:p>
          <a:p>
            <a:pPr marL="1143000" lvl="2" indent="-228600">
              <a:buAutoNum type="arabicParenR"/>
            </a:pPr>
            <a:r>
              <a:rPr lang="en-US" baseline="0" dirty="0"/>
              <a:t>Christ (Greek) and Messiah (Hebrew)</a:t>
            </a:r>
          </a:p>
          <a:p>
            <a:pPr marL="685800" lvl="1" indent="-228600">
              <a:buAutoNum type="arabicParenR"/>
            </a:pPr>
            <a:r>
              <a:rPr lang="en-US" baseline="0" dirty="0"/>
              <a:t>God with Us</a:t>
            </a:r>
          </a:p>
          <a:p>
            <a:pPr marL="1143000" lvl="2" indent="-228600">
              <a:buAutoNum type="arabicParenR"/>
            </a:pPr>
            <a:r>
              <a:rPr lang="en-US" baseline="0" dirty="0"/>
              <a:t>Immanuel (Matt. 1:23)</a:t>
            </a:r>
          </a:p>
          <a:p>
            <a:pPr marL="685800" lvl="1" indent="-228600">
              <a:buAutoNum type="arabicParenR"/>
            </a:pPr>
            <a:r>
              <a:rPr lang="en-US" baseline="0" dirty="0"/>
              <a:t>Hebrew name for Joshua, means God is salvation</a:t>
            </a:r>
          </a:p>
          <a:p>
            <a:pPr marL="1143000" lvl="2" indent="-228600">
              <a:buAutoNum type="arabicParenR"/>
            </a:pPr>
            <a:r>
              <a:rPr lang="en-US" baseline="0" dirty="0"/>
              <a:t>Jesus (Matt. 1:21)</a:t>
            </a:r>
          </a:p>
          <a:p>
            <a:pPr marL="685800" lvl="1" indent="-228600">
              <a:buAutoNum type="arabicParenR"/>
            </a:pPr>
            <a:r>
              <a:rPr lang="en-US" baseline="0" dirty="0"/>
              <a:t>Name into which you were baptized?</a:t>
            </a:r>
          </a:p>
          <a:p>
            <a:pPr marL="1143000" lvl="2" indent="-228600">
              <a:buAutoNum type="arabicParenR"/>
            </a:pPr>
            <a:r>
              <a:rPr lang="en-US" baseline="0" dirty="0"/>
              <a:t>Father, Son, and Holy Ghost</a:t>
            </a:r>
          </a:p>
          <a:p>
            <a:pPr marL="1143000" lvl="2" indent="-228600">
              <a:buAutoNum type="arabicParenR"/>
            </a:pPr>
            <a:r>
              <a:rPr lang="en-US" baseline="0" dirty="0"/>
              <a:t>Trinitarian formula for the name of God.  One God in Three Persons.</a:t>
            </a:r>
          </a:p>
          <a:p>
            <a:pPr marL="685800" lvl="1" indent="-228600">
              <a:buAutoNum type="arabicParenR"/>
            </a:pPr>
            <a:r>
              <a:rPr lang="en-US" baseline="0" dirty="0"/>
              <a:t>The personal name of God.  Seen throughout the OT.  In the English this word is always capitalized as LORD.</a:t>
            </a:r>
          </a:p>
          <a:p>
            <a:pPr marL="1143000" lvl="2" indent="-228600">
              <a:buAutoNum type="arabicParenR"/>
            </a:pPr>
            <a:r>
              <a:rPr lang="en-US" baseline="0" dirty="0"/>
              <a:t>Yahweh.</a:t>
            </a:r>
          </a:p>
          <a:p>
            <a:pPr marL="1143000" lvl="2" indent="-228600">
              <a:buAutoNum type="arabicParenR"/>
            </a:pPr>
            <a:r>
              <a:rPr lang="en-US" baseline="0" dirty="0"/>
              <a:t>Exodus 3:14 God says to Moses, “I AM WHO I AM.”</a:t>
            </a:r>
          </a:p>
          <a:p>
            <a:pPr marL="228600" lvl="0" indent="-228600">
              <a:buAutoNum type="arabicParenR"/>
            </a:pPr>
            <a:r>
              <a:rPr lang="en-US" baseline="0" dirty="0"/>
              <a:t>It’s through God’s name that he reveals Himself to us, who He is.</a:t>
            </a:r>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1680510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3696040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25</a:t>
            </a:fld>
            <a:endParaRPr lang="en-US"/>
          </a:p>
        </p:txBody>
      </p:sp>
    </p:spTree>
    <p:extLst>
      <p:ext uri="{BB962C8B-B14F-4D97-AF65-F5344CB8AC3E}">
        <p14:creationId xmlns:p14="http://schemas.microsoft.com/office/powerpoint/2010/main" val="27654928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26</a:t>
            </a:fld>
            <a:endParaRPr lang="en-US"/>
          </a:p>
        </p:txBody>
      </p:sp>
    </p:spTree>
    <p:extLst>
      <p:ext uri="{BB962C8B-B14F-4D97-AF65-F5344CB8AC3E}">
        <p14:creationId xmlns:p14="http://schemas.microsoft.com/office/powerpoint/2010/main" val="3967151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27</a:t>
            </a:fld>
            <a:endParaRPr lang="en-US"/>
          </a:p>
        </p:txBody>
      </p:sp>
    </p:spTree>
    <p:extLst>
      <p:ext uri="{BB962C8B-B14F-4D97-AF65-F5344CB8AC3E}">
        <p14:creationId xmlns:p14="http://schemas.microsoft.com/office/powerpoint/2010/main" val="35800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28</a:t>
            </a:fld>
            <a:endParaRPr lang="en-US"/>
          </a:p>
        </p:txBody>
      </p:sp>
    </p:spTree>
    <p:extLst>
      <p:ext uri="{BB962C8B-B14F-4D97-AF65-F5344CB8AC3E}">
        <p14:creationId xmlns:p14="http://schemas.microsoft.com/office/powerpoint/2010/main" val="38507652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31</a:t>
            </a:fld>
            <a:endParaRPr lang="en-US"/>
          </a:p>
        </p:txBody>
      </p:sp>
    </p:spTree>
    <p:extLst>
      <p:ext uri="{BB962C8B-B14F-4D97-AF65-F5344CB8AC3E}">
        <p14:creationId xmlns:p14="http://schemas.microsoft.com/office/powerpoint/2010/main" val="1025921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Prayer: Almighty and everlasting God, through Your Son You have promised us forgiveness of sins and everlasting life.  Govern our hearts by Your Holy Spirit that in our daily need, and especially in all time of temptation,</a:t>
            </a:r>
            <a:r>
              <a:rPr lang="en-US" baseline="0" dirty="0"/>
              <a:t> we may seek Your help and, by faith in Your Word, obtain all that You have promised; through Jesus Christ, our Lord. Amen.</a:t>
            </a:r>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32</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Read Jeremiah 23:16-32</a:t>
            </a:r>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506084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612661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en-US" dirty="0"/>
              <a:t>Go</a:t>
            </a:r>
            <a:r>
              <a:rPr lang="en-US" baseline="0" dirty="0"/>
              <a:t> through Questions and Answers</a:t>
            </a:r>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3612661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4/7/19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4/7/19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e Word of the Law.jpg"/>
          <p:cNvPicPr>
            <a:picLocks noChangeAspect="1"/>
          </p:cNvPicPr>
          <p:nvPr/>
        </p:nvPicPr>
        <p:blipFill>
          <a:blip r:embed="rId3" cstate="email">
            <a:alphaModFix amt="25000"/>
            <a:extLst>
              <a:ext uri="{28A0092B-C50C-407E-A947-70E740481C1C}">
                <a14:useLocalDpi xmlns:a14="http://schemas.microsoft.com/office/drawing/2010/main"/>
              </a:ext>
            </a:extLst>
          </a:blip>
          <a:stretch>
            <a:fillRect/>
          </a:stretch>
        </p:blipFill>
        <p:spPr>
          <a:xfrm>
            <a:off x="2019407" y="0"/>
            <a:ext cx="5409986" cy="6858000"/>
          </a:xfrm>
          <a:prstGeom prst="rect">
            <a:avLst/>
          </a:prstGeom>
          <a:effectLst>
            <a:softEdge rad="190500"/>
          </a:effectLst>
        </p:spPr>
      </p:pic>
      <p:sp>
        <p:nvSpPr>
          <p:cNvPr id="2" name="Title 1"/>
          <p:cNvSpPr>
            <a:spLocks noGrp="1"/>
          </p:cNvSpPr>
          <p:nvPr>
            <p:ph type="ctrTitle"/>
          </p:nvPr>
        </p:nvSpPr>
        <p:spPr/>
        <p:txBody>
          <a:bodyPr anchor="ctr"/>
          <a:lstStyle/>
          <a:p>
            <a:r>
              <a:rPr lang="en-US" dirty="0"/>
              <a:t>The Ten Commandments</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The Second &amp; Third Commandment</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Jeremiah 23:16-32</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b="1" dirty="0"/>
              <a:t>Q: Describe God’s presence among us?</a:t>
            </a:r>
          </a:p>
          <a:p>
            <a:pPr marL="0" indent="0">
              <a:buNone/>
            </a:pPr>
            <a:r>
              <a:rPr lang="en-US" dirty="0"/>
              <a:t>A: He fills the heavens and the earth.  He’s a God at hand, meaning He’s close by and not far away.  He comes to us to give us His Word of truth.</a:t>
            </a:r>
          </a:p>
          <a:p>
            <a:pPr marL="0" indent="0">
              <a:buNone/>
            </a:pPr>
            <a:r>
              <a:rPr lang="en-US" b="1" dirty="0"/>
              <a:t>Q: What did these prophets speak lies in?</a:t>
            </a:r>
          </a:p>
          <a:p>
            <a:pPr marL="0" indent="0">
              <a:buNone/>
            </a:pPr>
            <a:r>
              <a:rPr lang="en-US" dirty="0"/>
              <a:t>A: They prophesied lies in God’s name.  The righteous and holy name of God they have blasphemed, spoken against.  They have said “thus says the LORD, where He hasn’t spoken.”  This is a lie!</a:t>
            </a:r>
          </a:p>
          <a:p>
            <a:pPr marL="0" indent="0">
              <a:buNone/>
            </a:pPr>
            <a:r>
              <a:rPr lang="en-US" b="1" dirty="0"/>
              <a:t>Q: What were these lies making the people forget?</a:t>
            </a:r>
          </a:p>
          <a:p>
            <a:pPr marL="0" indent="0">
              <a:buNone/>
            </a:pPr>
            <a:r>
              <a:rPr lang="en-US" dirty="0"/>
              <a:t>A: God’s name.  The false prophets are leading people away from God by their false teachings. As they forget the name of God, they chase after other false god’s like their fathers did.</a:t>
            </a:r>
          </a:p>
        </p:txBody>
      </p:sp>
    </p:spTree>
    <p:extLst>
      <p:ext uri="{BB962C8B-B14F-4D97-AF65-F5344CB8AC3E}">
        <p14:creationId xmlns:p14="http://schemas.microsoft.com/office/powerpoint/2010/main" val="269611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Jeremiah 23:16-32</a:t>
            </a:r>
          </a:p>
        </p:txBody>
      </p:sp>
      <p:sp>
        <p:nvSpPr>
          <p:cNvPr id="3" name="Content Placeholder 2"/>
          <p:cNvSpPr>
            <a:spLocks noGrp="1"/>
          </p:cNvSpPr>
          <p:nvPr>
            <p:ph idx="1"/>
          </p:nvPr>
        </p:nvSpPr>
        <p:spPr>
          <a:xfrm>
            <a:off x="457200" y="914400"/>
            <a:ext cx="8229600" cy="5943600"/>
          </a:xfrm>
        </p:spPr>
        <p:txBody>
          <a:bodyPr>
            <a:normAutofit/>
          </a:bodyPr>
          <a:lstStyle/>
          <a:p>
            <a:pPr marL="0" indent="0">
              <a:buNone/>
            </a:pPr>
            <a:r>
              <a:rPr lang="en-US" b="1" dirty="0"/>
              <a:t>Q: What is God’s Word compared to?</a:t>
            </a:r>
          </a:p>
          <a:p>
            <a:pPr marL="0" indent="0">
              <a:buNone/>
            </a:pPr>
            <a:r>
              <a:rPr lang="en-US" dirty="0"/>
              <a:t>A: Wheat, fire, hammer that breaks rocks.  God’s word is powerful, even against those things which are perceived to be hard.  God’s Word strikes down false sinners and false prophets (v.28-29).</a:t>
            </a:r>
          </a:p>
          <a:p>
            <a:pPr marL="0" indent="0">
              <a:buNone/>
            </a:pPr>
            <a:r>
              <a:rPr lang="en-US" b="1" dirty="0"/>
              <a:t>Q: What is God against?</a:t>
            </a:r>
          </a:p>
          <a:p>
            <a:pPr marL="0" indent="0">
              <a:buNone/>
            </a:pPr>
            <a:r>
              <a:rPr lang="en-US" dirty="0"/>
              <a:t>A: Prophets who steal my words from another, prophesy lying dreams, and misuses God’s name by saying, “declares the LORD.”  All this is a misuse of God’s name (v.30-32).</a:t>
            </a:r>
          </a:p>
          <a:p>
            <a:pPr marL="0" indent="0">
              <a:buNone/>
            </a:pPr>
            <a:r>
              <a:rPr lang="en-US" b="1" dirty="0"/>
              <a:t>Q: Again, what does this misuse of God’s name do?</a:t>
            </a:r>
          </a:p>
          <a:p>
            <a:pPr marL="0" indent="0">
              <a:buNone/>
            </a:pPr>
            <a:r>
              <a:rPr lang="en-US" dirty="0"/>
              <a:t>A: They lead God’s people away from Him (v.32).</a:t>
            </a:r>
          </a:p>
        </p:txBody>
      </p:sp>
    </p:spTree>
    <p:extLst>
      <p:ext uri="{BB962C8B-B14F-4D97-AF65-F5344CB8AC3E}">
        <p14:creationId xmlns:p14="http://schemas.microsoft.com/office/powerpoint/2010/main" val="140091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Book of Jeremiah</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buNone/>
            </a:pPr>
            <a:r>
              <a:rPr lang="en-US" b="1" dirty="0"/>
              <a:t>Thoughts:</a:t>
            </a:r>
          </a:p>
          <a:p>
            <a:pPr marL="0" indent="0" algn="ctr">
              <a:buNone/>
            </a:pPr>
            <a:endParaRPr lang="en-US" dirty="0"/>
          </a:p>
          <a:p>
            <a:pPr marL="0" indent="0" algn="ctr">
              <a:buNone/>
            </a:pPr>
            <a:r>
              <a:rPr lang="en-US" dirty="0"/>
              <a:t>In Baptism, God’s name was placed upon you.  Through God’s Word you are brought to faith and kept in the truth faith.</a:t>
            </a:r>
          </a:p>
          <a:p>
            <a:pPr marL="0" indent="0" algn="ctr">
              <a:buNone/>
            </a:pPr>
            <a:endParaRPr lang="en-US" dirty="0"/>
          </a:p>
          <a:p>
            <a:pPr marL="0" indent="0" algn="ctr">
              <a:buNone/>
            </a:pPr>
            <a:r>
              <a:rPr lang="en-US" dirty="0"/>
              <a:t>False teaching is dangerous because it destroys the faith of those being taught.</a:t>
            </a:r>
          </a:p>
        </p:txBody>
      </p:sp>
    </p:spTree>
    <p:extLst>
      <p:ext uri="{BB962C8B-B14F-4D97-AF65-F5344CB8AC3E}">
        <p14:creationId xmlns:p14="http://schemas.microsoft.com/office/powerpoint/2010/main" val="3516576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The Second Commandment:</a:t>
            </a:r>
          </a:p>
          <a:p>
            <a:pPr marL="0" indent="0" algn="ctr">
              <a:spcBef>
                <a:spcPts val="0"/>
              </a:spcBef>
              <a:buNone/>
            </a:pPr>
            <a:endParaRPr lang="en-US" b="1" dirty="0"/>
          </a:p>
          <a:p>
            <a:pPr marL="0" indent="0" algn="ctr">
              <a:spcBef>
                <a:spcPts val="0"/>
              </a:spcBef>
              <a:buNone/>
            </a:pPr>
            <a:r>
              <a:rPr lang="en-US" b="1" dirty="0"/>
              <a:t>You shall not misuse the name of the LORD your God.</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curse, swear, use satanic arts, lie, or deceive by His name, but call upon it in every trouble, pray, praise, and give thanks.</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p:txBody>
      </p:sp>
    </p:spTree>
    <p:extLst>
      <p:ext uri="{BB962C8B-B14F-4D97-AF65-F5344CB8AC3E}">
        <p14:creationId xmlns:p14="http://schemas.microsoft.com/office/powerpoint/2010/main" val="1622610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lgn="ctr">
              <a:buNone/>
            </a:pPr>
            <a:r>
              <a:rPr lang="en-US" b="1" dirty="0"/>
              <a:t>The Small Catechism helps us understand our sins against the 2</a:t>
            </a:r>
            <a:r>
              <a:rPr lang="en-US" b="1" baseline="30000" dirty="0"/>
              <a:t>nd</a:t>
            </a:r>
            <a:r>
              <a:rPr lang="en-US" b="1" dirty="0"/>
              <a:t> Commandment when we misuse God’s Name by:</a:t>
            </a:r>
          </a:p>
          <a:p>
            <a:pPr marL="0" indent="0">
              <a:buNone/>
            </a:pPr>
            <a:r>
              <a:rPr lang="en-US" b="1" dirty="0"/>
              <a:t>Uselessly or Carelessly – </a:t>
            </a:r>
            <a:r>
              <a:rPr lang="en-US" i="1" dirty="0"/>
              <a:t>Throwing God’s name around without thought or concern.</a:t>
            </a:r>
          </a:p>
          <a:p>
            <a:pPr marL="0" indent="0">
              <a:buNone/>
            </a:pPr>
            <a:r>
              <a:rPr lang="en-US" b="1" dirty="0"/>
              <a:t>Cursing – </a:t>
            </a:r>
            <a:r>
              <a:rPr lang="en-US" i="1" dirty="0"/>
              <a:t>Blaspheming God by speaking evil of Him or mocking Him. Calling down God’s anger on someone.</a:t>
            </a:r>
          </a:p>
          <a:p>
            <a:pPr marL="0" indent="0">
              <a:buNone/>
            </a:pPr>
            <a:r>
              <a:rPr lang="en-US" b="1" dirty="0"/>
              <a:t>Swearing – </a:t>
            </a:r>
            <a:r>
              <a:rPr lang="en-US" i="1" dirty="0"/>
              <a:t>Swearing falsely, thoughtlessly, for evil.</a:t>
            </a:r>
          </a:p>
          <a:p>
            <a:pPr marL="0" indent="0">
              <a:buNone/>
            </a:pPr>
            <a:r>
              <a:rPr lang="en-US" b="1" dirty="0"/>
              <a:t>Using Satanic Arts – </a:t>
            </a:r>
            <a:r>
              <a:rPr lang="en-US" i="1" dirty="0"/>
              <a:t>Using God’s name in order to perform or claim to perform supernatural things – casting spells, calling up a spirit, fortune-telling, consulting the dead.</a:t>
            </a:r>
          </a:p>
          <a:p>
            <a:pPr marL="0" indent="0">
              <a:buNone/>
            </a:pPr>
            <a:r>
              <a:rPr lang="en-US" b="1" i="1" dirty="0"/>
              <a:t>Lie or Deceive – </a:t>
            </a:r>
            <a:r>
              <a:rPr lang="en-US" i="1" dirty="0"/>
              <a:t>Teaching false doctrine and saying it’s God’s Word.  Covering up a sinful life by pretending to be a Christian.</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341770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Luther in the LC says:</a:t>
            </a:r>
          </a:p>
          <a:p>
            <a:pPr marL="0" indent="0" algn="ctr">
              <a:buNone/>
            </a:pPr>
            <a:r>
              <a:rPr lang="en-US" i="1" dirty="0"/>
              <a:t> “The greatest abuse [of the 2</a:t>
            </a:r>
            <a:r>
              <a:rPr lang="en-US" i="1" baseline="30000" dirty="0"/>
              <a:t>nd</a:t>
            </a:r>
            <a:r>
              <a:rPr lang="en-US" i="1" dirty="0"/>
              <a:t> commandment], however, is in spiritual matters, which affect the conscience, when false preachers arise and present their lying nonsense as God’s Word.</a:t>
            </a:r>
          </a:p>
          <a:p>
            <a:pPr marL="0" indent="0" algn="ctr">
              <a:buNone/>
            </a:pPr>
            <a:endParaRPr lang="en-US" dirty="0"/>
          </a:p>
          <a:p>
            <a:pPr marL="0" indent="0" algn="ctr">
              <a:buNone/>
            </a:pPr>
            <a:r>
              <a:rPr lang="en-US" b="1" dirty="0"/>
              <a:t>This means</a:t>
            </a:r>
            <a:r>
              <a:rPr lang="is-IS" b="1" dirty="0"/>
              <a:t>…</a:t>
            </a:r>
          </a:p>
          <a:p>
            <a:pPr marL="0" indent="0" algn="ctr">
              <a:buNone/>
            </a:pPr>
            <a:r>
              <a:rPr lang="en-US" i="1" dirty="0"/>
              <a:t>Using God’s name carelessly and uselessly is still a sin against the 2</a:t>
            </a:r>
            <a:r>
              <a:rPr lang="en-US" i="1" baseline="30000" dirty="0"/>
              <a:t>nd</a:t>
            </a:r>
            <a:r>
              <a:rPr lang="en-US" i="1" dirty="0"/>
              <a:t> commandment. Yet, Luther believes to proclaim God’s name falsely is worse because it’s through God’s Word that an individual comes to faith in God.</a:t>
            </a:r>
          </a:p>
          <a:p>
            <a:pPr marL="0" indent="0" algn="ctr">
              <a:buNone/>
            </a:pPr>
            <a:r>
              <a:rPr lang="en-US" i="1" dirty="0"/>
              <a:t>To falsely proclaim God’s Word can destroy faith.</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53423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211763"/>
          </a:xfrm>
        </p:spPr>
        <p:txBody>
          <a:bodyPr/>
          <a:lstStyle/>
          <a:p>
            <a:pPr marL="0" indent="0" algn="ctr">
              <a:spcBef>
                <a:spcPts val="0"/>
              </a:spcBef>
              <a:buNone/>
            </a:pPr>
            <a:r>
              <a:rPr lang="en-US" b="1" dirty="0"/>
              <a:t>Small Catechism helps us understand the proper Use of God’s name.  We are to call upon God, use His name in every:</a:t>
            </a:r>
          </a:p>
          <a:p>
            <a:pPr marL="0" indent="0" algn="ctr">
              <a:spcBef>
                <a:spcPts val="0"/>
              </a:spcBef>
              <a:buNone/>
            </a:pPr>
            <a:endParaRPr lang="en-US" b="1" dirty="0"/>
          </a:p>
          <a:p>
            <a:pPr marL="0" indent="0">
              <a:spcBef>
                <a:spcPts val="0"/>
              </a:spcBef>
              <a:buNone/>
            </a:pPr>
            <a:r>
              <a:rPr lang="en-US" b="1" dirty="0"/>
              <a:t>Trouble – </a:t>
            </a:r>
            <a:r>
              <a:rPr lang="en-US" i="1" dirty="0"/>
              <a:t>Call upon Me in the day of trouble; I will deliver you, and you will honor Me (Ps. 50:15).</a:t>
            </a:r>
          </a:p>
          <a:p>
            <a:pPr marL="0" indent="0">
              <a:spcBef>
                <a:spcPts val="0"/>
              </a:spcBef>
              <a:buNone/>
            </a:pPr>
            <a:r>
              <a:rPr lang="en-US" b="1" dirty="0"/>
              <a:t>Pray – </a:t>
            </a:r>
            <a:r>
              <a:rPr lang="en-US" i="1" dirty="0"/>
              <a:t>My Father will give you  whatever you ask in My name (John 16:23).</a:t>
            </a:r>
          </a:p>
          <a:p>
            <a:pPr marL="0" indent="0">
              <a:spcBef>
                <a:spcPts val="0"/>
              </a:spcBef>
              <a:buNone/>
            </a:pPr>
            <a:r>
              <a:rPr lang="en-US" b="1" dirty="0"/>
              <a:t>Praise – </a:t>
            </a:r>
            <a:r>
              <a:rPr lang="en-US" i="1" dirty="0"/>
              <a:t>Praise the LORD, O my soul; all my inmost being, praise His holy name (Ps. 103:1).</a:t>
            </a:r>
          </a:p>
          <a:p>
            <a:pPr marL="0" indent="0">
              <a:spcBef>
                <a:spcPts val="0"/>
              </a:spcBef>
              <a:buNone/>
            </a:pPr>
            <a:r>
              <a:rPr lang="en-US" b="1" dirty="0"/>
              <a:t>Give Thanks – </a:t>
            </a:r>
            <a:r>
              <a:rPr lang="en-US" i="1" dirty="0"/>
              <a:t>Give thanks to God the Father for everything, in the name of our Lord Jesus Christ (Eph. 5:20).</a:t>
            </a:r>
            <a:endParaRPr lang="en-US" b="1" i="1" dirty="0"/>
          </a:p>
        </p:txBody>
      </p:sp>
    </p:spTree>
    <p:extLst>
      <p:ext uri="{BB962C8B-B14F-4D97-AF65-F5344CB8AC3E}">
        <p14:creationId xmlns:p14="http://schemas.microsoft.com/office/powerpoint/2010/main" val="362079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3</a:t>
            </a:r>
            <a:r>
              <a:rPr lang="en-US" baseline="30000" dirty="0"/>
              <a:t>rd</a:t>
            </a:r>
            <a:r>
              <a:rPr lang="en-US" dirty="0"/>
              <a:t> Commandment</a:t>
            </a:r>
          </a:p>
        </p:txBody>
      </p:sp>
      <p:sp>
        <p:nvSpPr>
          <p:cNvPr id="3" name="Content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1001369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Genesis 2:1-3</a:t>
            </a:r>
          </a:p>
          <a:p>
            <a:pPr marL="0" indent="0">
              <a:buNone/>
            </a:pPr>
            <a:endParaRPr lang="en-US" dirty="0"/>
          </a:p>
          <a:p>
            <a:pPr marL="0" indent="0" algn="ctr">
              <a:buNone/>
            </a:pPr>
            <a:r>
              <a:rPr lang="en-US" dirty="0"/>
              <a:t>At the conclusion of creation, God rests on the seventh day.</a:t>
            </a:r>
          </a:p>
          <a:p>
            <a:pPr marL="0" indent="0" algn="ctr">
              <a:buNone/>
            </a:pPr>
            <a:endParaRPr lang="en-US" b="1" dirty="0"/>
          </a:p>
          <a:p>
            <a:pPr marL="0" indent="0" algn="ctr">
              <a:buNone/>
            </a:pPr>
            <a:r>
              <a:rPr lang="en-US" i="1" dirty="0"/>
              <a:t>“He rested” – God rests because His creative work is complete, not because He is weary.</a:t>
            </a:r>
          </a:p>
          <a:p>
            <a:pPr marL="0" indent="0" algn="ctr">
              <a:buNone/>
            </a:pPr>
            <a:endParaRPr lang="en-US" dirty="0"/>
          </a:p>
          <a:p>
            <a:pPr marL="0" indent="0" algn="ctr">
              <a:buNone/>
            </a:pPr>
            <a:r>
              <a:rPr lang="en-US" dirty="0"/>
              <a:t>He then sets the seventh day aside to commemorate His work of creation.</a:t>
            </a:r>
          </a:p>
          <a:p>
            <a:pPr marL="0" indent="0" algn="ctr">
              <a:buNone/>
            </a:pPr>
            <a:endParaRPr lang="en-US" dirty="0"/>
          </a:p>
          <a:p>
            <a:pPr marL="0" indent="0" algn="ctr">
              <a:buNone/>
            </a:pPr>
            <a:r>
              <a:rPr lang="en-US" i="1" dirty="0"/>
              <a:t>“Holy” – Set aside for special use.  Something from God. </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697782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What is the Sabbath day?</a:t>
            </a:r>
          </a:p>
          <a:p>
            <a:pPr marL="0" indent="0">
              <a:buNone/>
            </a:pPr>
            <a:r>
              <a:rPr lang="en-US" dirty="0"/>
              <a:t>A: In the OT, God set aside the seventh day (Saturday) as a day of rest for His people to worship and ponder:</a:t>
            </a:r>
          </a:p>
          <a:p>
            <a:pPr>
              <a:buFontTx/>
              <a:buChar char="-"/>
            </a:pPr>
            <a:r>
              <a:rPr lang="en-US" dirty="0"/>
              <a:t>The power and goodness of God in His work of creation (Exodus 20:8-11).</a:t>
            </a:r>
          </a:p>
          <a:p>
            <a:pPr>
              <a:buFontTx/>
              <a:buChar char="-"/>
            </a:pPr>
            <a:r>
              <a:rPr lang="en-US" dirty="0"/>
              <a:t>The graciousness of God’s work of redemption (Deut. 5:12, 15).</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237707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First Commandment Worksheet</a:t>
            </a:r>
          </a:p>
        </p:txBody>
      </p:sp>
    </p:spTree>
    <p:extLst>
      <p:ext uri="{BB962C8B-B14F-4D97-AF65-F5344CB8AC3E}">
        <p14:creationId xmlns:p14="http://schemas.microsoft.com/office/powerpoint/2010/main" val="3151717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The Sabbath provided time for physical rest:</a:t>
            </a:r>
          </a:p>
          <a:p>
            <a:pPr>
              <a:buFontTx/>
              <a:buChar char="-"/>
            </a:pPr>
            <a:r>
              <a:rPr lang="en-US" dirty="0"/>
              <a:t>Read Exodus 23:12, “Six days you shall do your work, but on the seventh day you shall rest; that your ox and your donkey may have rest, and the son of your servant woman, and the alien, may be refreshed.”</a:t>
            </a:r>
          </a:p>
          <a:p>
            <a:pPr marL="0" indent="0">
              <a:buNone/>
            </a:pPr>
            <a:endParaRPr lang="en-US" b="1" dirty="0"/>
          </a:p>
          <a:p>
            <a:pPr marL="0" indent="0">
              <a:buNone/>
            </a:pPr>
            <a:r>
              <a:rPr lang="en-US" b="1" dirty="0"/>
              <a:t>The Sabbath provided time for spiritual rest:</a:t>
            </a:r>
          </a:p>
          <a:p>
            <a:pPr>
              <a:buFontTx/>
              <a:buChar char="-"/>
            </a:pPr>
            <a:r>
              <a:rPr lang="en-US" dirty="0"/>
              <a:t>Spiritual rest would be found through worship, fellowship, and devotion to God’s Word and promises.</a:t>
            </a:r>
          </a:p>
          <a:p>
            <a:pPr>
              <a:buFontTx/>
              <a:buChar char="-"/>
            </a:pPr>
            <a:r>
              <a:rPr lang="en-US" dirty="0"/>
              <a:t>Leviticus 23 and Deut. 6 God gives days and season of worship to Israel for them to remember His saving deeds.</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201885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lnSpcReduction="10000"/>
          </a:bodyPr>
          <a:lstStyle/>
          <a:p>
            <a:pPr marL="0" indent="0">
              <a:buNone/>
            </a:pPr>
            <a:r>
              <a:rPr lang="en-US" b="1" dirty="0"/>
              <a:t>God no longer requires us to observe the Sabbath day (Saturday) and other particular holy days of the OT.</a:t>
            </a:r>
          </a:p>
          <a:p>
            <a:pPr>
              <a:buFontTx/>
              <a:buChar char="-"/>
            </a:pPr>
            <a:r>
              <a:rPr lang="en-US" dirty="0"/>
              <a:t>Read Colossians 2:16-17, “Therefore let no one pass judgment on you in questions of food and drink, or with regard to a festival or a new moon or a Sabbath.  There are a shadow of the things to come, but the substance belong to Christ.”</a:t>
            </a:r>
          </a:p>
          <a:p>
            <a:pPr marL="0" indent="0">
              <a:buNone/>
            </a:pPr>
            <a:endParaRPr lang="en-US" dirty="0"/>
          </a:p>
          <a:p>
            <a:pPr marL="0" indent="0">
              <a:buNone/>
            </a:pPr>
            <a:r>
              <a:rPr lang="en-US" b="1" dirty="0"/>
              <a:t>However, this commandment continues to apply to our Christian life and worship.</a:t>
            </a:r>
            <a:endParaRPr lang="en-US" dirty="0"/>
          </a:p>
          <a:p>
            <a:pPr>
              <a:buFontTx/>
              <a:buChar char="-"/>
            </a:pPr>
            <a:r>
              <a:rPr lang="en-US" dirty="0"/>
              <a:t>We continue to need not only physical rest, but most importantly, rest from the impossible task of seeking righteousness and salvation through our efforts, work, and accomplishment.</a:t>
            </a:r>
          </a:p>
          <a:p>
            <a:pPr>
              <a:buFontTx/>
              <a:buChar char="-"/>
            </a:pPr>
            <a:r>
              <a:rPr lang="en-US" dirty="0"/>
              <a:t>The Sabbath was a sign pointing to Jesus, who gives us spiritual rest from the burden of our sins.</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52242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How does taking time to rest physically from our work help us to find spiritual rest?</a:t>
            </a:r>
          </a:p>
          <a:p>
            <a:pPr marL="0" indent="0">
              <a:buNone/>
            </a:pPr>
            <a:r>
              <a:rPr lang="en-US" dirty="0"/>
              <a:t>A: We lead busy lives.  We need to intentionally set aside time to hear and learn God’s Word, because it is through His Word that He gives us forgiveness and strengths our faith, that is spiritual rest.</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251539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The 3</a:t>
            </a:r>
            <a:r>
              <a:rPr lang="en-US" b="1" baseline="30000" dirty="0"/>
              <a:t>rd</a:t>
            </a:r>
            <a:r>
              <a:rPr lang="en-US" b="1" dirty="0"/>
              <a:t> Commandment reveals that we are to fear and love God by not despising or neglecting His Word.</a:t>
            </a:r>
          </a:p>
          <a:p>
            <a:pPr marL="0" indent="0">
              <a:buNone/>
            </a:pPr>
            <a:endParaRPr lang="en-US" b="1" dirty="0"/>
          </a:p>
          <a:p>
            <a:pPr marL="0" indent="0" algn="ctr">
              <a:buNone/>
            </a:pPr>
            <a:r>
              <a:rPr lang="en-US" b="1" i="1" u="sng" dirty="0"/>
              <a:t>Activity</a:t>
            </a:r>
          </a:p>
          <a:p>
            <a:pPr marL="0" indent="0" algn="ctr">
              <a:buNone/>
            </a:pPr>
            <a:r>
              <a:rPr lang="en-US" i="1" dirty="0"/>
              <a:t>List ways in which we despise God’s Word.</a:t>
            </a:r>
          </a:p>
          <a:p>
            <a:pPr marL="0" indent="0" algn="ctr">
              <a:buNone/>
            </a:pPr>
            <a:endParaRPr lang="en-US" i="1" dirty="0"/>
          </a:p>
          <a:p>
            <a:pPr marL="0" indent="0" algn="ctr">
              <a:buNone/>
            </a:pPr>
            <a:r>
              <a:rPr lang="en-US" i="1" dirty="0"/>
              <a:t>List ways in which we fear and love God and His Word.</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4267149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We despise and neglect God’s Word by:</a:t>
            </a:r>
          </a:p>
          <a:p>
            <a:pPr>
              <a:buFontTx/>
              <a:buChar char="-"/>
            </a:pPr>
            <a:r>
              <a:rPr lang="en-US" i="1" dirty="0"/>
              <a:t>Failing to gather together in worship to receive God’s Word and Sacraments.</a:t>
            </a:r>
          </a:p>
          <a:p>
            <a:pPr lvl="1">
              <a:buFontTx/>
              <a:buChar char="-"/>
            </a:pPr>
            <a:r>
              <a:rPr lang="en-US" dirty="0"/>
              <a:t>Hebrews 10:25 – Do not neglect to meet together, as is the habit of some, but encourage one another, and all the more as you see the Day drawing near.</a:t>
            </a:r>
          </a:p>
          <a:p>
            <a:pPr>
              <a:buFontTx/>
              <a:buChar char="-"/>
            </a:pPr>
            <a:r>
              <a:rPr lang="en-US" i="1" dirty="0"/>
              <a:t>Rejecting or disregarding God’s Word.</a:t>
            </a:r>
          </a:p>
          <a:p>
            <a:pPr lvl="1">
              <a:buFontTx/>
              <a:buChar char="-"/>
            </a:pPr>
            <a:r>
              <a:rPr lang="en-US" dirty="0"/>
              <a:t>Luke 10:16 – The one who hears you hears Me, and the one who reject you rejects Me, and the one who rejects Me rejects Him who sent me.</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274703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We fear and love God by taking time to reflect on His Word. We do this by:</a:t>
            </a:r>
          </a:p>
          <a:p>
            <a:pPr>
              <a:buFontTx/>
              <a:buChar char="-"/>
            </a:pPr>
            <a:r>
              <a:rPr lang="en-US" i="1" dirty="0"/>
              <a:t>Treasuring God’s Word as sacred.</a:t>
            </a:r>
          </a:p>
          <a:p>
            <a:pPr lvl="1">
              <a:buFontTx/>
              <a:buChar char="-"/>
            </a:pPr>
            <a:r>
              <a:rPr lang="en-US" dirty="0"/>
              <a:t>Psalm 119:105 – Your word is a lamp to my feet and a light to my path.</a:t>
            </a:r>
          </a:p>
          <a:p>
            <a:pPr>
              <a:buFontTx/>
              <a:buChar char="-"/>
            </a:pPr>
            <a:r>
              <a:rPr lang="en-US" i="1" dirty="0"/>
              <a:t>Devoting ourselves to His Word (in private devotion and public worship).</a:t>
            </a:r>
          </a:p>
          <a:p>
            <a:pPr lvl="1">
              <a:buFontTx/>
              <a:buChar char="-"/>
            </a:pPr>
            <a:r>
              <a:rPr lang="en-US" dirty="0"/>
              <a:t>Acts 2:42 – They devoted themselves to the apostles’ teaching and the fellowship, to the breaking of bread and the prayers.</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390594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b="1" dirty="0"/>
              <a:t>Q: You may have heard someone say, “I don’t need to go to church.  I can read the Bible on my own and worship God right here in my own house.”  Why is it so important for God’s people to gather together in public worship?</a:t>
            </a:r>
          </a:p>
          <a:p>
            <a:pPr marL="0" indent="0">
              <a:buNone/>
            </a:pPr>
            <a:r>
              <a:rPr lang="en-US" dirty="0"/>
              <a:t>A: It’s important because:</a:t>
            </a:r>
          </a:p>
          <a:p>
            <a:pPr>
              <a:buFontTx/>
              <a:buChar char="-"/>
            </a:pPr>
            <a:r>
              <a:rPr lang="en-US" dirty="0"/>
              <a:t>The Word of God gathers all who believe in Jesus Christ into the Holy Christian Church.</a:t>
            </a:r>
          </a:p>
          <a:p>
            <a:pPr>
              <a:buFontTx/>
              <a:buChar char="-"/>
            </a:pPr>
            <a:r>
              <a:rPr lang="en-US" dirty="0"/>
              <a:t>God is present as His Word is proclaimed and His Sacraments are administered.</a:t>
            </a:r>
          </a:p>
          <a:p>
            <a:pPr>
              <a:buFontTx/>
              <a:buChar char="-"/>
            </a:pPr>
            <a:r>
              <a:rPr lang="en-US" dirty="0"/>
              <a:t>Believers are still sinners who need one another and the encouragement we receive from one another.  We share our blessings, burdens, and joys in petitions and hymns of praise.</a:t>
            </a:r>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79637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3rd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A Quote from the Large Catechism</a:t>
            </a:r>
          </a:p>
          <a:p>
            <a:pPr marL="0" indent="0" algn="ctr">
              <a:buNone/>
            </a:pPr>
            <a:r>
              <a:rPr lang="en-US" dirty="0"/>
              <a:t>”We Christians ought to make every day such a holy day and devote ourselves only to holy things, that is, to occupy ourselves daily with God’s Word and carry it in our hearts and on our lips” (LC I 89).</a:t>
            </a:r>
          </a:p>
        </p:txBody>
      </p:sp>
    </p:spTree>
    <p:extLst>
      <p:ext uri="{BB962C8B-B14F-4D97-AF65-F5344CB8AC3E}">
        <p14:creationId xmlns:p14="http://schemas.microsoft.com/office/powerpoint/2010/main" val="409635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spcBef>
                <a:spcPts val="0"/>
              </a:spcBef>
              <a:buNone/>
            </a:pPr>
            <a:r>
              <a:rPr lang="en-US" b="1" dirty="0"/>
              <a:t>The Third Commandment:</a:t>
            </a:r>
          </a:p>
          <a:p>
            <a:pPr marL="0" indent="0" algn="ctr">
              <a:spcBef>
                <a:spcPts val="0"/>
              </a:spcBef>
              <a:buNone/>
            </a:pPr>
            <a:endParaRPr lang="en-US" b="1" dirty="0"/>
          </a:p>
          <a:p>
            <a:pPr marL="0" indent="0" algn="ctr">
              <a:spcBef>
                <a:spcPts val="0"/>
              </a:spcBef>
              <a:buNone/>
            </a:pPr>
            <a:r>
              <a:rPr lang="en-US" b="1" dirty="0"/>
              <a:t>Remember the Sabbath day by keeping it holy.</a:t>
            </a:r>
          </a:p>
          <a:p>
            <a:pPr marL="0" indent="0" algn="ctr">
              <a:spcBef>
                <a:spcPts val="0"/>
              </a:spcBef>
              <a:buNone/>
            </a:pPr>
            <a:endParaRPr lang="en-US" dirty="0"/>
          </a:p>
          <a:p>
            <a:pPr marL="0" indent="0" algn="ctr">
              <a:spcBef>
                <a:spcPts val="0"/>
              </a:spcBef>
              <a:buNone/>
            </a:pPr>
            <a:r>
              <a:rPr lang="en-US" i="1" dirty="0"/>
              <a:t>What does this mean? </a:t>
            </a:r>
            <a:r>
              <a:rPr lang="en-US" dirty="0"/>
              <a:t>We should fear and love God so that we do not despise preaching and His Word, but hold it sacred and gladly hear and learn it.</a:t>
            </a:r>
          </a:p>
          <a:p>
            <a:pPr marL="0" indent="0" algn="ctr">
              <a:spcBef>
                <a:spcPts val="0"/>
              </a:spcBef>
              <a:buNone/>
            </a:pPr>
            <a:endParaRPr lang="en-US" dirty="0"/>
          </a:p>
          <a:p>
            <a:pPr marL="0" indent="0" algn="ctr">
              <a:spcBef>
                <a:spcPts val="0"/>
              </a:spcBef>
              <a:buNone/>
            </a:pPr>
            <a:r>
              <a:rPr lang="en-US" dirty="0"/>
              <a:t>Where do we see the First Commandment?</a:t>
            </a:r>
          </a:p>
          <a:p>
            <a:pPr marL="0" indent="0" algn="ctr">
              <a:spcBef>
                <a:spcPts val="0"/>
              </a:spcBef>
              <a:buNone/>
            </a:pPr>
            <a:r>
              <a:rPr lang="en-US" dirty="0"/>
              <a:t>Where do we see the negative command?</a:t>
            </a:r>
          </a:p>
          <a:p>
            <a:pPr marL="0" indent="0" algn="ctr">
              <a:spcBef>
                <a:spcPts val="0"/>
              </a:spcBef>
              <a:buNone/>
            </a:pPr>
            <a:r>
              <a:rPr lang="en-US" dirty="0"/>
              <a:t>Where do we see the positive command?</a:t>
            </a:r>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737296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Ten Commandments </a:t>
            </a:r>
            <a:br>
              <a:rPr lang="en-US" dirty="0"/>
            </a:br>
            <a:r>
              <a:rPr lang="en-US" dirty="0"/>
              <a:t>in</a:t>
            </a:r>
            <a:br>
              <a:rPr lang="en-US" dirty="0"/>
            </a:br>
            <a:r>
              <a:rPr lang="en-US" dirty="0"/>
              <a:t>The Small Catechism</a:t>
            </a:r>
          </a:p>
        </p:txBody>
      </p:sp>
      <p:sp>
        <p:nvSpPr>
          <p:cNvPr id="5" name="Text Placeholder 4"/>
          <p:cNvSpPr>
            <a:spLocks noGrp="1"/>
          </p:cNvSpPr>
          <p:nvPr>
            <p:ph type="body" idx="1"/>
          </p:nvPr>
        </p:nvSpPr>
        <p:spPr/>
        <p:txBody>
          <a:bodyPr/>
          <a:lstStyle/>
          <a:p>
            <a:r>
              <a:rPr lang="en-US" dirty="0"/>
              <a:t>First Chief Part</a:t>
            </a:r>
          </a:p>
        </p:txBody>
      </p:sp>
      <p:pic>
        <p:nvPicPr>
          <p:cNvPr id="6" name="Picture 5" descr="lrose_stainedglass300.jpg"/>
          <p:cNvPicPr>
            <a:picLocks noChangeAspect="1"/>
          </p:cNvPicPr>
          <p:nvPr/>
        </p:nvPicPr>
        <p:blipFill>
          <a:blip r:embed="rId2" cstate="email">
            <a:alphaModFix amt="16000"/>
            <a:extLst>
              <a:ext uri="{28A0092B-C50C-407E-A947-70E740481C1C}">
                <a14:useLocalDpi xmlns:a14="http://schemas.microsoft.com/office/drawing/2010/main"/>
              </a:ext>
            </a:extLst>
          </a:blip>
          <a:stretch>
            <a:fillRect/>
          </a:stretch>
        </p:blipFill>
        <p:spPr>
          <a:xfrm>
            <a:off x="2152895" y="700177"/>
            <a:ext cx="4965342" cy="4965342"/>
          </a:xfrm>
          <a:prstGeom prst="rect">
            <a:avLst/>
          </a:prstGeom>
        </p:spPr>
      </p:pic>
    </p:spTree>
    <p:extLst>
      <p:ext uri="{BB962C8B-B14F-4D97-AF65-F5344CB8AC3E}">
        <p14:creationId xmlns:p14="http://schemas.microsoft.com/office/powerpoint/2010/main" val="161652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2</a:t>
            </a:r>
            <a:r>
              <a:rPr lang="en-US" baseline="30000" dirty="0"/>
              <a:t>nd</a:t>
            </a:r>
            <a:r>
              <a:rPr lang="en-US" dirty="0"/>
              <a:t> Commandment</a:t>
            </a:r>
          </a:p>
        </p:txBody>
      </p:sp>
      <p:sp>
        <p:nvSpPr>
          <p:cNvPr id="3" name="Content Placeholder 2"/>
          <p:cNvSpPr>
            <a:spLocks noGrp="1"/>
          </p:cNvSpPr>
          <p:nvPr>
            <p:ph type="body" idx="1"/>
          </p:nvPr>
        </p:nvSpPr>
        <p:spPr/>
        <p:txBody>
          <a:bodyPr/>
          <a:lstStyle/>
          <a:p>
            <a:r>
              <a:rPr lang="en-US" i="1" dirty="0"/>
              <a:t>You shall not misuse the name of the LORD your God.</a:t>
            </a:r>
          </a:p>
        </p:txBody>
      </p:sp>
    </p:spTree>
    <p:extLst>
      <p:ext uri="{BB962C8B-B14F-4D97-AF65-F5344CB8AC3E}">
        <p14:creationId xmlns:p14="http://schemas.microsoft.com/office/powerpoint/2010/main" val="817378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Ten Commandments in the Liturgy</a:t>
            </a:r>
          </a:p>
        </p:txBody>
      </p:sp>
      <p:sp>
        <p:nvSpPr>
          <p:cNvPr id="3" name="Content Placeholder 2"/>
          <p:cNvSpPr>
            <a:spLocks noGrp="1"/>
          </p:cNvSpPr>
          <p:nvPr>
            <p:ph type="body" idx="1"/>
          </p:nvPr>
        </p:nvSpPr>
        <p:spPr/>
        <p:txBody>
          <a:bodyPr/>
          <a:lstStyle/>
          <a:p>
            <a:endParaRPr lang="en-US" i="1" dirty="0"/>
          </a:p>
        </p:txBody>
      </p:sp>
    </p:spTree>
    <p:extLst>
      <p:ext uri="{BB962C8B-B14F-4D97-AF65-F5344CB8AC3E}">
        <p14:creationId xmlns:p14="http://schemas.microsoft.com/office/powerpoint/2010/main" val="2841714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Liturgy</a:t>
            </a:r>
          </a:p>
        </p:txBody>
      </p:sp>
      <p:sp>
        <p:nvSpPr>
          <p:cNvPr id="3" name="Content Placeholder 2"/>
          <p:cNvSpPr>
            <a:spLocks noGrp="1"/>
          </p:cNvSpPr>
          <p:nvPr>
            <p:ph idx="1"/>
          </p:nvPr>
        </p:nvSpPr>
        <p:spPr>
          <a:xfrm>
            <a:off x="457200" y="914400"/>
            <a:ext cx="8229600" cy="5211763"/>
          </a:xfrm>
        </p:spPr>
        <p:txBody>
          <a:bodyPr/>
          <a:lstStyle/>
          <a:p>
            <a:pPr marL="0" indent="0" algn="ctr">
              <a:buNone/>
            </a:pPr>
            <a:r>
              <a:rPr lang="en-US" b="1" i="1" dirty="0"/>
              <a:t>Name three places in the Divine Service where we call upon the name of God?</a:t>
            </a:r>
          </a:p>
          <a:p>
            <a:pPr marL="0" indent="0" algn="ctr">
              <a:buNone/>
            </a:pPr>
            <a:endParaRPr lang="en-US" b="1" i="1" dirty="0"/>
          </a:p>
          <a:p>
            <a:pPr marL="0" indent="0" algn="ctr">
              <a:buNone/>
            </a:pPr>
            <a:r>
              <a:rPr lang="en-US" dirty="0"/>
              <a:t>Invocation</a:t>
            </a:r>
          </a:p>
        </p:txBody>
      </p:sp>
    </p:spTree>
    <p:extLst>
      <p:ext uri="{BB962C8B-B14F-4D97-AF65-F5344CB8AC3E}">
        <p14:creationId xmlns:p14="http://schemas.microsoft.com/office/powerpoint/2010/main" val="90671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Names of God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 Yahweh -</a:t>
            </a:r>
          </a:p>
          <a:p>
            <a:pPr marL="0" indent="0" algn="ctr">
              <a:buNone/>
            </a:pPr>
            <a:r>
              <a:rPr lang="en-US" sz="1800" i="1" dirty="0"/>
              <a:t>Personal name of God. Hebrew word for life.  In English it’s seen as LORD.</a:t>
            </a:r>
          </a:p>
          <a:p>
            <a:pPr marL="0" indent="0" algn="ctr">
              <a:buNone/>
            </a:pPr>
            <a:r>
              <a:rPr lang="en-US" b="1" dirty="0"/>
              <a:t>- Lord -</a:t>
            </a:r>
          </a:p>
          <a:p>
            <a:pPr marL="0" indent="0" algn="ctr">
              <a:buNone/>
            </a:pPr>
            <a:r>
              <a:rPr lang="en-US" b="1" dirty="0"/>
              <a:t>- Christ </a:t>
            </a:r>
            <a:r>
              <a:rPr lang="en-US" dirty="0"/>
              <a:t>(Gk.)</a:t>
            </a:r>
            <a:r>
              <a:rPr lang="en-US" b="1" dirty="0"/>
              <a:t> or Messiah </a:t>
            </a:r>
            <a:r>
              <a:rPr lang="en-US" dirty="0"/>
              <a:t>(Heb.) </a:t>
            </a:r>
            <a:r>
              <a:rPr lang="en-US" b="1" dirty="0"/>
              <a:t>-</a:t>
            </a:r>
          </a:p>
          <a:p>
            <a:pPr marL="0" indent="0" algn="ctr">
              <a:buNone/>
            </a:pPr>
            <a:r>
              <a:rPr lang="en-US" sz="1800" i="1" dirty="0"/>
              <a:t>Anointed One</a:t>
            </a:r>
          </a:p>
          <a:p>
            <a:pPr marL="0" indent="0" algn="ctr">
              <a:buNone/>
            </a:pPr>
            <a:r>
              <a:rPr lang="en-US" b="1" dirty="0"/>
              <a:t>- Immanuel -</a:t>
            </a:r>
          </a:p>
          <a:p>
            <a:pPr marL="0" indent="0" algn="ctr">
              <a:buNone/>
            </a:pPr>
            <a:r>
              <a:rPr lang="en-US" sz="1800" i="1" dirty="0"/>
              <a:t>God with us (Matt. 1:21)</a:t>
            </a:r>
            <a:endParaRPr lang="en-US" sz="1800" b="1" i="1" dirty="0"/>
          </a:p>
          <a:p>
            <a:pPr marL="0" indent="0" algn="ctr">
              <a:buNone/>
            </a:pPr>
            <a:r>
              <a:rPr lang="en-US" b="1" dirty="0"/>
              <a:t>- Jesus -</a:t>
            </a:r>
          </a:p>
          <a:p>
            <a:pPr marL="0" indent="0" algn="ctr">
              <a:buNone/>
            </a:pPr>
            <a:r>
              <a:rPr lang="en-US" sz="1800" i="1" dirty="0"/>
              <a:t>Hebrew for Joshua meaning God is salvation (Matt. 1:21)</a:t>
            </a:r>
          </a:p>
          <a:p>
            <a:pPr marL="0" indent="0" algn="ctr">
              <a:buNone/>
            </a:pPr>
            <a:r>
              <a:rPr lang="en-US" b="1" dirty="0"/>
              <a:t>- Father, Son, and Holy Ghost -</a:t>
            </a:r>
          </a:p>
          <a:p>
            <a:pPr marL="0" indent="0" algn="ctr">
              <a:buNone/>
            </a:pPr>
            <a:r>
              <a:rPr lang="en-US" sz="1800" i="1" dirty="0"/>
              <a:t>Trinitarian formula for the name of God. </a:t>
            </a:r>
          </a:p>
          <a:p>
            <a:pPr marL="0" indent="0" algn="ctr">
              <a:buNone/>
            </a:pPr>
            <a:r>
              <a:rPr lang="en-US" sz="1800" i="1" dirty="0"/>
              <a:t>We believe in one God in Three Persons.</a:t>
            </a:r>
          </a:p>
          <a:p>
            <a:pPr marL="0" indent="0" algn="ctr">
              <a:buNone/>
            </a:pPr>
            <a:endParaRPr lang="en-US" b="1" dirty="0"/>
          </a:p>
          <a:p>
            <a:pPr marL="0" indent="0" algn="ctr">
              <a:buNone/>
            </a:pPr>
            <a:r>
              <a:rPr lang="en-US" sz="3600" b="1" dirty="0"/>
              <a:t>WHAT ARE SOME OTHER NAMES?</a:t>
            </a:r>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161389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a:t>
            </a:r>
            <a:r>
              <a:rPr lang="en-US" baseline="30000" dirty="0"/>
              <a:t>nd</a:t>
            </a:r>
            <a:r>
              <a:rPr lang="en-US" dirty="0"/>
              <a:t> Commandment</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Large Catechism states:</a:t>
            </a:r>
          </a:p>
          <a:p>
            <a:pPr marL="0" indent="0" algn="ctr">
              <a:buNone/>
            </a:pPr>
            <a:r>
              <a:rPr lang="en-US" i="1" dirty="0"/>
              <a:t>1</a:t>
            </a:r>
            <a:r>
              <a:rPr lang="en-US" i="1" baseline="30000" dirty="0"/>
              <a:t>st</a:t>
            </a:r>
            <a:r>
              <a:rPr lang="en-US" i="1" dirty="0"/>
              <a:t> Commandment instructs the heart and teaches faith.  The 2</a:t>
            </a:r>
            <a:r>
              <a:rPr lang="en-US" i="1" baseline="30000" dirty="0"/>
              <a:t>nd</a:t>
            </a:r>
            <a:r>
              <a:rPr lang="en-US" i="1" dirty="0"/>
              <a:t> Commandment leads us outward.  It directs the lips and tongue into a right relationship with God. For the things that burst forth and emerge from the heart are words.</a:t>
            </a:r>
          </a:p>
          <a:p>
            <a:pPr marL="0" indent="0" algn="ctr">
              <a:buNone/>
            </a:pPr>
            <a:endParaRPr lang="en-US" dirty="0"/>
          </a:p>
          <a:p>
            <a:pPr marL="0" indent="0" algn="ctr">
              <a:buNone/>
            </a:pPr>
            <a:r>
              <a:rPr lang="en-US" b="1" dirty="0"/>
              <a:t>So</a:t>
            </a:r>
            <a:r>
              <a:rPr lang="is-IS" b="1" dirty="0"/>
              <a:t>…</a:t>
            </a:r>
          </a:p>
          <a:p>
            <a:pPr marL="0" indent="0" algn="ctr">
              <a:buNone/>
            </a:pPr>
            <a:r>
              <a:rPr lang="is-IS" i="1" dirty="0"/>
              <a:t>How do we speak of God?  How do we use His name in our daily lives?</a:t>
            </a:r>
          </a:p>
          <a:p>
            <a:pPr marL="0" indent="0" algn="ctr">
              <a:buNone/>
            </a:pPr>
            <a:r>
              <a:rPr lang="en-US" i="1" dirty="0"/>
              <a:t>God’s will is that we use His name in a holy way – not lightly or carelessly – not to speak falsely in any way – not to leave God’s name unspoken or unused.</a:t>
            </a:r>
          </a:p>
          <a:p>
            <a:pPr marL="0" indent="0" algn="ctr">
              <a:buNone/>
            </a:pPr>
            <a:endParaRPr lang="en-US" dirty="0"/>
          </a:p>
          <a:p>
            <a:pPr marL="0" indent="0">
              <a:buNone/>
            </a:pPr>
            <a:endParaRPr lang="en-US" b="1" dirty="0"/>
          </a:p>
          <a:p>
            <a:pPr marL="0" indent="0" algn="ctr">
              <a:buNone/>
            </a:pPr>
            <a:endParaRPr lang="en-US" b="1" i="1" dirty="0"/>
          </a:p>
          <a:p>
            <a:pPr marL="0" indent="0">
              <a:buNone/>
            </a:pPr>
            <a:endParaRPr lang="en-US" i="1" dirty="0"/>
          </a:p>
          <a:p>
            <a:pPr marL="0" indent="0" algn="ctr">
              <a:buNone/>
            </a:pPr>
            <a:endParaRPr lang="en-US" i="1" dirty="0"/>
          </a:p>
        </p:txBody>
      </p:sp>
    </p:spTree>
    <p:extLst>
      <p:ext uri="{BB962C8B-B14F-4D97-AF65-F5344CB8AC3E}">
        <p14:creationId xmlns:p14="http://schemas.microsoft.com/office/powerpoint/2010/main" val="220763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Lying Prophets</a:t>
            </a:r>
          </a:p>
        </p:txBody>
      </p:sp>
      <p:sp>
        <p:nvSpPr>
          <p:cNvPr id="3" name="Content Placeholder 2"/>
          <p:cNvSpPr>
            <a:spLocks noGrp="1"/>
          </p:cNvSpPr>
          <p:nvPr>
            <p:ph type="body" idx="1"/>
          </p:nvPr>
        </p:nvSpPr>
        <p:spPr/>
        <p:txBody>
          <a:bodyPr/>
          <a:lstStyle/>
          <a:p>
            <a:r>
              <a:rPr lang="en-US" i="1" dirty="0"/>
              <a:t>Text: </a:t>
            </a:r>
            <a:r>
              <a:rPr lang="sk-SK" i="1" dirty="0" err="1"/>
              <a:t>Jeremiah</a:t>
            </a:r>
            <a:r>
              <a:rPr lang="sk-SK" i="1" dirty="0"/>
              <a:t> 23:16-32</a:t>
            </a:r>
            <a:endParaRPr lang="en-US" i="1" dirty="0"/>
          </a:p>
        </p:txBody>
      </p:sp>
    </p:spTree>
    <p:extLst>
      <p:ext uri="{BB962C8B-B14F-4D97-AF65-F5344CB8AC3E}">
        <p14:creationId xmlns:p14="http://schemas.microsoft.com/office/powerpoint/2010/main" val="499614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Book of Jeremiah</a:t>
            </a:r>
          </a:p>
        </p:txBody>
      </p:sp>
      <p:sp>
        <p:nvSpPr>
          <p:cNvPr id="3" name="Content Placeholder 2"/>
          <p:cNvSpPr>
            <a:spLocks noGrp="1"/>
          </p:cNvSpPr>
          <p:nvPr>
            <p:ph idx="1"/>
          </p:nvPr>
        </p:nvSpPr>
        <p:spPr>
          <a:xfrm>
            <a:off x="457200" y="914400"/>
            <a:ext cx="8229600" cy="5520267"/>
          </a:xfrm>
        </p:spPr>
        <p:txBody>
          <a:bodyPr>
            <a:normAutofit/>
          </a:bodyPr>
          <a:lstStyle/>
          <a:p>
            <a:pPr marL="457200" indent="-457200">
              <a:buFont typeface="+mj-lt"/>
              <a:buAutoNum type="arabicPeriod"/>
            </a:pPr>
            <a:r>
              <a:rPr lang="en-US" sz="2000" dirty="0"/>
              <a:t>Considered one the major prophets of the OT along with Isaiah, Ezekiel and Daniel.</a:t>
            </a:r>
          </a:p>
          <a:p>
            <a:pPr marL="457200" indent="-457200">
              <a:buFont typeface="+mj-lt"/>
              <a:buAutoNum type="arabicPeriod"/>
            </a:pPr>
            <a:r>
              <a:rPr lang="en-US" sz="2000" dirty="0"/>
              <a:t>The Lord calls Jeremiah – the “iron” prophet (1:18) since he is the one who rebuked the leaders and people of Israel for vices and idolatry, and calls them to repentance.</a:t>
            </a:r>
          </a:p>
          <a:p>
            <a:pPr marL="457200" indent="-457200">
              <a:buFont typeface="+mj-lt"/>
              <a:buAutoNum type="arabicPeriod"/>
            </a:pPr>
            <a:r>
              <a:rPr lang="en-US" sz="2000" dirty="0"/>
              <a:t>Forty years he foretold God’s coming wrath – the destruction of Jerusalem and captivity in Babylon.</a:t>
            </a:r>
          </a:p>
          <a:p>
            <a:pPr marL="457200" indent="-457200">
              <a:buFont typeface="+mj-lt"/>
              <a:buAutoNum type="arabicPeriod"/>
            </a:pPr>
            <a:r>
              <a:rPr lang="en-US" sz="2000" dirty="0"/>
              <a:t>During this time the false prophets were saying, “peace, peace” when there was no peace (6:14).</a:t>
            </a:r>
          </a:p>
          <a:p>
            <a:pPr marL="457200" indent="-457200">
              <a:buFont typeface="+mj-lt"/>
              <a:buAutoNum type="arabicPeriod"/>
            </a:pPr>
            <a:r>
              <a:rPr lang="en-US" sz="2000" dirty="0"/>
              <a:t>He would be mocked, persecuted.  Beaten and thrown in prison.</a:t>
            </a:r>
          </a:p>
        </p:txBody>
      </p:sp>
    </p:spTree>
    <p:extLst>
      <p:ext uri="{BB962C8B-B14F-4D97-AF65-F5344CB8AC3E}">
        <p14:creationId xmlns:p14="http://schemas.microsoft.com/office/powerpoint/2010/main" val="269782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Jeremiah 23:16-32</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The LORD says we shouldn’t listen to the prophet who </a:t>
            </a:r>
            <a:r>
              <a:rPr lang="is-IS" b="1" dirty="0"/>
              <a:t>…?</a:t>
            </a:r>
            <a:endParaRPr lang="en-US" b="1" dirty="0"/>
          </a:p>
          <a:p>
            <a:pPr marL="0" indent="0">
              <a:buNone/>
            </a:pPr>
            <a:r>
              <a:rPr lang="en-US" dirty="0"/>
              <a:t>A: Fill you with vain hopes, which is false confidence (v16).</a:t>
            </a:r>
          </a:p>
          <a:p>
            <a:pPr marL="0" indent="0">
              <a:buNone/>
            </a:pPr>
            <a:r>
              <a:rPr lang="en-US" b="1" dirty="0"/>
              <a:t>Q: How do these prophets fill other’s with vain hopes?</a:t>
            </a:r>
          </a:p>
          <a:p>
            <a:pPr marL="0" indent="0">
              <a:buNone/>
            </a:pPr>
            <a:r>
              <a:rPr lang="en-US" dirty="0"/>
              <a:t>A: Visions of their own mind.  Those things which are on their heart (v.16).</a:t>
            </a:r>
          </a:p>
          <a:p>
            <a:pPr marL="0" indent="0">
              <a:buNone/>
            </a:pPr>
            <a:r>
              <a:rPr lang="en-US" b="1" dirty="0"/>
              <a:t>Q: What are they not using?</a:t>
            </a:r>
          </a:p>
          <a:p>
            <a:pPr marL="0" indent="0">
              <a:buNone/>
            </a:pPr>
            <a:r>
              <a:rPr lang="en-US" dirty="0"/>
              <a:t>A: The word of God.  These prophets are false prophets because they speak those things that come from their sinful heart instead of those things which God has spoken.</a:t>
            </a:r>
          </a:p>
        </p:txBody>
      </p:sp>
    </p:spTree>
    <p:extLst>
      <p:ext uri="{BB962C8B-B14F-4D97-AF65-F5344CB8AC3E}">
        <p14:creationId xmlns:p14="http://schemas.microsoft.com/office/powerpoint/2010/main" val="103575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Jeremiah 23:16-32</a:t>
            </a:r>
          </a:p>
        </p:txBody>
      </p:sp>
      <p:sp>
        <p:nvSpPr>
          <p:cNvPr id="3" name="Content Placeholder 2"/>
          <p:cNvSpPr>
            <a:spLocks noGrp="1"/>
          </p:cNvSpPr>
          <p:nvPr>
            <p:ph idx="1"/>
          </p:nvPr>
        </p:nvSpPr>
        <p:spPr>
          <a:xfrm>
            <a:off x="457200" y="914400"/>
            <a:ext cx="8229600" cy="5520267"/>
          </a:xfrm>
        </p:spPr>
        <p:txBody>
          <a:bodyPr>
            <a:normAutofit/>
          </a:bodyPr>
          <a:lstStyle/>
          <a:p>
            <a:pPr marL="0" indent="0">
              <a:buNone/>
            </a:pPr>
            <a:r>
              <a:rPr lang="en-US" b="1" dirty="0"/>
              <a:t>Q: Did God send these prophets to speak?</a:t>
            </a:r>
          </a:p>
          <a:p>
            <a:pPr marL="0" indent="0">
              <a:buNone/>
            </a:pPr>
            <a:r>
              <a:rPr lang="en-US" dirty="0"/>
              <a:t>A: No, He didn’t send the prophets, yet they ran.  He didn’t speak to them, yet they prophesied.  If they would heard the words of God, they would have spoken God’s word to His people (v.21-22).</a:t>
            </a:r>
          </a:p>
          <a:p>
            <a:pPr marL="0" indent="0">
              <a:buNone/>
            </a:pPr>
            <a:r>
              <a:rPr lang="en-US" b="1" dirty="0"/>
              <a:t>Q: What does God say will come to those who speak falsely?</a:t>
            </a:r>
          </a:p>
          <a:p>
            <a:pPr marL="0" indent="0">
              <a:buNone/>
            </a:pPr>
            <a:r>
              <a:rPr lang="en-US" dirty="0"/>
              <a:t>A:  Wrath has gone forth – the storm of the LORD.  His anger will not turn back (v.19-20).</a:t>
            </a:r>
          </a:p>
        </p:txBody>
      </p:sp>
    </p:spTree>
    <p:extLst>
      <p:ext uri="{BB962C8B-B14F-4D97-AF65-F5344CB8AC3E}">
        <p14:creationId xmlns:p14="http://schemas.microsoft.com/office/powerpoint/2010/main" val="249448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8921</TotalTime>
  <Words>2620</Words>
  <Application>Microsoft Macintosh PowerPoint</Application>
  <PresentationFormat>On-screen Show (4:3)</PresentationFormat>
  <Paragraphs>267</Paragraphs>
  <Slides>32</Slides>
  <Notes>27</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Century Gothic</vt:lpstr>
      <vt:lpstr>Courier New</vt:lpstr>
      <vt:lpstr>Palatino Linotype</vt:lpstr>
      <vt:lpstr>Executive</vt:lpstr>
      <vt:lpstr>The Ten Commandments</vt:lpstr>
      <vt:lpstr>Review</vt:lpstr>
      <vt:lpstr>2nd Commandment</vt:lpstr>
      <vt:lpstr>Names of God</vt:lpstr>
      <vt:lpstr>2nd Commandment</vt:lpstr>
      <vt:lpstr>Lying Prophets</vt:lpstr>
      <vt:lpstr>The Book of Jeremiah</vt:lpstr>
      <vt:lpstr>Jeremiah 23:16-32</vt:lpstr>
      <vt:lpstr>Jeremiah 23:16-32</vt:lpstr>
      <vt:lpstr>Jeremiah 23:16-32</vt:lpstr>
      <vt:lpstr>Jeremiah 23:16-32</vt:lpstr>
      <vt:lpstr>The Book of Jeremiah</vt:lpstr>
      <vt:lpstr>The Small Catechism</vt:lpstr>
      <vt:lpstr>2nd Commandment</vt:lpstr>
      <vt:lpstr>2nd Commandment</vt:lpstr>
      <vt:lpstr>Small Catechism</vt:lpstr>
      <vt:lpstr>3rd Commandment</vt:lpstr>
      <vt:lpstr>3rd Commandment</vt:lpstr>
      <vt:lpstr>3rd Commandment</vt:lpstr>
      <vt:lpstr>3rd Commandment</vt:lpstr>
      <vt:lpstr>3rd Commandment</vt:lpstr>
      <vt:lpstr>3rd Commandment</vt:lpstr>
      <vt:lpstr>3rd Commandment</vt:lpstr>
      <vt:lpstr>3rd Commandment</vt:lpstr>
      <vt:lpstr>3rd Commandment</vt:lpstr>
      <vt:lpstr>3rd Commandment</vt:lpstr>
      <vt:lpstr>3rd Commandment</vt:lpstr>
      <vt:lpstr>Small Catechism</vt:lpstr>
      <vt:lpstr>Ten Commandments  in The Small Catechism</vt:lpstr>
      <vt:lpstr>Ten Commandments in the Liturgy</vt:lpstr>
      <vt:lpstr>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106</cp:revision>
  <dcterms:created xsi:type="dcterms:W3CDTF">2016-10-18T19:14:33Z</dcterms:created>
  <dcterms:modified xsi:type="dcterms:W3CDTF">2019-04-07T14:11:46Z</dcterms:modified>
</cp:coreProperties>
</file>