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6" r:id="rId1"/>
  </p:sldMasterIdLst>
  <p:notesMasterIdLst>
    <p:notesMasterId r:id="rId20"/>
  </p:notesMasterIdLst>
  <p:handoutMasterIdLst>
    <p:handoutMasterId r:id="rId21"/>
  </p:handoutMasterIdLst>
  <p:sldIdLst>
    <p:sldId id="422" r:id="rId2"/>
    <p:sldId id="405" r:id="rId3"/>
    <p:sldId id="456" r:id="rId4"/>
    <p:sldId id="488" r:id="rId5"/>
    <p:sldId id="487" r:id="rId6"/>
    <p:sldId id="489" r:id="rId7"/>
    <p:sldId id="490" r:id="rId8"/>
    <p:sldId id="491" r:id="rId9"/>
    <p:sldId id="492" r:id="rId10"/>
    <p:sldId id="493" r:id="rId11"/>
    <p:sldId id="485" r:id="rId12"/>
    <p:sldId id="494" r:id="rId13"/>
    <p:sldId id="495" r:id="rId14"/>
    <p:sldId id="496" r:id="rId15"/>
    <p:sldId id="486" r:id="rId16"/>
    <p:sldId id="497" r:id="rId17"/>
    <p:sldId id="474" r:id="rId18"/>
    <p:sldId id="271"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nathan Jennings" initials="JJ" lastIdx="1" clrIdx="0">
    <p:extLst>
      <p:ext uri="{19B8F6BF-5375-455C-9EA6-DF929625EA0E}">
        <p15:presenceInfo xmlns:p15="http://schemas.microsoft.com/office/powerpoint/2012/main" userId="Jonathan Jenning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556" autoAdjust="0"/>
    <p:restoredTop sz="77582" autoAdjust="0"/>
  </p:normalViewPr>
  <p:slideViewPr>
    <p:cSldViewPr snapToGrid="0" snapToObjects="1">
      <p:cViewPr varScale="1">
        <p:scale>
          <a:sx n="53" d="100"/>
          <a:sy n="53" d="100"/>
        </p:scale>
        <p:origin x="1624" y="184"/>
      </p:cViewPr>
      <p:guideLst>
        <p:guide orient="horz" pos="2160"/>
        <p:guide pos="2880"/>
      </p:guideLst>
    </p:cSldViewPr>
  </p:slideViewPr>
  <p:outlineViewPr>
    <p:cViewPr>
      <p:scale>
        <a:sx n="33" d="100"/>
        <a:sy n="33" d="100"/>
      </p:scale>
      <p:origin x="0" y="407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CC8919-90B6-C949-BB00-D4F79CB4777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DC36C944-9E7D-5448-8796-82CCBC6ABE4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E972740-4F25-0041-9F5F-5049A6F3B639}" type="datetimeFigureOut">
              <a:rPr lang="en-US" smtClean="0"/>
              <a:t>4/3/19</a:t>
            </a:fld>
            <a:endParaRPr lang="en-US"/>
          </a:p>
        </p:txBody>
      </p:sp>
      <p:sp>
        <p:nvSpPr>
          <p:cNvPr id="4" name="Footer Placeholder 3">
            <a:extLst>
              <a:ext uri="{FF2B5EF4-FFF2-40B4-BE49-F238E27FC236}">
                <a16:creationId xmlns:a16="http://schemas.microsoft.com/office/drawing/2014/main" id="{032D014E-72D5-5C4D-9AA8-3EB4BC36D6E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98E5AB3-2768-8040-8DA0-FADE14DC8D2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281D72-9D5C-514A-A495-27676AECB1C9}" type="slidenum">
              <a:rPr lang="en-US" smtClean="0"/>
              <a:t>‹#›</a:t>
            </a:fld>
            <a:endParaRPr lang="en-US"/>
          </a:p>
        </p:txBody>
      </p:sp>
    </p:spTree>
    <p:extLst>
      <p:ext uri="{BB962C8B-B14F-4D97-AF65-F5344CB8AC3E}">
        <p14:creationId xmlns:p14="http://schemas.microsoft.com/office/powerpoint/2010/main" val="8579490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C14D81-F5AA-8C40-94A3-2CBFB756C2AC}" type="datetimeFigureOut">
              <a:rPr lang="en-US" smtClean="0"/>
              <a:t>4/3/19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933C25-D8B8-8741-87B3-3FDB4A6D10D9}" type="slidenum">
              <a:rPr lang="en-US" smtClean="0"/>
              <a:t>‹#›</a:t>
            </a:fld>
            <a:endParaRPr lang="en-US"/>
          </a:p>
        </p:txBody>
      </p:sp>
    </p:spTree>
    <p:extLst>
      <p:ext uri="{BB962C8B-B14F-4D97-AF65-F5344CB8AC3E}">
        <p14:creationId xmlns:p14="http://schemas.microsoft.com/office/powerpoint/2010/main" val="96573352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Hymn: LSB 627</a:t>
            </a:r>
          </a:p>
        </p:txBody>
      </p:sp>
      <p:sp>
        <p:nvSpPr>
          <p:cNvPr id="4" name="Slide Number Placeholder 3"/>
          <p:cNvSpPr>
            <a:spLocks noGrp="1"/>
          </p:cNvSpPr>
          <p:nvPr>
            <p:ph type="sldNum" sz="quarter" idx="5"/>
          </p:nvPr>
        </p:nvSpPr>
        <p:spPr/>
        <p:txBody>
          <a:bodyPr/>
          <a:lstStyle/>
          <a:p>
            <a:fld id="{B5933C25-D8B8-8741-87B3-3FDB4A6D10D9}" type="slidenum">
              <a:rPr lang="en-US" smtClean="0"/>
              <a:t>1</a:t>
            </a:fld>
            <a:endParaRPr lang="en-US"/>
          </a:p>
        </p:txBody>
      </p:sp>
    </p:spTree>
    <p:extLst>
      <p:ext uri="{BB962C8B-B14F-4D97-AF65-F5344CB8AC3E}">
        <p14:creationId xmlns:p14="http://schemas.microsoft.com/office/powerpoint/2010/main" val="3298579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11</a:t>
            </a:fld>
            <a:endParaRPr lang="en-US"/>
          </a:p>
        </p:txBody>
      </p:sp>
    </p:spTree>
    <p:extLst>
      <p:ext uri="{BB962C8B-B14F-4D97-AF65-F5344CB8AC3E}">
        <p14:creationId xmlns:p14="http://schemas.microsoft.com/office/powerpoint/2010/main" val="29674753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12</a:t>
            </a:fld>
            <a:endParaRPr lang="en-US"/>
          </a:p>
        </p:txBody>
      </p:sp>
    </p:spTree>
    <p:extLst>
      <p:ext uri="{BB962C8B-B14F-4D97-AF65-F5344CB8AC3E}">
        <p14:creationId xmlns:p14="http://schemas.microsoft.com/office/powerpoint/2010/main" val="3745967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13</a:t>
            </a:fld>
            <a:endParaRPr lang="en-US"/>
          </a:p>
        </p:txBody>
      </p:sp>
    </p:spTree>
    <p:extLst>
      <p:ext uri="{BB962C8B-B14F-4D97-AF65-F5344CB8AC3E}">
        <p14:creationId xmlns:p14="http://schemas.microsoft.com/office/powerpoint/2010/main" val="11641204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14</a:t>
            </a:fld>
            <a:endParaRPr lang="en-US"/>
          </a:p>
        </p:txBody>
      </p:sp>
    </p:spTree>
    <p:extLst>
      <p:ext uri="{BB962C8B-B14F-4D97-AF65-F5344CB8AC3E}">
        <p14:creationId xmlns:p14="http://schemas.microsoft.com/office/powerpoint/2010/main" val="18723249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15</a:t>
            </a:fld>
            <a:endParaRPr lang="en-US"/>
          </a:p>
        </p:txBody>
      </p:sp>
    </p:spTree>
    <p:extLst>
      <p:ext uri="{BB962C8B-B14F-4D97-AF65-F5344CB8AC3E}">
        <p14:creationId xmlns:p14="http://schemas.microsoft.com/office/powerpoint/2010/main" val="3355263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16</a:t>
            </a:fld>
            <a:endParaRPr lang="en-US"/>
          </a:p>
        </p:txBody>
      </p:sp>
    </p:spTree>
    <p:extLst>
      <p:ext uri="{BB962C8B-B14F-4D97-AF65-F5344CB8AC3E}">
        <p14:creationId xmlns:p14="http://schemas.microsoft.com/office/powerpoint/2010/main" val="11205797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17</a:t>
            </a:fld>
            <a:endParaRPr lang="en-US"/>
          </a:p>
        </p:txBody>
      </p:sp>
    </p:spTree>
    <p:extLst>
      <p:ext uri="{BB962C8B-B14F-4D97-AF65-F5344CB8AC3E}">
        <p14:creationId xmlns:p14="http://schemas.microsoft.com/office/powerpoint/2010/main" val="18445354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18</a:t>
            </a:fld>
            <a:endParaRPr lang="en-US"/>
          </a:p>
        </p:txBody>
      </p:sp>
    </p:spTree>
    <p:extLst>
      <p:ext uri="{BB962C8B-B14F-4D97-AF65-F5344CB8AC3E}">
        <p14:creationId xmlns:p14="http://schemas.microsoft.com/office/powerpoint/2010/main" val="16541829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3</a:t>
            </a:fld>
            <a:endParaRPr lang="en-US"/>
          </a:p>
        </p:txBody>
      </p:sp>
    </p:spTree>
    <p:extLst>
      <p:ext uri="{BB962C8B-B14F-4D97-AF65-F5344CB8AC3E}">
        <p14:creationId xmlns:p14="http://schemas.microsoft.com/office/powerpoint/2010/main" val="41184769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4</a:t>
            </a:fld>
            <a:endParaRPr lang="en-US"/>
          </a:p>
        </p:txBody>
      </p:sp>
    </p:spTree>
    <p:extLst>
      <p:ext uri="{BB962C8B-B14F-4D97-AF65-F5344CB8AC3E}">
        <p14:creationId xmlns:p14="http://schemas.microsoft.com/office/powerpoint/2010/main" val="34195114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5</a:t>
            </a:fld>
            <a:endParaRPr lang="en-US"/>
          </a:p>
        </p:txBody>
      </p:sp>
    </p:spTree>
    <p:extLst>
      <p:ext uri="{BB962C8B-B14F-4D97-AF65-F5344CB8AC3E}">
        <p14:creationId xmlns:p14="http://schemas.microsoft.com/office/powerpoint/2010/main" val="24917793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6</a:t>
            </a:fld>
            <a:endParaRPr lang="en-US"/>
          </a:p>
        </p:txBody>
      </p:sp>
    </p:spTree>
    <p:extLst>
      <p:ext uri="{BB962C8B-B14F-4D97-AF65-F5344CB8AC3E}">
        <p14:creationId xmlns:p14="http://schemas.microsoft.com/office/powerpoint/2010/main" val="12123666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7</a:t>
            </a:fld>
            <a:endParaRPr lang="en-US"/>
          </a:p>
        </p:txBody>
      </p:sp>
    </p:spTree>
    <p:extLst>
      <p:ext uri="{BB962C8B-B14F-4D97-AF65-F5344CB8AC3E}">
        <p14:creationId xmlns:p14="http://schemas.microsoft.com/office/powerpoint/2010/main" val="3750575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8</a:t>
            </a:fld>
            <a:endParaRPr lang="en-US"/>
          </a:p>
        </p:txBody>
      </p:sp>
    </p:spTree>
    <p:extLst>
      <p:ext uri="{BB962C8B-B14F-4D97-AF65-F5344CB8AC3E}">
        <p14:creationId xmlns:p14="http://schemas.microsoft.com/office/powerpoint/2010/main" val="21478502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9</a:t>
            </a:fld>
            <a:endParaRPr lang="en-US"/>
          </a:p>
        </p:txBody>
      </p:sp>
    </p:spTree>
    <p:extLst>
      <p:ext uri="{BB962C8B-B14F-4D97-AF65-F5344CB8AC3E}">
        <p14:creationId xmlns:p14="http://schemas.microsoft.com/office/powerpoint/2010/main" val="32638368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10</a:t>
            </a:fld>
            <a:endParaRPr lang="en-US"/>
          </a:p>
        </p:txBody>
      </p:sp>
    </p:spTree>
    <p:extLst>
      <p:ext uri="{BB962C8B-B14F-4D97-AF65-F5344CB8AC3E}">
        <p14:creationId xmlns:p14="http://schemas.microsoft.com/office/powerpoint/2010/main" val="394479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E90E056E-83DE-6A4B-BEB9-6F8E366E1588}" type="datetimeFigureOut">
              <a:rPr lang="en-US" smtClean="0"/>
              <a:t>4/3/19</a:t>
            </a:fld>
            <a:endParaRPr lang="en-US"/>
          </a:p>
        </p:txBody>
      </p:sp>
      <p:sp>
        <p:nvSpPr>
          <p:cNvPr id="8" name="Slide Number Placeholder 7"/>
          <p:cNvSpPr>
            <a:spLocks noGrp="1"/>
          </p:cNvSpPr>
          <p:nvPr>
            <p:ph type="sldNum" sz="quarter" idx="11"/>
          </p:nvPr>
        </p:nvSpPr>
        <p:spPr/>
        <p:txBody>
          <a:bodyPr/>
          <a:lstStyle/>
          <a:p>
            <a:fld id="{2754ED01-E2A0-4C1E-8E21-014B99041579}"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4/3/19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4/3/19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0E056E-83DE-6A4B-BEB9-6F8E366E1588}" type="datetimeFigureOut">
              <a:rPr lang="en-US" smtClean="0"/>
              <a:t>4/3/19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0E056E-83DE-6A4B-BEB9-6F8E366E1588}" type="datetimeFigureOut">
              <a:rPr lang="en-US" smtClean="0"/>
              <a:t>4/3/19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90E056E-83DE-6A4B-BEB9-6F8E366E1588}" type="datetimeFigureOut">
              <a:rPr lang="en-US" smtClean="0"/>
              <a:t>4/3/19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E90E056E-83DE-6A4B-BEB9-6F8E366E1588}" type="datetimeFigureOut">
              <a:rPr lang="en-US" smtClean="0"/>
              <a:t>4/3/19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DB652A-5E9E-FD4E-B13F-807E0B5A8A90}"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90E056E-83DE-6A4B-BEB9-6F8E366E1588}" type="datetimeFigureOut">
              <a:rPr lang="en-US" smtClean="0"/>
              <a:t>4/3/19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0E056E-83DE-6A4B-BEB9-6F8E366E1588}" type="datetimeFigureOut">
              <a:rPr lang="en-US" smtClean="0"/>
              <a:t>4/3/19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4/3/19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4/3/19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E90E056E-83DE-6A4B-BEB9-6F8E366E1588}" type="datetimeFigureOut">
              <a:rPr lang="en-US" smtClean="0"/>
              <a:t>4/3/19</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32DB652A-5E9E-FD4E-B13F-807E0B5A8A90}"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B5145-38F6-014E-9152-835B3EDC864C}"/>
              </a:ext>
            </a:extLst>
          </p:cNvPr>
          <p:cNvSpPr>
            <a:spLocks noGrp="1"/>
          </p:cNvSpPr>
          <p:nvPr>
            <p:ph type="title"/>
          </p:nvPr>
        </p:nvSpPr>
        <p:spPr/>
        <p:txBody>
          <a:bodyPr/>
          <a:lstStyle/>
          <a:p>
            <a:r>
              <a:rPr lang="en-US" sz="8000" b="1" dirty="0"/>
              <a:t>The Sacrament of the Altar</a:t>
            </a:r>
          </a:p>
        </p:txBody>
      </p:sp>
      <p:sp>
        <p:nvSpPr>
          <p:cNvPr id="3" name="Text Placeholder 2">
            <a:extLst>
              <a:ext uri="{FF2B5EF4-FFF2-40B4-BE49-F238E27FC236}">
                <a16:creationId xmlns:a16="http://schemas.microsoft.com/office/drawing/2014/main" id="{5E6A3470-0D83-F64F-A367-271AD2B5D6C6}"/>
              </a:ext>
            </a:extLst>
          </p:cNvPr>
          <p:cNvSpPr>
            <a:spLocks noGrp="1"/>
          </p:cNvSpPr>
          <p:nvPr>
            <p:ph type="body" idx="1"/>
          </p:nvPr>
        </p:nvSpPr>
        <p:spPr/>
        <p:txBody>
          <a:bodyPr/>
          <a:lstStyle/>
          <a:p>
            <a:r>
              <a:rPr lang="en-US" b="1" dirty="0">
                <a:solidFill>
                  <a:schemeClr val="tx1">
                    <a:lumMod val="50000"/>
                    <a:lumOff val="50000"/>
                  </a:schemeClr>
                </a:solidFill>
              </a:rPr>
              <a:t>Part Three</a:t>
            </a:r>
          </a:p>
        </p:txBody>
      </p:sp>
    </p:spTree>
    <p:extLst>
      <p:ext uri="{BB962C8B-B14F-4D97-AF65-F5344CB8AC3E}">
        <p14:creationId xmlns:p14="http://schemas.microsoft.com/office/powerpoint/2010/main" val="25101695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1 Cor. 10:16-17</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dirty="0"/>
              <a:t>Paul’s words to the Corinthians make it clear that the believing congregation is in communion with the very body and blood of Christ by which our salvation was won upon the cross and which is offered to us ins the Supper.</a:t>
            </a:r>
          </a:p>
          <a:p>
            <a:pPr marL="0" indent="0" algn="ctr">
              <a:buNone/>
            </a:pPr>
            <a:endParaRPr lang="en-US" dirty="0"/>
          </a:p>
          <a:p>
            <a:pPr marL="0" indent="0" algn="ctr">
              <a:buNone/>
            </a:pPr>
            <a:r>
              <a:rPr lang="en-US" dirty="0"/>
              <a:t>Though the communicants are many – and are varying ages, races, sexes, backgrounds, and social standings in the world – we are all sinners who become one body, the Church, through the body and blood of Christ</a:t>
            </a:r>
          </a:p>
          <a:p>
            <a:pPr marL="0" indent="0">
              <a:buNone/>
            </a:pPr>
            <a:endParaRPr lang="en-US" dirty="0"/>
          </a:p>
        </p:txBody>
      </p:sp>
    </p:spTree>
    <p:extLst>
      <p:ext uri="{BB962C8B-B14F-4D97-AF65-F5344CB8AC3E}">
        <p14:creationId xmlns:p14="http://schemas.microsoft.com/office/powerpoint/2010/main" val="4232925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b="1" dirty="0"/>
              <a:t>How can bodily eating and drinking </a:t>
            </a:r>
          </a:p>
          <a:p>
            <a:pPr marL="0" indent="0" algn="ctr">
              <a:buNone/>
            </a:pPr>
            <a:r>
              <a:rPr lang="en-US" b="1" dirty="0"/>
              <a:t>do such great things?</a:t>
            </a:r>
          </a:p>
          <a:p>
            <a:pPr marL="0" indent="0" algn="ctr">
              <a:buNone/>
            </a:pPr>
            <a:r>
              <a:rPr lang="en-US" dirty="0"/>
              <a:t>Certainly not just eating and drinking do these things, but the words written here: “Given and shed for you for the forgiveness of sins.”  These words, along with the bodily eating and drinking, are the main thing in the Sacrament.  Whoever believes these words has exactly what they say: “forgiveness of sins.”</a:t>
            </a:r>
          </a:p>
        </p:txBody>
      </p:sp>
    </p:spTree>
    <p:extLst>
      <p:ext uri="{BB962C8B-B14F-4D97-AF65-F5344CB8AC3E}">
        <p14:creationId xmlns:p14="http://schemas.microsoft.com/office/powerpoint/2010/main" val="2757281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804452"/>
          </a:xfrm>
        </p:spPr>
        <p:txBody>
          <a:bodyPr>
            <a:normAutofit lnSpcReduction="10000"/>
          </a:bodyPr>
          <a:lstStyle/>
          <a:p>
            <a:pPr marL="0" indent="0" algn="ctr">
              <a:buNone/>
            </a:pPr>
            <a:r>
              <a:rPr lang="en-US" dirty="0"/>
              <a:t>Certainly not just eating and drinking do these things, but the </a:t>
            </a:r>
            <a:r>
              <a:rPr lang="en-US" b="1" u="sng" dirty="0"/>
              <a:t>words</a:t>
            </a:r>
            <a:r>
              <a:rPr lang="en-US" dirty="0"/>
              <a:t> written here: “Given and shed for you for the forgiveness of sins.”  These words, along with the bodily eating and drinking, are the main thing in the Sacrament.  Whoever believes these words has exactly what they say: “forgiveness of sins.”</a:t>
            </a:r>
          </a:p>
          <a:p>
            <a:pPr marL="0" indent="0" algn="ctr">
              <a:buNone/>
            </a:pPr>
            <a:endParaRPr lang="en-US" dirty="0"/>
          </a:p>
          <a:p>
            <a:pPr marL="0" indent="0" algn="ctr">
              <a:buNone/>
            </a:pPr>
            <a:r>
              <a:rPr lang="en-US" b="1" dirty="0"/>
              <a:t>How can bodily eating and drinking give us such great spiritual benefits as forgiveness, life, and salvation?</a:t>
            </a:r>
          </a:p>
          <a:p>
            <a:pPr marL="0" indent="0" algn="ctr">
              <a:buNone/>
            </a:pPr>
            <a:r>
              <a:rPr lang="en-US" dirty="0"/>
              <a:t>The Christ’s Words tells us this.</a:t>
            </a:r>
          </a:p>
          <a:p>
            <a:pPr marL="0" indent="0" algn="ctr">
              <a:buNone/>
            </a:pPr>
            <a:r>
              <a:rPr lang="en-US" dirty="0"/>
              <a:t>Because these words do what they say, there should be no doubt in our minds that the bread and wine are Jesus’ body and blood, and His body and blood is given for our forgiveness.</a:t>
            </a:r>
          </a:p>
        </p:txBody>
      </p:sp>
      <p:cxnSp>
        <p:nvCxnSpPr>
          <p:cNvPr id="5" name="Straight Arrow Connector 4">
            <a:extLst>
              <a:ext uri="{FF2B5EF4-FFF2-40B4-BE49-F238E27FC236}">
                <a16:creationId xmlns:a16="http://schemas.microsoft.com/office/drawing/2014/main" id="{A311809D-5ABE-1547-9DA7-06A4F8615A68}"/>
              </a:ext>
            </a:extLst>
          </p:cNvPr>
          <p:cNvCxnSpPr>
            <a:cxnSpLocks/>
          </p:cNvCxnSpPr>
          <p:nvPr/>
        </p:nvCxnSpPr>
        <p:spPr>
          <a:xfrm>
            <a:off x="2332383" y="1656522"/>
            <a:ext cx="0" cy="176253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1452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nodeType="afterEffect">
                                  <p:stCondLst>
                                    <p:cond delay="0"/>
                                  </p:stCondLst>
                                  <p:childTnLst>
                                    <p:set>
                                      <p:cBhvr>
                                        <p:cTn id="13" dur="1" fill="hold">
                                          <p:stCondLst>
                                            <p:cond delay="0"/>
                                          </p:stCondLst>
                                        </p:cTn>
                                        <p:tgtEl>
                                          <p:spTgt spid="5"/>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nodeType="after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par>
                          <p:cTn id="17" fill="hold">
                            <p:stCondLst>
                              <p:cond delay="0"/>
                            </p:stCondLst>
                            <p:childTnLst>
                              <p:par>
                                <p:cTn id="18" presetID="1" presetClass="entr" presetSubtype="0" fill="hold" nodeType="after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dirty="0"/>
              <a:t>Certainly not just eating and drinking do these things, but the words written here: “Given and shed for you for the forgiveness of sins.”  These words, along with the </a:t>
            </a:r>
            <a:r>
              <a:rPr lang="en-US" b="1" u="sng" dirty="0"/>
              <a:t>bodily eating and drinking</a:t>
            </a:r>
            <a:r>
              <a:rPr lang="en-US" dirty="0"/>
              <a:t>, are the main thing in the Sacrament.  Whoever believes these words has exactly what they say: “forgiveness of sins.”</a:t>
            </a:r>
          </a:p>
          <a:p>
            <a:pPr marL="0" indent="0" algn="ctr">
              <a:buNone/>
            </a:pPr>
            <a:endParaRPr lang="en-US" dirty="0"/>
          </a:p>
          <a:p>
            <a:pPr marL="0" indent="0" algn="ctr">
              <a:buNone/>
            </a:pPr>
            <a:r>
              <a:rPr lang="en-US" b="1" dirty="0"/>
              <a:t>Why do we eat and drink the body and blood of Christ?</a:t>
            </a:r>
          </a:p>
          <a:p>
            <a:pPr marL="0" indent="0" algn="ctr">
              <a:buNone/>
            </a:pPr>
            <a:r>
              <a:rPr lang="en-US" dirty="0"/>
              <a:t>Because of Christ’s words, “Take, eat…” </a:t>
            </a:r>
          </a:p>
          <a:p>
            <a:pPr marL="0" indent="0" algn="ctr">
              <a:buNone/>
            </a:pPr>
            <a:r>
              <a:rPr lang="en-US" dirty="0"/>
              <a:t>“Drink of it, all of you…”</a:t>
            </a:r>
          </a:p>
        </p:txBody>
      </p:sp>
      <p:cxnSp>
        <p:nvCxnSpPr>
          <p:cNvPr id="5" name="Straight Arrow Connector 4">
            <a:extLst>
              <a:ext uri="{FF2B5EF4-FFF2-40B4-BE49-F238E27FC236}">
                <a16:creationId xmlns:a16="http://schemas.microsoft.com/office/drawing/2014/main" id="{A311809D-5ABE-1547-9DA7-06A4F8615A68}"/>
              </a:ext>
            </a:extLst>
          </p:cNvPr>
          <p:cNvCxnSpPr>
            <a:cxnSpLocks/>
          </p:cNvCxnSpPr>
          <p:nvPr/>
        </p:nvCxnSpPr>
        <p:spPr>
          <a:xfrm>
            <a:off x="2345635" y="2411896"/>
            <a:ext cx="0" cy="124570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4835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dirty="0"/>
              <a:t>Certainly not just eating and drinking do these things, but the words written here: “Given and shed for you for the forgiveness of sins.”  These words, along with the bodily eating and drinking, are the main thing in the Sacrament.  </a:t>
            </a:r>
            <a:r>
              <a:rPr lang="en-US" b="1" u="sng" dirty="0"/>
              <a:t>Whoever believes these words</a:t>
            </a:r>
            <a:r>
              <a:rPr lang="en-US" dirty="0"/>
              <a:t> has exactly what they say: “forgiveness of sins.”</a:t>
            </a:r>
          </a:p>
          <a:p>
            <a:pPr marL="0" indent="0" algn="ctr">
              <a:buNone/>
            </a:pPr>
            <a:endParaRPr lang="en-US" dirty="0"/>
          </a:p>
          <a:p>
            <a:pPr marL="0" indent="0" algn="ctr">
              <a:buNone/>
            </a:pPr>
            <a:r>
              <a:rPr lang="en-US" b="1" dirty="0"/>
              <a:t>Faith believes Christ’s Word!</a:t>
            </a:r>
          </a:p>
          <a:p>
            <a:pPr marL="0" indent="0" algn="ctr">
              <a:buNone/>
            </a:pPr>
            <a:r>
              <a:rPr lang="en-US" dirty="0"/>
              <a:t>It’s only through faith in Christ’s words that we receive the benefits offered in our Lord’s meal.</a:t>
            </a:r>
          </a:p>
        </p:txBody>
      </p:sp>
      <p:cxnSp>
        <p:nvCxnSpPr>
          <p:cNvPr id="5" name="Straight Arrow Connector 4">
            <a:extLst>
              <a:ext uri="{FF2B5EF4-FFF2-40B4-BE49-F238E27FC236}">
                <a16:creationId xmlns:a16="http://schemas.microsoft.com/office/drawing/2014/main" id="{A311809D-5ABE-1547-9DA7-06A4F8615A68}"/>
              </a:ext>
            </a:extLst>
          </p:cNvPr>
          <p:cNvCxnSpPr>
            <a:cxnSpLocks/>
          </p:cNvCxnSpPr>
          <p:nvPr/>
        </p:nvCxnSpPr>
        <p:spPr>
          <a:xfrm>
            <a:off x="4532243" y="2835965"/>
            <a:ext cx="0" cy="86139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9662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Large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dirty="0"/>
              <a:t>Luther in the Large Catechism writes,</a:t>
            </a:r>
          </a:p>
          <a:p>
            <a:pPr marL="0" indent="0" algn="ctr">
              <a:buNone/>
            </a:pPr>
            <a:r>
              <a:rPr lang="en-US" i="1" dirty="0"/>
              <a:t> “Here again our clever spirits contort themselves with their great learning and wisdom; they rant and rave, ‘How can bread and wine forgive sins or strengthen faith?’  Yet they have heard and know that we do not claim this of bread and wine – for in itself bread is bread – but of that bread and wine that are Christ’s body and blood and that are accompanied by the Word.  These and no other, we say, are the treasure though which such forgiveness is obtained…”</a:t>
            </a:r>
          </a:p>
        </p:txBody>
      </p:sp>
    </p:spTree>
    <p:extLst>
      <p:ext uri="{BB962C8B-B14F-4D97-AF65-F5344CB8AC3E}">
        <p14:creationId xmlns:p14="http://schemas.microsoft.com/office/powerpoint/2010/main" val="1599811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Large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i="1" dirty="0"/>
              <a:t>“…This treasure is conveyed and communicated to us in no other way than through the words ‘given and shed for you.’  Here you have both – that it is Christ’s body and blood and that they are yours as a treasure and gift.  Christ’s body cannot be an unfruitful, useless thing that does nothing and helps no one.  Yet, however great the treasure may be in itself, it must be set within the Word and offered to us through the Word, otherwise we could never know of it or seek it.” (LC V 28-30).</a:t>
            </a:r>
          </a:p>
        </p:txBody>
      </p:sp>
    </p:spTree>
    <p:extLst>
      <p:ext uri="{BB962C8B-B14F-4D97-AF65-F5344CB8AC3E}">
        <p14:creationId xmlns:p14="http://schemas.microsoft.com/office/powerpoint/2010/main" val="13960325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sz="5200" dirty="0"/>
              <a:t> Holy Communion Liturgy</a:t>
            </a:r>
          </a:p>
        </p:txBody>
      </p:sp>
      <p:sp>
        <p:nvSpPr>
          <p:cNvPr id="3" name="Content Placeholder 2"/>
          <p:cNvSpPr>
            <a:spLocks noGrp="1"/>
          </p:cNvSpPr>
          <p:nvPr>
            <p:ph idx="1"/>
          </p:nvPr>
        </p:nvSpPr>
        <p:spPr>
          <a:xfrm>
            <a:off x="457200" y="914400"/>
            <a:ext cx="8229600" cy="5804452"/>
          </a:xfrm>
        </p:spPr>
        <p:txBody>
          <a:bodyPr>
            <a:normAutofit/>
          </a:bodyPr>
          <a:lstStyle/>
          <a:p>
            <a:endParaRPr lang="en-US" dirty="0"/>
          </a:p>
        </p:txBody>
      </p:sp>
    </p:spTree>
    <p:extLst>
      <p:ext uri="{BB962C8B-B14F-4D97-AF65-F5344CB8AC3E}">
        <p14:creationId xmlns:p14="http://schemas.microsoft.com/office/powerpoint/2010/main" val="3124216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125653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B5145-38F6-014E-9152-835B3EDC864C}"/>
              </a:ext>
            </a:extLst>
          </p:cNvPr>
          <p:cNvSpPr>
            <a:spLocks noGrp="1"/>
          </p:cNvSpPr>
          <p:nvPr>
            <p:ph type="title"/>
          </p:nvPr>
        </p:nvSpPr>
        <p:spPr/>
        <p:txBody>
          <a:bodyPr/>
          <a:lstStyle/>
          <a:p>
            <a:r>
              <a:rPr lang="en-US" dirty="0"/>
              <a:t>Review</a:t>
            </a:r>
          </a:p>
        </p:txBody>
      </p:sp>
      <p:sp>
        <p:nvSpPr>
          <p:cNvPr id="3" name="Text Placeholder 2">
            <a:extLst>
              <a:ext uri="{FF2B5EF4-FFF2-40B4-BE49-F238E27FC236}">
                <a16:creationId xmlns:a16="http://schemas.microsoft.com/office/drawing/2014/main" id="{5E6A3470-0D83-F64F-A367-271AD2B5D6C6}"/>
              </a:ext>
            </a:extLst>
          </p:cNvPr>
          <p:cNvSpPr>
            <a:spLocks noGrp="1"/>
          </p:cNvSpPr>
          <p:nvPr>
            <p:ph type="body" idx="1"/>
          </p:nvPr>
        </p:nvSpPr>
        <p:spPr/>
        <p:txBody>
          <a:bodyPr/>
          <a:lstStyle/>
          <a:p>
            <a:r>
              <a:rPr lang="en-US" dirty="0"/>
              <a:t>- Assignment -</a:t>
            </a:r>
          </a:p>
        </p:txBody>
      </p:sp>
    </p:spTree>
    <p:extLst>
      <p:ext uri="{BB962C8B-B14F-4D97-AF65-F5344CB8AC3E}">
        <p14:creationId xmlns:p14="http://schemas.microsoft.com/office/powerpoint/2010/main" val="499269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Introduction</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dirty="0"/>
              <a:t>Question:</a:t>
            </a:r>
          </a:p>
          <a:p>
            <a:pPr marL="0" indent="0" algn="ctr">
              <a:buNone/>
            </a:pPr>
            <a:r>
              <a:rPr lang="en-US" i="1" dirty="0"/>
              <a:t>Do you think the church can have the Lord’s Supper without the earthly elements of bread and wine?</a:t>
            </a:r>
          </a:p>
          <a:p>
            <a:pPr marL="0" indent="0" algn="ctr">
              <a:buNone/>
            </a:pPr>
            <a:endParaRPr lang="en-US" dirty="0"/>
          </a:p>
          <a:p>
            <a:pPr marL="0" indent="0" algn="ctr">
              <a:buNone/>
            </a:pPr>
            <a:r>
              <a:rPr lang="en-US" i="1" dirty="0"/>
              <a:t>Do you think the church can have the Lord’s Supper without the Lord’s Word?</a:t>
            </a:r>
          </a:p>
          <a:p>
            <a:pPr marL="0" indent="0" algn="ctr">
              <a:buNone/>
            </a:pPr>
            <a:endParaRPr lang="en-US" dirty="0"/>
          </a:p>
          <a:p>
            <a:pPr marL="0" indent="0" algn="ctr">
              <a:buNone/>
            </a:pPr>
            <a:r>
              <a:rPr lang="en-US" b="1" i="1" dirty="0"/>
              <a:t>Discuss…</a:t>
            </a:r>
            <a:endParaRPr lang="en-US" dirty="0"/>
          </a:p>
        </p:txBody>
      </p:sp>
    </p:spTree>
    <p:extLst>
      <p:ext uri="{BB962C8B-B14F-4D97-AF65-F5344CB8AC3E}">
        <p14:creationId xmlns:p14="http://schemas.microsoft.com/office/powerpoint/2010/main" val="1053966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1 Cor. 10:16-17</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i="1" dirty="0"/>
              <a:t>Read 1 Corinthians 10:16-17</a:t>
            </a:r>
          </a:p>
          <a:p>
            <a:pPr marL="0" indent="0" algn="ctr">
              <a:buNone/>
            </a:pPr>
            <a:endParaRPr lang="en-US" dirty="0"/>
          </a:p>
          <a:p>
            <a:pPr marL="0" indent="0" algn="ctr">
              <a:buNone/>
            </a:pPr>
            <a:r>
              <a:rPr lang="en-US" dirty="0"/>
              <a:t>The “cup of blessing” would have been the cup that Jesus used when he instituted the Lord’s Supper.</a:t>
            </a:r>
          </a:p>
          <a:p>
            <a:pPr marL="0" indent="0" algn="ctr">
              <a:buNone/>
            </a:pPr>
            <a:endParaRPr lang="en-US" dirty="0"/>
          </a:p>
          <a:p>
            <a:pPr marL="0" indent="0" algn="ctr">
              <a:buNone/>
            </a:pPr>
            <a:r>
              <a:rPr lang="en-US" dirty="0"/>
              <a:t>It’s the Word of Christ that “blesses” or “consecrates” the bread and wine of the Supper, making of them the very body and blood of Christ.</a:t>
            </a:r>
          </a:p>
          <a:p>
            <a:pPr marL="0" indent="0" algn="ctr">
              <a:buNone/>
            </a:pPr>
            <a:endParaRPr lang="en-US" dirty="0"/>
          </a:p>
          <a:p>
            <a:pPr marL="0" indent="0" algn="ctr">
              <a:buNone/>
            </a:pPr>
            <a:r>
              <a:rPr lang="en-US" dirty="0"/>
              <a:t>“Take, eat; this is My body which is given for you… Drink of it all of you; this cup is the new testament in My blood which is shed for you for the forgiveness of sins.”</a:t>
            </a:r>
          </a:p>
        </p:txBody>
      </p:sp>
    </p:spTree>
    <p:extLst>
      <p:ext uri="{BB962C8B-B14F-4D97-AF65-F5344CB8AC3E}">
        <p14:creationId xmlns:p14="http://schemas.microsoft.com/office/powerpoint/2010/main" val="987055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1 Cor. 10:16-17</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dirty="0"/>
              <a:t>The church can’t have the Lord’s Supper without the bread and the wine!</a:t>
            </a:r>
          </a:p>
          <a:p>
            <a:pPr marL="0" indent="0" algn="ctr">
              <a:buNone/>
            </a:pPr>
            <a:endParaRPr lang="en-US" dirty="0"/>
          </a:p>
          <a:p>
            <a:pPr marL="0" indent="0" algn="ctr">
              <a:buNone/>
            </a:pPr>
            <a:r>
              <a:rPr lang="en-US" dirty="0"/>
              <a:t>The church can’t have the Lord’s Supper without the Lord’s Word that makes those elements the true body and blood of Christ.</a:t>
            </a:r>
          </a:p>
          <a:p>
            <a:pPr marL="0" indent="0" algn="ctr">
              <a:buNone/>
            </a:pPr>
            <a:endParaRPr lang="en-US" dirty="0"/>
          </a:p>
          <a:p>
            <a:pPr marL="0" indent="0" algn="ctr">
              <a:buNone/>
            </a:pPr>
            <a:r>
              <a:rPr lang="en-US" dirty="0"/>
              <a:t>The miracle of the Sacrament lies with the Word of the Lord that “blesses” the bread and wine.</a:t>
            </a:r>
          </a:p>
          <a:p>
            <a:pPr marL="0" indent="0" algn="ctr">
              <a:buNone/>
            </a:pPr>
            <a:endParaRPr lang="en-US" dirty="0"/>
          </a:p>
          <a:p>
            <a:pPr marL="0" indent="0" algn="ctr">
              <a:buNone/>
            </a:pPr>
            <a:r>
              <a:rPr lang="en-US" dirty="0"/>
              <a:t>Faith receives what the Word of God declares.</a:t>
            </a:r>
          </a:p>
        </p:txBody>
      </p:sp>
    </p:spTree>
    <p:extLst>
      <p:ext uri="{BB962C8B-B14F-4D97-AF65-F5344CB8AC3E}">
        <p14:creationId xmlns:p14="http://schemas.microsoft.com/office/powerpoint/2010/main" val="445219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1 Cor. 10:16-17</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dirty="0"/>
              <a:t>Paul’s rhetorical questions in verse 16 &amp; 17 are intended to lead the Christian congregation to confess what should be obvious about the Lord’s Supper.</a:t>
            </a:r>
          </a:p>
          <a:p>
            <a:pPr marL="0" indent="0" algn="ctr">
              <a:buNone/>
            </a:pPr>
            <a:endParaRPr lang="en-US" dirty="0"/>
          </a:p>
          <a:p>
            <a:pPr marL="0" indent="0" algn="ctr">
              <a:buNone/>
            </a:pPr>
            <a:r>
              <a:rPr lang="en-US" dirty="0"/>
              <a:t>What tells us that we receive Christ’s body and blood in the Lord’s Supper?</a:t>
            </a:r>
          </a:p>
          <a:p>
            <a:pPr marL="0" indent="0" algn="ctr">
              <a:buNone/>
            </a:pPr>
            <a:endParaRPr lang="en-US" dirty="0"/>
          </a:p>
          <a:p>
            <a:pPr marL="0" indent="0" algn="ctr">
              <a:buNone/>
            </a:pPr>
            <a:r>
              <a:rPr lang="en-US" sz="4400" b="1" i="1" dirty="0"/>
              <a:t>THE WORD OF GOD!</a:t>
            </a:r>
          </a:p>
        </p:txBody>
      </p:sp>
    </p:spTree>
    <p:extLst>
      <p:ext uri="{BB962C8B-B14F-4D97-AF65-F5344CB8AC3E}">
        <p14:creationId xmlns:p14="http://schemas.microsoft.com/office/powerpoint/2010/main" val="878591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1 Cor. 10:16-17</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dirty="0"/>
              <a:t>Paul’s rhetorical questions in verse 16 &amp; 17 are intended to lead the Christian congregation to confess what should be obvious about the Lord’s Supper.</a:t>
            </a:r>
          </a:p>
          <a:p>
            <a:pPr marL="0" indent="0" algn="ctr">
              <a:buNone/>
            </a:pPr>
            <a:endParaRPr lang="en-US" dirty="0"/>
          </a:p>
          <a:p>
            <a:pPr marL="0" indent="0" algn="ctr">
              <a:buNone/>
            </a:pPr>
            <a:r>
              <a:rPr lang="en-US" dirty="0"/>
              <a:t>What tells us that we are to eat and drink of Christ’s body and blood?</a:t>
            </a:r>
          </a:p>
          <a:p>
            <a:pPr marL="0" indent="0" algn="ctr">
              <a:buNone/>
            </a:pPr>
            <a:endParaRPr lang="en-US" dirty="0"/>
          </a:p>
          <a:p>
            <a:pPr marL="0" indent="0" algn="ctr">
              <a:buNone/>
            </a:pPr>
            <a:r>
              <a:rPr lang="en-US" sz="4400" b="1" i="1" dirty="0"/>
              <a:t>THE WORD OF GOD!</a:t>
            </a:r>
          </a:p>
        </p:txBody>
      </p:sp>
    </p:spTree>
    <p:extLst>
      <p:ext uri="{BB962C8B-B14F-4D97-AF65-F5344CB8AC3E}">
        <p14:creationId xmlns:p14="http://schemas.microsoft.com/office/powerpoint/2010/main" val="3015030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1 Cor. 10:16-17</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dirty="0"/>
              <a:t>Paul’s rhetorical questions in verse 16 &amp; 17 are intended to lead the Christian congregation to confess what should be obvious about the Lord’s Supper.</a:t>
            </a:r>
          </a:p>
          <a:p>
            <a:pPr marL="0" indent="0" algn="ctr">
              <a:buNone/>
            </a:pPr>
            <a:endParaRPr lang="en-US" dirty="0"/>
          </a:p>
          <a:p>
            <a:pPr marL="0" indent="0" algn="ctr">
              <a:buNone/>
            </a:pPr>
            <a:r>
              <a:rPr lang="en-US" dirty="0"/>
              <a:t>What tells us that the benefit of this eating and drinking is for the forgiveness of sins?</a:t>
            </a:r>
          </a:p>
          <a:p>
            <a:pPr marL="0" indent="0" algn="ctr">
              <a:buNone/>
            </a:pPr>
            <a:endParaRPr lang="en-US" dirty="0"/>
          </a:p>
          <a:p>
            <a:pPr marL="0" indent="0" algn="ctr">
              <a:buNone/>
            </a:pPr>
            <a:r>
              <a:rPr lang="en-US" sz="4400" b="1" i="1" dirty="0"/>
              <a:t>THE WORD OF GOD!</a:t>
            </a:r>
          </a:p>
        </p:txBody>
      </p:sp>
    </p:spTree>
    <p:extLst>
      <p:ext uri="{BB962C8B-B14F-4D97-AF65-F5344CB8AC3E}">
        <p14:creationId xmlns:p14="http://schemas.microsoft.com/office/powerpoint/2010/main" val="691418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1 Cor. 10:16-17</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i="1" dirty="0"/>
              <a:t>So it is that the Word of God tells us:</a:t>
            </a:r>
            <a:endParaRPr lang="en-US" sz="4400" b="1" i="1" dirty="0"/>
          </a:p>
          <a:p>
            <a:pPr>
              <a:buFontTx/>
              <a:buChar char="-"/>
            </a:pPr>
            <a:r>
              <a:rPr lang="en-US" dirty="0"/>
              <a:t>…what the Sacrament is: Jesus’ body and blood.</a:t>
            </a:r>
          </a:p>
          <a:p>
            <a:pPr>
              <a:buFontTx/>
              <a:buChar char="-"/>
            </a:pPr>
            <a:r>
              <a:rPr lang="en-US" dirty="0"/>
              <a:t>…what we are to do with the Sacrament: eat it and drink it.</a:t>
            </a:r>
          </a:p>
          <a:p>
            <a:pPr>
              <a:buFontTx/>
              <a:buChar char="-"/>
            </a:pPr>
            <a:r>
              <a:rPr lang="en-US" dirty="0"/>
              <a:t>…what the benefits of the Sacrament are: the forgiveness of sins.</a:t>
            </a:r>
          </a:p>
          <a:p>
            <a:pPr marL="0" indent="0">
              <a:buNone/>
            </a:pPr>
            <a:endParaRPr lang="en-US" dirty="0"/>
          </a:p>
          <a:p>
            <a:endParaRPr lang="en-US" dirty="0"/>
          </a:p>
          <a:p>
            <a:pPr marL="0" indent="0">
              <a:buNone/>
            </a:pPr>
            <a:endParaRPr lang="en-US" dirty="0"/>
          </a:p>
        </p:txBody>
      </p:sp>
    </p:spTree>
    <p:extLst>
      <p:ext uri="{BB962C8B-B14F-4D97-AF65-F5344CB8AC3E}">
        <p14:creationId xmlns:p14="http://schemas.microsoft.com/office/powerpoint/2010/main" val="3909666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Executive.thmx</Template>
  <TotalTime>29294</TotalTime>
  <Words>1157</Words>
  <Application>Microsoft Macintosh PowerPoint</Application>
  <PresentationFormat>On-screen Show (4:3)</PresentationFormat>
  <Paragraphs>101</Paragraphs>
  <Slides>18</Slides>
  <Notes>17</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Century Gothic</vt:lpstr>
      <vt:lpstr>Courier New</vt:lpstr>
      <vt:lpstr>Palatino Linotype</vt:lpstr>
      <vt:lpstr>Executive</vt:lpstr>
      <vt:lpstr>The Sacrament of the Altar</vt:lpstr>
      <vt:lpstr>Review</vt:lpstr>
      <vt:lpstr>Introduction</vt:lpstr>
      <vt:lpstr>1 Cor. 10:16-17</vt:lpstr>
      <vt:lpstr>1 Cor. 10:16-17</vt:lpstr>
      <vt:lpstr>1 Cor. 10:16-17</vt:lpstr>
      <vt:lpstr>1 Cor. 10:16-17</vt:lpstr>
      <vt:lpstr>1 Cor. 10:16-17</vt:lpstr>
      <vt:lpstr>1 Cor. 10:16-17</vt:lpstr>
      <vt:lpstr>1 Cor. 10:16-17</vt:lpstr>
      <vt:lpstr>The Small Catechism</vt:lpstr>
      <vt:lpstr>The Small Catechism</vt:lpstr>
      <vt:lpstr>The Small Catechism</vt:lpstr>
      <vt:lpstr>The Small Catechism</vt:lpstr>
      <vt:lpstr>The Large Catechism</vt:lpstr>
      <vt:lpstr>The Large Catechism</vt:lpstr>
      <vt:lpstr> Holy Communion Liturgy</vt:lpstr>
      <vt:lpstr>Questions?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Confession</dc:title>
  <dc:creator>Jonathan Jennings</dc:creator>
  <cp:lastModifiedBy>Jonathan Jennings</cp:lastModifiedBy>
  <cp:revision>417</cp:revision>
  <cp:lastPrinted>2018-12-12T19:24:43Z</cp:lastPrinted>
  <dcterms:created xsi:type="dcterms:W3CDTF">2016-10-18T19:14:33Z</dcterms:created>
  <dcterms:modified xsi:type="dcterms:W3CDTF">2019-04-03T20:36:29Z</dcterms:modified>
</cp:coreProperties>
</file>