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1"/>
  </p:notesMasterIdLst>
  <p:handoutMasterIdLst>
    <p:handoutMasterId r:id="rId22"/>
  </p:handoutMasterIdLst>
  <p:sldIdLst>
    <p:sldId id="422" r:id="rId2"/>
    <p:sldId id="405" r:id="rId3"/>
    <p:sldId id="399" r:id="rId4"/>
    <p:sldId id="477" r:id="rId5"/>
    <p:sldId id="456" r:id="rId6"/>
    <p:sldId id="478" r:id="rId7"/>
    <p:sldId id="479" r:id="rId8"/>
    <p:sldId id="480" r:id="rId9"/>
    <p:sldId id="481" r:id="rId10"/>
    <p:sldId id="482" r:id="rId11"/>
    <p:sldId id="483" r:id="rId12"/>
    <p:sldId id="484" r:id="rId13"/>
    <p:sldId id="435" r:id="rId14"/>
    <p:sldId id="485" r:id="rId15"/>
    <p:sldId id="486" r:id="rId16"/>
    <p:sldId id="487" r:id="rId17"/>
    <p:sldId id="488" r:id="rId18"/>
    <p:sldId id="474" r:id="rId19"/>
    <p:sldId id="271"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63" autoAdjust="0"/>
    <p:restoredTop sz="77610" autoAdjust="0"/>
  </p:normalViewPr>
  <p:slideViewPr>
    <p:cSldViewPr snapToGrid="0" snapToObjects="1">
      <p:cViewPr varScale="1">
        <p:scale>
          <a:sx n="97" d="100"/>
          <a:sy n="97" d="100"/>
        </p:scale>
        <p:origin x="384" y="184"/>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4/3/19</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4/3/19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Hymn: LSB 627</a:t>
            </a:r>
          </a:p>
        </p:txBody>
      </p:sp>
      <p:sp>
        <p:nvSpPr>
          <p:cNvPr id="4" name="Slide Number Placeholder 3"/>
          <p:cNvSpPr>
            <a:spLocks noGrp="1"/>
          </p:cNvSpPr>
          <p:nvPr>
            <p:ph type="sldNum" sz="quarter" idx="5"/>
          </p:nvPr>
        </p:nvSpPr>
        <p:spPr/>
        <p:txBody>
          <a:bodyPr/>
          <a:lstStyle/>
          <a:p>
            <a:fld id="{B5933C25-D8B8-8741-87B3-3FDB4A6D10D9}" type="slidenum">
              <a:rPr lang="en-US" smtClean="0"/>
              <a:t>1</a:t>
            </a:fld>
            <a:endParaRPr lang="en-US"/>
          </a:p>
        </p:txBody>
      </p:sp>
    </p:spTree>
    <p:extLst>
      <p:ext uri="{BB962C8B-B14F-4D97-AF65-F5344CB8AC3E}">
        <p14:creationId xmlns:p14="http://schemas.microsoft.com/office/powerpoint/2010/main" val="329857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2564103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3496706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2718265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967475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3956380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28930028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3447517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18445354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3495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1087690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4118476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1434296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2456433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1523789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984767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5264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4/3/19</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4/3/19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4/3/19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4/3/19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4/3/19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4/3/19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4/3/19</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sz="8000" b="1" dirty="0"/>
              <a:t>The Sacrament of the Altar</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Two</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Passover Fulfilled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At this Passover something new happened that had never happened before.  </a:t>
            </a:r>
          </a:p>
          <a:p>
            <a:pPr marL="0" indent="0" algn="ctr">
              <a:buNone/>
            </a:pPr>
            <a:endParaRPr lang="en-US" dirty="0"/>
          </a:p>
          <a:p>
            <a:pPr marL="0" indent="0" algn="ctr">
              <a:buNone/>
            </a:pPr>
            <a:r>
              <a:rPr lang="en-US" dirty="0"/>
              <a:t>Jesus said of the bread, “Take eat, this is My body.”  Jesus took the cup of blessing from the Passover meal and gave it to His disciples saying, “Take drink, this cup is the New Testament in My blood, which is shed for you for the forgiveness of sins.”</a:t>
            </a:r>
          </a:p>
          <a:p>
            <a:pPr marL="0" indent="0" algn="ctr">
              <a:buNone/>
            </a:pPr>
            <a:endParaRPr lang="en-US" dirty="0"/>
          </a:p>
          <a:p>
            <a:pPr marL="0" indent="0" algn="ctr">
              <a:buNone/>
            </a:pPr>
            <a:r>
              <a:rPr lang="en-US" dirty="0"/>
              <a:t>With these words, Jesus declares the Old Testament Passover has come to its fulfillment in His innocent suffering and death.  Jesus is the true, unblemished Passover Lamb whose blood was shed on the cross.</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34192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Passover Fulfilled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Through the shedding of Christ’s blood on the cross, our salvation was secured, once and for all, from the bondage to sin, death, and the power of the devil.</a:t>
            </a:r>
          </a:p>
          <a:p>
            <a:pPr marL="0" indent="0" algn="ctr">
              <a:buNone/>
            </a:pPr>
            <a:endParaRPr lang="en-US" dirty="0"/>
          </a:p>
          <a:p>
            <a:pPr marL="0" indent="0" algn="ctr">
              <a:buNone/>
            </a:pPr>
            <a:r>
              <a:rPr lang="en-US" dirty="0"/>
              <a:t>In the Sacrament of the Altar, Christ gives to us to eat and to drink the same gifts He used to purchase our forgiveness and salvation: His true body and His true blood.</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156359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Passover Fulfilled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fundamental actions in the Passover included killing the lamb and eating the lamb.  Fundamental actions in the new feast that Jesus instituted are His sacrificial death and the Supper He gave with the command to partake of it again and again.</a:t>
            </a:r>
          </a:p>
          <a:p>
            <a:pPr marL="0" indent="0">
              <a:buNone/>
            </a:pPr>
            <a:endParaRPr lang="en-US" dirty="0"/>
          </a:p>
          <a:p>
            <a:pPr marL="0" indent="0" algn="ctr">
              <a:buNone/>
            </a:pPr>
            <a:r>
              <a:rPr lang="en-US" dirty="0"/>
              <a:t>The Lamb of the new covenant is the Lamb of God.  His body and blood isn’t spread upon doorpost but received through our mouths.</a:t>
            </a:r>
          </a:p>
          <a:p>
            <a:pPr marL="0" indent="0" algn="ctr">
              <a:buNone/>
            </a:pPr>
            <a:endParaRPr lang="en-US" dirty="0"/>
          </a:p>
          <a:p>
            <a:pPr marL="0" indent="0" algn="ctr">
              <a:buNone/>
            </a:pPr>
            <a:r>
              <a:rPr lang="en-US" dirty="0"/>
              <a:t>The saving benefits Christ won for us on the cross reach right into our midst today in the weekly Divine Service.</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1060238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Benefit</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Ultimately, how did the Passover meal and the blood of the lamb benefit Israel?  How does the meal of Christ’s body and blood benefit us?</a:t>
            </a:r>
          </a:p>
          <a:p>
            <a:pPr marL="0" indent="0">
              <a:buNone/>
            </a:pPr>
            <a:endParaRPr lang="en-US" b="1" dirty="0"/>
          </a:p>
          <a:p>
            <a:pPr marL="0" indent="0" algn="ctr">
              <a:buNone/>
            </a:pPr>
            <a:r>
              <a:rPr lang="en-US" dirty="0"/>
              <a:t>For the Israelites, through the blood of the Lamb would cause the Angel of Death to “pass over,” and the people would eat the roasted lamb, receiving the Lord’s gift of salvation through it according to the promise of His Word.</a:t>
            </a:r>
          </a:p>
          <a:p>
            <a:pPr marL="0" indent="0" algn="ctr">
              <a:buNone/>
            </a:pPr>
            <a:endParaRPr lang="en-US" dirty="0"/>
          </a:p>
          <a:p>
            <a:pPr marL="0" indent="0" algn="ctr">
              <a:buNone/>
            </a:pPr>
            <a:r>
              <a:rPr lang="en-US" dirty="0"/>
              <a:t>We confess that the forgiveness of sins won by the death of Jesus on the cross is now delivered to us in the body and blood of Christ, under the bread and wine.</a:t>
            </a:r>
          </a:p>
          <a:p>
            <a:pPr marL="0" indent="0" algn="ctr">
              <a:buNone/>
            </a:pPr>
            <a:endParaRPr lang="en-US" dirty="0"/>
          </a:p>
        </p:txBody>
      </p:sp>
    </p:spTree>
    <p:extLst>
      <p:ext uri="{BB962C8B-B14F-4D97-AF65-F5344CB8AC3E}">
        <p14:creationId xmlns:p14="http://schemas.microsoft.com/office/powerpoint/2010/main" val="153023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benefit of this eating and drinking?</a:t>
            </a:r>
          </a:p>
          <a:p>
            <a:pPr marL="0" indent="0" algn="ctr">
              <a:buNone/>
            </a:pPr>
            <a:r>
              <a:rPr lang="en-US" dirty="0"/>
              <a:t>These words, “Given and shed for you for the forgiveness of sins,” show us that in the Sacrament forgiveness of sins, life, and salvation are given us through these words.  For where there is forgiveness of sins, there is also life and salvation.</a:t>
            </a:r>
          </a:p>
          <a:p>
            <a:pPr marL="0" indent="0" algn="ctr">
              <a:buNone/>
            </a:pPr>
            <a:endParaRPr lang="en-US" dirty="0"/>
          </a:p>
        </p:txBody>
      </p:sp>
    </p:spTree>
    <p:extLst>
      <p:ext uri="{BB962C8B-B14F-4D97-AF65-F5344CB8AC3E}">
        <p14:creationId xmlns:p14="http://schemas.microsoft.com/office/powerpoint/2010/main" val="2757281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benefit of this eating and drinking?</a:t>
            </a:r>
          </a:p>
          <a:p>
            <a:pPr marL="0" indent="0" algn="ctr">
              <a:buNone/>
            </a:pPr>
            <a:r>
              <a:rPr lang="en-US" dirty="0"/>
              <a:t>These words, “</a:t>
            </a:r>
            <a:r>
              <a:rPr lang="en-US" i="1" u="sng" dirty="0"/>
              <a:t>Given and shed for you for the forgiveness of sins</a:t>
            </a:r>
            <a:r>
              <a:rPr lang="en-US" dirty="0"/>
              <a:t>,” show us that in the Sacrament forgiveness of sins, life, and salvation are given us through these words.  For where there is forgiveness of sins, there is also life and salvation.</a:t>
            </a:r>
          </a:p>
          <a:p>
            <a:pPr marL="0" indent="0" algn="ctr">
              <a:buNone/>
            </a:pPr>
            <a:endParaRPr lang="en-US" dirty="0"/>
          </a:p>
          <a:p>
            <a:pPr marL="0" indent="0" algn="ctr">
              <a:buNone/>
            </a:pPr>
            <a:r>
              <a:rPr lang="en-US" dirty="0"/>
              <a:t>The Word of Christ gives the Sacrament its benefits.</a:t>
            </a:r>
          </a:p>
        </p:txBody>
      </p:sp>
      <p:cxnSp>
        <p:nvCxnSpPr>
          <p:cNvPr id="5" name="Straight Arrow Connector 4">
            <a:extLst>
              <a:ext uri="{FF2B5EF4-FFF2-40B4-BE49-F238E27FC236}">
                <a16:creationId xmlns:a16="http://schemas.microsoft.com/office/drawing/2014/main" id="{CD3A3E5A-45A1-DB48-A46A-7189D3493C18}"/>
              </a:ext>
            </a:extLst>
          </p:cNvPr>
          <p:cNvCxnSpPr/>
          <p:nvPr/>
        </p:nvCxnSpPr>
        <p:spPr>
          <a:xfrm>
            <a:off x="4545496" y="1762539"/>
            <a:ext cx="0" cy="193481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45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benefit of this eating and drinking?</a:t>
            </a:r>
          </a:p>
          <a:p>
            <a:pPr marL="0" indent="0" algn="ctr">
              <a:buNone/>
            </a:pPr>
            <a:r>
              <a:rPr lang="en-US" dirty="0"/>
              <a:t>These words, “Given and shed for you for the forgiveness of sins,” show us that in the Sacrament </a:t>
            </a:r>
            <a:r>
              <a:rPr lang="en-US" i="1" u="sng" dirty="0"/>
              <a:t>forgiveness of sins, life, and salvation </a:t>
            </a:r>
            <a:r>
              <a:rPr lang="en-US" dirty="0"/>
              <a:t>are given us through these words.  For where there is forgiveness of sins, there is also life and salvation.</a:t>
            </a:r>
          </a:p>
          <a:p>
            <a:pPr marL="0" indent="0" algn="ctr">
              <a:buNone/>
            </a:pPr>
            <a:endParaRPr lang="en-US" dirty="0"/>
          </a:p>
          <a:p>
            <a:pPr marL="0" indent="0" algn="ctr">
              <a:buNone/>
            </a:pPr>
            <a:r>
              <a:rPr lang="en-US" dirty="0"/>
              <a:t>The benefit of eating and drinking Christ’s body and blood in the Lord’s Supper is the forgiveness of sins.</a:t>
            </a:r>
          </a:p>
          <a:p>
            <a:pPr marL="0" indent="0" algn="ctr">
              <a:buNone/>
            </a:pPr>
            <a:r>
              <a:rPr lang="en-US" dirty="0"/>
              <a:t>This is the forgiveness Christ won for us when He suffered in His body on the cross and shed His blood to redeem us.</a:t>
            </a:r>
          </a:p>
          <a:p>
            <a:pPr marL="0" indent="0" algn="ctr">
              <a:buNone/>
            </a:pPr>
            <a:endParaRPr lang="en-US" dirty="0"/>
          </a:p>
        </p:txBody>
      </p:sp>
      <p:cxnSp>
        <p:nvCxnSpPr>
          <p:cNvPr id="5" name="Straight Arrow Connector 4">
            <a:extLst>
              <a:ext uri="{FF2B5EF4-FFF2-40B4-BE49-F238E27FC236}">
                <a16:creationId xmlns:a16="http://schemas.microsoft.com/office/drawing/2014/main" id="{CD3A3E5A-45A1-DB48-A46A-7189D3493C18}"/>
              </a:ext>
            </a:extLst>
          </p:cNvPr>
          <p:cNvCxnSpPr>
            <a:cxnSpLocks/>
          </p:cNvCxnSpPr>
          <p:nvPr/>
        </p:nvCxnSpPr>
        <p:spPr>
          <a:xfrm>
            <a:off x="4545496" y="2557670"/>
            <a:ext cx="0" cy="113968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988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What is the benefit of this eating and drinking?</a:t>
            </a:r>
          </a:p>
          <a:p>
            <a:pPr marL="0" indent="0" algn="ctr">
              <a:buNone/>
            </a:pPr>
            <a:r>
              <a:rPr lang="en-US" dirty="0"/>
              <a:t>These words, “Given and shed for you for the forgiveness of sins,” show us that in the Sacrament forgiveness of sins, life, and salvation are given us through these words.  </a:t>
            </a:r>
            <a:r>
              <a:rPr lang="en-US" i="1" u="sng" dirty="0"/>
              <a:t>For where there is forgiveness of sins, there is also life and salvation</a:t>
            </a:r>
            <a:r>
              <a:rPr lang="en-US" dirty="0"/>
              <a:t>.</a:t>
            </a:r>
          </a:p>
          <a:p>
            <a:pPr marL="0" indent="0" algn="ctr">
              <a:buNone/>
            </a:pPr>
            <a:endParaRPr lang="en-US" dirty="0"/>
          </a:p>
          <a:p>
            <a:pPr marL="0" indent="0" algn="ctr">
              <a:buNone/>
            </a:pPr>
            <a:r>
              <a:rPr lang="en-US" dirty="0"/>
              <a:t>The forgiveness of sins is the source of life and salvation.</a:t>
            </a:r>
          </a:p>
        </p:txBody>
      </p:sp>
      <p:cxnSp>
        <p:nvCxnSpPr>
          <p:cNvPr id="5" name="Straight Arrow Connector 4">
            <a:extLst>
              <a:ext uri="{FF2B5EF4-FFF2-40B4-BE49-F238E27FC236}">
                <a16:creationId xmlns:a16="http://schemas.microsoft.com/office/drawing/2014/main" id="{CD3A3E5A-45A1-DB48-A46A-7189D3493C18}"/>
              </a:ext>
            </a:extLst>
          </p:cNvPr>
          <p:cNvCxnSpPr>
            <a:cxnSpLocks/>
          </p:cNvCxnSpPr>
          <p:nvPr/>
        </p:nvCxnSpPr>
        <p:spPr>
          <a:xfrm>
            <a:off x="4545496" y="3246783"/>
            <a:ext cx="0" cy="45057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0210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sz="5200" dirty="0"/>
              <a:t> Holy Communion Liturgy</a:t>
            </a:r>
          </a:p>
        </p:txBody>
      </p:sp>
      <p:sp>
        <p:nvSpPr>
          <p:cNvPr id="3" name="Content Placeholder 2"/>
          <p:cNvSpPr>
            <a:spLocks noGrp="1"/>
          </p:cNvSpPr>
          <p:nvPr>
            <p:ph idx="1"/>
          </p:nvPr>
        </p:nvSpPr>
        <p:spPr>
          <a:xfrm>
            <a:off x="457200" y="914400"/>
            <a:ext cx="8229600" cy="5804452"/>
          </a:xfrm>
        </p:spPr>
        <p:txBody>
          <a:bodyPr>
            <a:normAutofit/>
          </a:bodyPr>
          <a:lstStyle/>
          <a:p>
            <a:endParaRPr lang="en-US" dirty="0"/>
          </a:p>
        </p:txBody>
      </p:sp>
    </p:spTree>
    <p:extLst>
      <p:ext uri="{BB962C8B-B14F-4D97-AF65-F5344CB8AC3E}">
        <p14:creationId xmlns:p14="http://schemas.microsoft.com/office/powerpoint/2010/main" val="3124216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Assignment -</a:t>
            </a:r>
          </a:p>
        </p:txBody>
      </p:sp>
    </p:spTree>
    <p:extLst>
      <p:ext uri="{BB962C8B-B14F-4D97-AF65-F5344CB8AC3E}">
        <p14:creationId xmlns:p14="http://schemas.microsoft.com/office/powerpoint/2010/main" val="499269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Q: What are some prominent stories of eating from the Old Testament?</a:t>
            </a:r>
          </a:p>
          <a:p>
            <a:pPr marL="0" indent="0" algn="ctr">
              <a:buNone/>
            </a:pPr>
            <a:r>
              <a:rPr lang="en-US" dirty="0"/>
              <a:t>At creation we see that God placed the tree of life and the tree of the knowledge of good and evil in the midst of the garden.  Eating the fruit of the first tree brought life, where the latter brought death.  Adam and Eve ate of the second (Gen. 2 &amp; 3).</a:t>
            </a:r>
          </a:p>
        </p:txBody>
      </p:sp>
    </p:spTree>
    <p:extLst>
      <p:ext uri="{BB962C8B-B14F-4D97-AF65-F5344CB8AC3E}">
        <p14:creationId xmlns:p14="http://schemas.microsoft.com/office/powerpoint/2010/main" val="109625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Introduction</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God gives manna in the wilderness (Ex. 16) and the water from the rock (Ex. 17).  In each of these stores, God’s food carried God’s promise of life.  The Word of God declared what the food was and how it was to be used.  If the people rejected God’s word of promise, the food that they ate didn’t bring life but the curse of death.</a:t>
            </a:r>
          </a:p>
          <a:p>
            <a:pPr marL="0" indent="0">
              <a:buNone/>
            </a:pPr>
            <a:endParaRPr lang="en-US" dirty="0"/>
          </a:p>
          <a:p>
            <a:pPr marL="0" indent="0" algn="ctr">
              <a:buNone/>
            </a:pPr>
            <a:r>
              <a:rPr lang="en-US" dirty="0"/>
              <a:t>1 Cor. 10:3-5 explains this text further:</a:t>
            </a:r>
          </a:p>
          <a:p>
            <a:pPr marL="0" indent="0" algn="ctr">
              <a:buNone/>
            </a:pPr>
            <a:r>
              <a:rPr lang="en-US" i="1" dirty="0"/>
              <a:t>“And all ate the same spiritual food, and all drank the same spiritual drink.  For they drank from the spiritual Rock that followed them, and the Rock was Christ.  Nevertheless, with most of them God was not pleased, for they were overthrown in the wilderness.”</a:t>
            </a:r>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399976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Exodus 12:1-14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most important story of eating the OT was the story of the Passover.</a:t>
            </a:r>
          </a:p>
          <a:p>
            <a:pPr marL="0" indent="0" algn="ctr">
              <a:buNone/>
            </a:pPr>
            <a:endParaRPr lang="en-US" dirty="0"/>
          </a:p>
          <a:p>
            <a:pPr marL="0" indent="0" algn="ctr">
              <a:buNone/>
            </a:pPr>
            <a:r>
              <a:rPr lang="en-US" dirty="0"/>
              <a:t>Read Exodus 12:1-14</a:t>
            </a:r>
          </a:p>
          <a:p>
            <a:pPr marL="0" indent="0" algn="ctr">
              <a:buNone/>
            </a:pPr>
            <a:endParaRPr lang="en-US" dirty="0"/>
          </a:p>
          <a:p>
            <a:pPr marL="0" indent="0">
              <a:buNone/>
            </a:pPr>
            <a:r>
              <a:rPr lang="en-US" b="1" dirty="0"/>
              <a:t>Q: What did the Passover bring about and celebrate?</a:t>
            </a:r>
          </a:p>
          <a:p>
            <a:pPr marL="0" indent="0">
              <a:buNone/>
            </a:pPr>
            <a:r>
              <a:rPr lang="en-US" dirty="0"/>
              <a:t>A: It brought about and celebrated God’s deliverance of Israel from their bondage in Egypt.</a:t>
            </a:r>
          </a:p>
          <a:p>
            <a:pPr marL="0" indent="0">
              <a:buNone/>
            </a:pPr>
            <a:endParaRPr lang="en-US" dirty="0"/>
          </a:p>
          <a:p>
            <a:pPr marL="0" indent="0">
              <a:buNone/>
            </a:pPr>
            <a:r>
              <a:rPr lang="en-US" b="1" dirty="0"/>
              <a:t>Q: What kind of lamb was each Israelite household suppose to use?</a:t>
            </a:r>
          </a:p>
          <a:p>
            <a:pPr marL="0" indent="0">
              <a:buNone/>
            </a:pPr>
            <a:r>
              <a:rPr lang="en-US" dirty="0"/>
              <a:t>A: A lamb without blemish, a male a year old.</a:t>
            </a:r>
          </a:p>
        </p:txBody>
      </p:sp>
    </p:spTree>
    <p:extLst>
      <p:ext uri="{BB962C8B-B14F-4D97-AF65-F5344CB8AC3E}">
        <p14:creationId xmlns:p14="http://schemas.microsoft.com/office/powerpoint/2010/main" val="1053966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Exodus 12:1-14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two fundament actions were the Israelites suppose to complete?</a:t>
            </a:r>
          </a:p>
          <a:p>
            <a:pPr marL="0" indent="0">
              <a:buNone/>
            </a:pPr>
            <a:r>
              <a:rPr lang="en-US" dirty="0"/>
              <a:t>A:  They were to slaughter the lamb (the blood being used to mark the houses) and then eat it.</a:t>
            </a:r>
          </a:p>
          <a:p>
            <a:pPr marL="0" indent="0">
              <a:buNone/>
            </a:pPr>
            <a:endParaRPr lang="en-US" dirty="0"/>
          </a:p>
          <a:p>
            <a:pPr marL="0" indent="0" algn="ctr">
              <a:buNone/>
            </a:pPr>
            <a:r>
              <a:rPr lang="en-US" dirty="0"/>
              <a:t>The blood of the lamb smeared on the doorpost would cause the Angel of Death to “pass over,” saving the firstborn inside from death.  The people would eat the roasted lamb, receiving the Lord’s gift of salvation through it according to the promise of His Word.</a:t>
            </a:r>
          </a:p>
          <a:p>
            <a:pPr marL="0" indent="0" algn="ctr">
              <a:buNone/>
            </a:pPr>
            <a:endParaRPr lang="en-US" dirty="0"/>
          </a:p>
        </p:txBody>
      </p:sp>
    </p:spTree>
    <p:extLst>
      <p:ext uri="{BB962C8B-B14F-4D97-AF65-F5344CB8AC3E}">
        <p14:creationId xmlns:p14="http://schemas.microsoft.com/office/powerpoint/2010/main" val="368244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Exodus 12:1-14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would happen to those who didn’t do this?</a:t>
            </a:r>
          </a:p>
          <a:p>
            <a:pPr marL="0" indent="0">
              <a:buNone/>
            </a:pPr>
            <a:r>
              <a:rPr lang="en-US" dirty="0"/>
              <a:t>A: The firstborn of both man and beast would die.</a:t>
            </a:r>
          </a:p>
          <a:p>
            <a:pPr marL="0" indent="0">
              <a:buNone/>
            </a:pPr>
            <a:endParaRPr lang="en-US" dirty="0"/>
          </a:p>
          <a:p>
            <a:pPr marL="0" indent="0">
              <a:buNone/>
            </a:pPr>
            <a:r>
              <a:rPr lang="en-US" b="1" dirty="0"/>
              <a:t>Q: Why were they to eat with belt fastened, sandals on, and a staff in hand?</a:t>
            </a:r>
          </a:p>
          <a:p>
            <a:pPr marL="0" indent="0">
              <a:buNone/>
            </a:pPr>
            <a:r>
              <a:rPr lang="en-US" dirty="0"/>
              <a:t>A: The Israelites were to be prepared for the flight from Egypt without terror or panic and dressed in traveling attire. </a:t>
            </a:r>
          </a:p>
          <a:p>
            <a:pPr marL="0" indent="0" algn="ctr">
              <a:buNone/>
            </a:pPr>
            <a:endParaRPr lang="en-US" dirty="0"/>
          </a:p>
        </p:txBody>
      </p:sp>
    </p:spTree>
    <p:extLst>
      <p:ext uri="{BB962C8B-B14F-4D97-AF65-F5344CB8AC3E}">
        <p14:creationId xmlns:p14="http://schemas.microsoft.com/office/powerpoint/2010/main" val="377318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Exodus 12:1-14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Would this Passover feast be a one-time event?</a:t>
            </a:r>
          </a:p>
          <a:p>
            <a:pPr marL="0" indent="0">
              <a:buNone/>
            </a:pPr>
            <a:r>
              <a:rPr lang="en-US" dirty="0"/>
              <a:t>A: No! </a:t>
            </a:r>
          </a:p>
          <a:p>
            <a:pPr marL="0" indent="0">
              <a:buNone/>
            </a:pPr>
            <a:endParaRPr lang="en-US" dirty="0"/>
          </a:p>
          <a:p>
            <a:pPr marL="0" indent="0" algn="ctr">
              <a:buNone/>
            </a:pPr>
            <a:r>
              <a:rPr lang="en-US" dirty="0"/>
              <a:t>God made this day a “memorial day” (v. 14). Through the centuries the faithful gathered with family and friends in Jerusalem to eat the Passover meal.  They would remember God’s saving act of passing over the houses marked with blood.</a:t>
            </a:r>
          </a:p>
          <a:p>
            <a:pPr marL="0" indent="0" algn="ctr">
              <a:buNone/>
            </a:pPr>
            <a:endParaRPr lang="en-US" dirty="0"/>
          </a:p>
          <a:p>
            <a:pPr marL="0" indent="0" algn="ctr">
              <a:buNone/>
            </a:pPr>
            <a:r>
              <a:rPr lang="en-US" dirty="0"/>
              <a:t>Yet, this blood would point forward to a far greater deliverance for the entire world.</a:t>
            </a:r>
          </a:p>
          <a:p>
            <a:pPr marL="0" indent="0" algn="ctr">
              <a:buNone/>
            </a:pPr>
            <a:endParaRPr lang="en-US" dirty="0"/>
          </a:p>
        </p:txBody>
      </p:sp>
    </p:spTree>
    <p:extLst>
      <p:ext uri="{BB962C8B-B14F-4D97-AF65-F5344CB8AC3E}">
        <p14:creationId xmlns:p14="http://schemas.microsoft.com/office/powerpoint/2010/main" val="167360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The Passover Fulfilled</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Read Luke 22:14-20</a:t>
            </a:r>
          </a:p>
          <a:p>
            <a:pPr marL="0" indent="0" algn="ctr">
              <a:buNone/>
            </a:pPr>
            <a:endParaRPr lang="en-US" dirty="0"/>
          </a:p>
          <a:p>
            <a:pPr marL="0" indent="0">
              <a:buNone/>
            </a:pPr>
            <a:r>
              <a:rPr lang="en-US" b="1" dirty="0"/>
              <a:t>Q: When does Jesus institute the Lord’s Supper?</a:t>
            </a:r>
          </a:p>
          <a:p>
            <a:pPr marL="0" indent="0">
              <a:buNone/>
            </a:pPr>
            <a:r>
              <a:rPr lang="en-US" dirty="0"/>
              <a:t>A: “I have earnestly desired to eat </a:t>
            </a:r>
            <a:r>
              <a:rPr lang="en-US" i="1" u="sng" dirty="0"/>
              <a:t>this Passover</a:t>
            </a:r>
            <a:r>
              <a:rPr lang="en-US" dirty="0"/>
              <a:t> with you </a:t>
            </a:r>
            <a:r>
              <a:rPr lang="en-US" i="1" u="sng" dirty="0"/>
              <a:t>before I suffer</a:t>
            </a:r>
            <a:r>
              <a:rPr lang="en-US" dirty="0"/>
              <a:t>” (v.15).</a:t>
            </a:r>
          </a:p>
          <a:p>
            <a:pPr marL="0" indent="0">
              <a:buNone/>
            </a:pPr>
            <a:endParaRPr lang="en-US" dirty="0"/>
          </a:p>
          <a:p>
            <a:pPr marL="0" indent="0" algn="ctr">
              <a:buNone/>
            </a:pPr>
            <a:r>
              <a:rPr lang="en-US" dirty="0"/>
              <a:t>In the setting of this Passover meal of rescue from bitter slavery and death, Jesus instituted a new meal of rescue from slavery to sin and death.</a:t>
            </a:r>
          </a:p>
          <a:p>
            <a:pPr marL="0" indent="0" algn="ctr">
              <a:buNone/>
            </a:pPr>
            <a:endParaRPr lang="en-US" dirty="0"/>
          </a:p>
          <a:p>
            <a:pPr marL="0" indent="0">
              <a:buNone/>
            </a:pPr>
            <a:endParaRPr lang="en-US" dirty="0"/>
          </a:p>
          <a:p>
            <a:pPr marL="0" indent="0">
              <a:buNone/>
            </a:pPr>
            <a:endParaRPr lang="en-US" dirty="0"/>
          </a:p>
          <a:p>
            <a:pPr marL="0" indent="0" algn="ctr">
              <a:buNone/>
            </a:pPr>
            <a:endParaRPr lang="en-US" dirty="0"/>
          </a:p>
        </p:txBody>
      </p:sp>
    </p:spTree>
    <p:extLst>
      <p:ext uri="{BB962C8B-B14F-4D97-AF65-F5344CB8AC3E}">
        <p14:creationId xmlns:p14="http://schemas.microsoft.com/office/powerpoint/2010/main" val="248964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29162</TotalTime>
  <Words>1242</Words>
  <Application>Microsoft Macintosh PowerPoint</Application>
  <PresentationFormat>On-screen Show (4:3)</PresentationFormat>
  <Paragraphs>111</Paragraphs>
  <Slides>19</Slides>
  <Notes>18</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Courier New</vt:lpstr>
      <vt:lpstr>Palatino Linotype</vt:lpstr>
      <vt:lpstr>Executive</vt:lpstr>
      <vt:lpstr>The Sacrament of the Altar</vt:lpstr>
      <vt:lpstr>Review</vt:lpstr>
      <vt:lpstr>Introduction</vt:lpstr>
      <vt:lpstr>Introduction</vt:lpstr>
      <vt:lpstr>Exodus 12:1-14</vt:lpstr>
      <vt:lpstr>Exodus 12:1-14</vt:lpstr>
      <vt:lpstr>Exodus 12:1-14</vt:lpstr>
      <vt:lpstr>Exodus 12:1-14</vt:lpstr>
      <vt:lpstr>The Passover Fulfilled</vt:lpstr>
      <vt:lpstr>The Passover Fulfilled</vt:lpstr>
      <vt:lpstr>The Passover Fulfilled</vt:lpstr>
      <vt:lpstr>The Passover Fulfilled</vt:lpstr>
      <vt:lpstr>The Benefit</vt:lpstr>
      <vt:lpstr>The Small Catechism</vt:lpstr>
      <vt:lpstr>The Small Catechism</vt:lpstr>
      <vt:lpstr>The Small Catechism</vt:lpstr>
      <vt:lpstr>The Small Catechism</vt:lpstr>
      <vt:lpstr> Holy Communion 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410</cp:revision>
  <cp:lastPrinted>2018-12-12T19:24:43Z</cp:lastPrinted>
  <dcterms:created xsi:type="dcterms:W3CDTF">2016-10-18T19:14:33Z</dcterms:created>
  <dcterms:modified xsi:type="dcterms:W3CDTF">2019-04-03T20:11:54Z</dcterms:modified>
</cp:coreProperties>
</file>