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0"/>
  </p:notesMasterIdLst>
  <p:handoutMasterIdLst>
    <p:handoutMasterId r:id="rId31"/>
  </p:handoutMasterIdLst>
  <p:sldIdLst>
    <p:sldId id="422" r:id="rId2"/>
    <p:sldId id="405" r:id="rId3"/>
    <p:sldId id="399" r:id="rId4"/>
    <p:sldId id="449" r:id="rId5"/>
    <p:sldId id="463" r:id="rId6"/>
    <p:sldId id="465" r:id="rId7"/>
    <p:sldId id="456" r:id="rId8"/>
    <p:sldId id="461" r:id="rId9"/>
    <p:sldId id="462" r:id="rId10"/>
    <p:sldId id="458" r:id="rId11"/>
    <p:sldId id="464" r:id="rId12"/>
    <p:sldId id="459" r:id="rId13"/>
    <p:sldId id="460" r:id="rId14"/>
    <p:sldId id="435" r:id="rId15"/>
    <p:sldId id="466" r:id="rId16"/>
    <p:sldId id="467" r:id="rId17"/>
    <p:sldId id="468" r:id="rId18"/>
    <p:sldId id="469" r:id="rId19"/>
    <p:sldId id="457" r:id="rId20"/>
    <p:sldId id="470" r:id="rId21"/>
    <p:sldId id="471" r:id="rId22"/>
    <p:sldId id="472" r:id="rId23"/>
    <p:sldId id="473" r:id="rId24"/>
    <p:sldId id="474" r:id="rId25"/>
    <p:sldId id="423" r:id="rId26"/>
    <p:sldId id="475" r:id="rId27"/>
    <p:sldId id="476" r:id="rId28"/>
    <p:sldId id="27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63" autoAdjust="0"/>
    <p:restoredTop sz="77541" autoAdjust="0"/>
  </p:normalViewPr>
  <p:slideViewPr>
    <p:cSldViewPr snapToGrid="0" snapToObjects="1">
      <p:cViewPr varScale="1">
        <p:scale>
          <a:sx n="97" d="100"/>
          <a:sy n="97" d="100"/>
        </p:scale>
        <p:origin x="384"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3/26/19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3/26/19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Hymn: LSB 627</a:t>
            </a:r>
          </a:p>
        </p:txBody>
      </p:sp>
      <p:sp>
        <p:nvSpPr>
          <p:cNvPr id="4" name="Slide Number Placeholder 3"/>
          <p:cNvSpPr>
            <a:spLocks noGrp="1"/>
          </p:cNvSpPr>
          <p:nvPr>
            <p:ph type="sldNum" sz="quarter" idx="5"/>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329857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1331278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760012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577974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718265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783719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302070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12429229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402483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5686868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1768870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349513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8743366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21099782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785312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844535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35796087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7663997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33218318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28</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231351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131669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2026008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4118476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752770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458802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14886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3/26/19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3/26/19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3/26/19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3/26/19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3/26/19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3/26/19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sz="8000" b="1" dirty="0"/>
              <a:t>The Sacrament of the Altar</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One</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When did Jesus institute this sacrament?</a:t>
            </a:r>
          </a:p>
          <a:p>
            <a:pPr marL="0" indent="0">
              <a:buNone/>
            </a:pPr>
            <a:r>
              <a:rPr lang="en-US" dirty="0"/>
              <a:t>A: He instituted it on the night when He was betrayed, handed over to die on the cross for our sins. This meal was a parting gift to His disciples before He went forth to be betrayed, arrested, and condemned.  This gift now becomes a gift to us.</a:t>
            </a:r>
          </a:p>
        </p:txBody>
      </p:sp>
    </p:spTree>
    <p:extLst>
      <p:ext uri="{BB962C8B-B14F-4D97-AF65-F5344CB8AC3E}">
        <p14:creationId xmlns:p14="http://schemas.microsoft.com/office/powerpoint/2010/main" val="159130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are the earthly elements Jesus uses in this Sacrament?</a:t>
            </a:r>
          </a:p>
          <a:p>
            <a:pPr marL="0" indent="0">
              <a:buNone/>
            </a:pPr>
            <a:r>
              <a:rPr lang="en-US" dirty="0"/>
              <a:t>A: Bread and wine.  Notice he doesn’t take anything else – grape juice, coke, potato chips, etc.  He takes bread and wine.</a:t>
            </a:r>
          </a:p>
          <a:p>
            <a:pPr marL="0" indent="0">
              <a:buNone/>
            </a:pPr>
            <a:endParaRPr lang="en-US" dirty="0"/>
          </a:p>
          <a:p>
            <a:pPr marL="0" indent="0">
              <a:buNone/>
            </a:pPr>
            <a:r>
              <a:rPr lang="en-US" b="1" dirty="0"/>
              <a:t>Q: Jesus says the bread and wine are what?</a:t>
            </a:r>
          </a:p>
          <a:p>
            <a:pPr marL="0" indent="0">
              <a:buNone/>
            </a:pPr>
            <a:r>
              <a:rPr lang="en-US" dirty="0"/>
              <a:t>A: “This is My Body” and ”This is My blood.”  The body that would be nailed to the cross.  The blood that would be poured out from the cross.</a:t>
            </a:r>
          </a:p>
          <a:p>
            <a:pPr marL="0" indent="0">
              <a:buNone/>
            </a:pPr>
            <a:endParaRPr lang="en-US" dirty="0"/>
          </a:p>
        </p:txBody>
      </p:sp>
    </p:spTree>
    <p:extLst>
      <p:ext uri="{BB962C8B-B14F-4D97-AF65-F5344CB8AC3E}">
        <p14:creationId xmlns:p14="http://schemas.microsoft.com/office/powerpoint/2010/main" val="210789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Jesus spoke deliberately and carefully the words that established and instituted the Lord’s Supper.  Concerning the bread that He consecrated and distributed He said, “This is my body which is for you” (1 Cor. 11:24).  Concerning the chalice of wine He said, “This cup is the new covenant in my blood.  Do this, as often as you drink it, in remembrance of me” (1 Cor. 11:25).</a:t>
            </a:r>
          </a:p>
          <a:p>
            <a:pPr marL="0" indent="0" algn="ctr">
              <a:buNone/>
            </a:pPr>
            <a:endParaRPr lang="en-US" b="1" dirty="0"/>
          </a:p>
          <a:p>
            <a:pPr marL="0" indent="0" algn="ctr">
              <a:buNone/>
            </a:pPr>
            <a:r>
              <a:rPr lang="en-US" dirty="0"/>
              <a:t>These words are to be taken at face value because they are spoken by Christ Himself.  If Jesus Christ, the one to whom all authority in heaven and earth is given says it is His very body and His blood, we believe Him.  The Son of God doesn’t exaggerate or misspeak.</a:t>
            </a:r>
          </a:p>
        </p:txBody>
      </p:sp>
    </p:spTree>
    <p:extLst>
      <p:ext uri="{BB962C8B-B14F-4D97-AF65-F5344CB8AC3E}">
        <p14:creationId xmlns:p14="http://schemas.microsoft.com/office/powerpoint/2010/main" val="347602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does Christ command when He says, “This do in remembrance of Me?”</a:t>
            </a:r>
          </a:p>
          <a:p>
            <a:pPr marL="0" indent="0">
              <a:buNone/>
            </a:pPr>
            <a:r>
              <a:rPr lang="en-US" dirty="0"/>
              <a:t>A: Christ commands in these words that this Sacrament be administered in His Church until the Last Day.</a:t>
            </a:r>
          </a:p>
          <a:p>
            <a:pPr marL="0" indent="0">
              <a:buNone/>
            </a:pPr>
            <a:endParaRPr lang="en-US" dirty="0"/>
          </a:p>
          <a:p>
            <a:pPr marL="0" indent="0" algn="ctr">
              <a:buNone/>
            </a:pPr>
            <a:r>
              <a:rPr lang="en-US" dirty="0"/>
              <a:t>In this Sacrament, His saving death is proclaimed and the fruits of death are distributed for the forgiveness of our sins.</a:t>
            </a:r>
          </a:p>
        </p:txBody>
      </p:sp>
    </p:spTree>
    <p:extLst>
      <p:ext uri="{BB962C8B-B14F-4D97-AF65-F5344CB8AC3E}">
        <p14:creationId xmlns:p14="http://schemas.microsoft.com/office/powerpoint/2010/main" val="181502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Sacrament of the Altar?</a:t>
            </a:r>
          </a:p>
          <a:p>
            <a:pPr marL="0" indent="0" algn="ctr">
              <a:buNone/>
            </a:pPr>
            <a:r>
              <a:rPr lang="en-US" dirty="0"/>
              <a:t>It is the true body and blood of our Lord Jesus Christ under the bread and wine, </a:t>
            </a:r>
          </a:p>
          <a:p>
            <a:pPr marL="0" indent="0" algn="ctr">
              <a:buNone/>
            </a:pPr>
            <a:r>
              <a:rPr lang="en-US" dirty="0"/>
              <a:t>instituted by Christ Himself </a:t>
            </a:r>
          </a:p>
          <a:p>
            <a:pPr marL="0" indent="0" algn="ctr">
              <a:buNone/>
            </a:pPr>
            <a:r>
              <a:rPr lang="en-US" dirty="0"/>
              <a:t>for us Christians to eat and to drink.</a:t>
            </a:r>
          </a:p>
        </p:txBody>
      </p:sp>
    </p:spTree>
    <p:extLst>
      <p:ext uri="{BB962C8B-B14F-4D97-AF65-F5344CB8AC3E}">
        <p14:creationId xmlns:p14="http://schemas.microsoft.com/office/powerpoint/2010/main" val="153023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Sacrament of the Altar?</a:t>
            </a:r>
          </a:p>
          <a:p>
            <a:pPr marL="0" indent="0" algn="ctr">
              <a:buNone/>
            </a:pPr>
            <a:r>
              <a:rPr lang="en-US" i="1" u="sng" dirty="0"/>
              <a:t>It is the true body and blood of our Lord Jesus Christ </a:t>
            </a:r>
            <a:r>
              <a:rPr lang="en-US" dirty="0"/>
              <a:t>under the bread and wine, </a:t>
            </a:r>
          </a:p>
          <a:p>
            <a:pPr marL="0" indent="0" algn="ctr">
              <a:buNone/>
            </a:pPr>
            <a:r>
              <a:rPr lang="en-US" dirty="0"/>
              <a:t>instituted by Christ Himself </a:t>
            </a:r>
          </a:p>
          <a:p>
            <a:pPr marL="0" indent="0" algn="ctr">
              <a:buNone/>
            </a:pPr>
            <a:r>
              <a:rPr lang="en-US" dirty="0"/>
              <a:t>for us Christians to eat and to drink.</a:t>
            </a:r>
          </a:p>
          <a:p>
            <a:pPr marL="0" indent="0" algn="ctr">
              <a:buNone/>
            </a:pPr>
            <a:endParaRPr lang="en-US" dirty="0"/>
          </a:p>
          <a:p>
            <a:pPr marL="0" indent="0" algn="ctr">
              <a:buNone/>
            </a:pPr>
            <a:r>
              <a:rPr lang="en-US" i="1" dirty="0"/>
              <a:t>What is it?</a:t>
            </a:r>
          </a:p>
          <a:p>
            <a:pPr marL="0" indent="0" algn="ctr">
              <a:buNone/>
            </a:pPr>
            <a:r>
              <a:rPr lang="en-US" dirty="0"/>
              <a:t>The true body and blood of Jesus Christ.</a:t>
            </a:r>
          </a:p>
        </p:txBody>
      </p:sp>
      <p:cxnSp>
        <p:nvCxnSpPr>
          <p:cNvPr id="5" name="Straight Arrow Connector 4">
            <a:extLst>
              <a:ext uri="{FF2B5EF4-FFF2-40B4-BE49-F238E27FC236}">
                <a16:creationId xmlns:a16="http://schemas.microsoft.com/office/drawing/2014/main" id="{D45F98B8-9A54-4D4C-BE67-825EB5704024}"/>
              </a:ext>
            </a:extLst>
          </p:cNvPr>
          <p:cNvCxnSpPr/>
          <p:nvPr/>
        </p:nvCxnSpPr>
        <p:spPr>
          <a:xfrm>
            <a:off x="4532243" y="1802296"/>
            <a:ext cx="0" cy="168302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53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Sacrament of the Altar?</a:t>
            </a:r>
          </a:p>
          <a:p>
            <a:pPr marL="0" indent="0" algn="ctr">
              <a:buNone/>
            </a:pPr>
            <a:r>
              <a:rPr lang="en-US" dirty="0"/>
              <a:t>It is the true body and blood of our Lord Jesus Christ </a:t>
            </a:r>
            <a:r>
              <a:rPr lang="en-US" i="1" u="sng" dirty="0"/>
              <a:t>under the bread and wine, </a:t>
            </a:r>
          </a:p>
          <a:p>
            <a:pPr marL="0" indent="0" algn="ctr">
              <a:buNone/>
            </a:pPr>
            <a:r>
              <a:rPr lang="en-US" dirty="0"/>
              <a:t>instituted by Christ Himself </a:t>
            </a:r>
          </a:p>
          <a:p>
            <a:pPr marL="0" indent="0" algn="ctr">
              <a:buNone/>
            </a:pPr>
            <a:r>
              <a:rPr lang="en-US" dirty="0"/>
              <a:t>for us Christians to eat and to drink.</a:t>
            </a:r>
          </a:p>
          <a:p>
            <a:pPr marL="0" indent="0" algn="ctr">
              <a:buNone/>
            </a:pPr>
            <a:endParaRPr lang="en-US" dirty="0"/>
          </a:p>
          <a:p>
            <a:pPr marL="0" indent="0" algn="ctr">
              <a:buNone/>
            </a:pPr>
            <a:r>
              <a:rPr lang="en-US" i="1" dirty="0"/>
              <a:t>Where is it found?</a:t>
            </a:r>
          </a:p>
          <a:p>
            <a:pPr marL="0" indent="0" algn="ctr">
              <a:buNone/>
            </a:pPr>
            <a:r>
              <a:rPr lang="en-US" dirty="0"/>
              <a:t>Under the bread and wine – the visible elements.</a:t>
            </a:r>
          </a:p>
          <a:p>
            <a:pPr marL="0" indent="0" algn="ctr">
              <a:buNone/>
            </a:pPr>
            <a:r>
              <a:rPr lang="en-US" dirty="0"/>
              <a:t>Christ’s body and blood in the Sacrament doesn’t replace the bread and wine.  The bread and wine in the Sacrament are Christ’s body and blood by sacramental union – a blessed mystery.</a:t>
            </a:r>
          </a:p>
          <a:p>
            <a:pPr marL="0" indent="0" algn="ctr">
              <a:buNone/>
            </a:pPr>
            <a:endParaRPr lang="en-US" dirty="0"/>
          </a:p>
        </p:txBody>
      </p:sp>
      <p:cxnSp>
        <p:nvCxnSpPr>
          <p:cNvPr id="5" name="Straight Arrow Connector 4">
            <a:extLst>
              <a:ext uri="{FF2B5EF4-FFF2-40B4-BE49-F238E27FC236}">
                <a16:creationId xmlns:a16="http://schemas.microsoft.com/office/drawing/2014/main" id="{D45F98B8-9A54-4D4C-BE67-825EB5704024}"/>
              </a:ext>
            </a:extLst>
          </p:cNvPr>
          <p:cNvCxnSpPr>
            <a:cxnSpLocks/>
          </p:cNvCxnSpPr>
          <p:nvPr/>
        </p:nvCxnSpPr>
        <p:spPr>
          <a:xfrm>
            <a:off x="4532243" y="2146852"/>
            <a:ext cx="0" cy="133847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11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Sacrament of the Altar?</a:t>
            </a:r>
          </a:p>
          <a:p>
            <a:pPr marL="0" indent="0" algn="ctr">
              <a:buNone/>
            </a:pPr>
            <a:r>
              <a:rPr lang="en-US" dirty="0"/>
              <a:t>It is the true body and blood of our Lord Jesus Christ under the bread and wine, </a:t>
            </a:r>
          </a:p>
          <a:p>
            <a:pPr marL="0" indent="0" algn="ctr">
              <a:buNone/>
            </a:pPr>
            <a:r>
              <a:rPr lang="en-US" i="1" u="sng" dirty="0"/>
              <a:t>instituted by Christ Himself </a:t>
            </a:r>
          </a:p>
          <a:p>
            <a:pPr marL="0" indent="0" algn="ctr">
              <a:buNone/>
            </a:pPr>
            <a:r>
              <a:rPr lang="en-US" dirty="0"/>
              <a:t>for us Christians to eat and to drink.</a:t>
            </a:r>
          </a:p>
          <a:p>
            <a:pPr marL="0" indent="0" algn="ctr">
              <a:buNone/>
            </a:pPr>
            <a:endParaRPr lang="en-US" dirty="0"/>
          </a:p>
          <a:p>
            <a:pPr marL="0" indent="0" algn="ctr">
              <a:buNone/>
            </a:pPr>
            <a:r>
              <a:rPr lang="en-US" i="1" dirty="0"/>
              <a:t>Who gave it to us?</a:t>
            </a:r>
          </a:p>
          <a:p>
            <a:pPr marL="0" indent="0" algn="ctr">
              <a:buNone/>
            </a:pPr>
            <a:r>
              <a:rPr lang="en-US" dirty="0"/>
              <a:t>Christ gave this meal to us. </a:t>
            </a:r>
          </a:p>
          <a:p>
            <a:pPr marL="0" indent="0" algn="ctr">
              <a:buNone/>
            </a:pPr>
            <a:r>
              <a:rPr lang="en-US" dirty="0"/>
              <a:t>He instituted it.</a:t>
            </a:r>
          </a:p>
          <a:p>
            <a:pPr marL="0" indent="0" algn="ctr">
              <a:buNone/>
            </a:pPr>
            <a:r>
              <a:rPr lang="en-US" dirty="0"/>
              <a:t> It’s His meal.  </a:t>
            </a:r>
          </a:p>
        </p:txBody>
      </p:sp>
      <p:cxnSp>
        <p:nvCxnSpPr>
          <p:cNvPr id="5" name="Straight Arrow Connector 4">
            <a:extLst>
              <a:ext uri="{FF2B5EF4-FFF2-40B4-BE49-F238E27FC236}">
                <a16:creationId xmlns:a16="http://schemas.microsoft.com/office/drawing/2014/main" id="{D45F98B8-9A54-4D4C-BE67-825EB5704024}"/>
              </a:ext>
            </a:extLst>
          </p:cNvPr>
          <p:cNvCxnSpPr>
            <a:cxnSpLocks/>
          </p:cNvCxnSpPr>
          <p:nvPr/>
        </p:nvCxnSpPr>
        <p:spPr>
          <a:xfrm>
            <a:off x="4532243" y="2570922"/>
            <a:ext cx="0" cy="914400"/>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440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Sacrament of the Altar?</a:t>
            </a:r>
          </a:p>
          <a:p>
            <a:pPr marL="0" indent="0" algn="ctr">
              <a:buNone/>
            </a:pPr>
            <a:r>
              <a:rPr lang="en-US" dirty="0"/>
              <a:t>It is the true body and blood of our Lord Jesus Christ under the bread and wine, </a:t>
            </a:r>
          </a:p>
          <a:p>
            <a:pPr marL="0" indent="0" algn="ctr">
              <a:buNone/>
            </a:pPr>
            <a:r>
              <a:rPr lang="en-US" dirty="0"/>
              <a:t>instituted by Christ Himself </a:t>
            </a:r>
          </a:p>
          <a:p>
            <a:pPr marL="0" indent="0" algn="ctr">
              <a:buNone/>
            </a:pPr>
            <a:r>
              <a:rPr lang="en-US" i="1" u="sng" dirty="0"/>
              <a:t>for us Christians to eat and to drink.</a:t>
            </a:r>
          </a:p>
          <a:p>
            <a:pPr marL="0" indent="0" algn="ctr">
              <a:buNone/>
            </a:pPr>
            <a:endParaRPr lang="en-US" dirty="0"/>
          </a:p>
          <a:p>
            <a:pPr marL="0" indent="0" algn="ctr">
              <a:buNone/>
            </a:pPr>
            <a:r>
              <a:rPr lang="en-US" i="1" dirty="0"/>
              <a:t>What are we to do with it?</a:t>
            </a:r>
          </a:p>
          <a:p>
            <a:pPr marL="0" indent="0" algn="ctr">
              <a:buNone/>
            </a:pPr>
            <a:r>
              <a:rPr lang="en-US" dirty="0"/>
              <a:t>We are to receive both parts of the Sacrament as Christ commanded.</a:t>
            </a:r>
          </a:p>
          <a:p>
            <a:pPr marL="0" indent="0" algn="ctr">
              <a:buNone/>
            </a:pPr>
            <a:r>
              <a:rPr lang="en-US" dirty="0"/>
              <a:t>All communicants receive the body and blood of Christ whether they believe or not.  </a:t>
            </a:r>
          </a:p>
          <a:p>
            <a:pPr marL="0" indent="0" algn="ctr">
              <a:buNone/>
            </a:pPr>
            <a:r>
              <a:rPr lang="en-US" dirty="0"/>
              <a:t>The Sacrament isn’t dependent upon our faith but is dependent upon Christ’s word.</a:t>
            </a:r>
          </a:p>
        </p:txBody>
      </p:sp>
      <p:cxnSp>
        <p:nvCxnSpPr>
          <p:cNvPr id="5" name="Straight Arrow Connector 4">
            <a:extLst>
              <a:ext uri="{FF2B5EF4-FFF2-40B4-BE49-F238E27FC236}">
                <a16:creationId xmlns:a16="http://schemas.microsoft.com/office/drawing/2014/main" id="{D45F98B8-9A54-4D4C-BE67-825EB5704024}"/>
              </a:ext>
            </a:extLst>
          </p:cNvPr>
          <p:cNvCxnSpPr>
            <a:cxnSpLocks/>
          </p:cNvCxnSpPr>
          <p:nvPr/>
        </p:nvCxnSpPr>
        <p:spPr>
          <a:xfrm>
            <a:off x="4532243" y="2994991"/>
            <a:ext cx="0" cy="49033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0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0" y="914400"/>
            <a:ext cx="9144000" cy="5804452"/>
          </a:xfrm>
        </p:spPr>
        <p:txBody>
          <a:bodyPr>
            <a:normAutofit/>
          </a:bodyPr>
          <a:lstStyle/>
          <a:p>
            <a:pPr marL="0" indent="0" algn="ctr">
              <a:buNone/>
            </a:pPr>
            <a:r>
              <a:rPr lang="en-US" b="1" dirty="0"/>
              <a:t>Where is this written?</a:t>
            </a:r>
          </a:p>
          <a:p>
            <a:pPr marL="0" indent="0" algn="ctr">
              <a:buNone/>
            </a:pPr>
            <a:r>
              <a:rPr lang="en-US" dirty="0"/>
              <a:t>The holy Evangelists Matthew, Mark, Luke, and St. Paul write: </a:t>
            </a:r>
          </a:p>
          <a:p>
            <a:pPr marL="0" indent="0" algn="ctr">
              <a:buNone/>
            </a:pPr>
            <a:r>
              <a:rPr lang="en-US" dirty="0"/>
              <a:t>Our Lord Jesus Christ, on the night when He was betrayed, took bread, and when He had given thanks, He broke it and gave it to the disciples and said: “Take, eat; this is My body, which is given for you.  This do in remembrance of Me.”</a:t>
            </a:r>
          </a:p>
          <a:p>
            <a:pPr marL="0" indent="0" algn="ctr">
              <a:buNone/>
            </a:pPr>
            <a:endParaRPr lang="en-US" dirty="0"/>
          </a:p>
          <a:p>
            <a:pPr marL="0" indent="0" algn="ctr">
              <a:buNone/>
            </a:pPr>
            <a:r>
              <a:rPr lang="en-US" dirty="0"/>
              <a:t>In the same way also He took the cup after supper, and when He had given thanks, He gave it to them, saying, “Drink of it, all of you; this cup is the new testament in My blood, which is shed for you for the forgiveness of sins.  This do, as often as you drink it, in remembrance of Me.”</a:t>
            </a:r>
          </a:p>
        </p:txBody>
      </p:sp>
    </p:spTree>
    <p:extLst>
      <p:ext uri="{BB962C8B-B14F-4D97-AF65-F5344CB8AC3E}">
        <p14:creationId xmlns:p14="http://schemas.microsoft.com/office/powerpoint/2010/main" val="131175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Assignment -</a:t>
            </a:r>
          </a:p>
        </p:txBody>
      </p:sp>
    </p:spTree>
    <p:extLst>
      <p:ext uri="{BB962C8B-B14F-4D97-AF65-F5344CB8AC3E}">
        <p14:creationId xmlns:p14="http://schemas.microsoft.com/office/powerpoint/2010/main" val="499269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0" y="914400"/>
            <a:ext cx="9144000" cy="5804452"/>
          </a:xfrm>
        </p:spPr>
        <p:txBody>
          <a:bodyPr>
            <a:normAutofit/>
          </a:bodyPr>
          <a:lstStyle/>
          <a:p>
            <a:pPr marL="0" indent="0" algn="ctr">
              <a:buNone/>
            </a:pPr>
            <a:r>
              <a:rPr lang="en-US" b="1" dirty="0"/>
              <a:t>Where is this written?</a:t>
            </a:r>
          </a:p>
          <a:p>
            <a:pPr marL="0" indent="0" algn="ctr">
              <a:buNone/>
            </a:pPr>
            <a:r>
              <a:rPr lang="en-US" dirty="0"/>
              <a:t>The holy Evangelists Matthew, Mark, Luke, and St. Paul write: </a:t>
            </a:r>
          </a:p>
          <a:p>
            <a:pPr marL="0" indent="0" algn="ctr">
              <a:buNone/>
            </a:pPr>
            <a:r>
              <a:rPr lang="en-US" dirty="0"/>
              <a:t>Our Lord Jesus Christ, on the night when He was betrayed, took bread, and when He had given thanks, He broke it and gave it to the disciples and said: “</a:t>
            </a:r>
            <a:r>
              <a:rPr lang="en-US" i="1" u="sng" dirty="0"/>
              <a:t>Take, eat; this is My body, which is given for you.</a:t>
            </a:r>
            <a:r>
              <a:rPr lang="en-US" dirty="0"/>
              <a:t>  This do in remembrance of Me.”</a:t>
            </a:r>
          </a:p>
          <a:p>
            <a:pPr marL="0" indent="0" algn="ctr">
              <a:buNone/>
            </a:pPr>
            <a:endParaRPr lang="en-US" dirty="0"/>
          </a:p>
          <a:p>
            <a:pPr marL="0" indent="0" algn="ctr">
              <a:buNone/>
            </a:pPr>
            <a:r>
              <a:rPr lang="en-US" dirty="0"/>
              <a:t>What is Christ giving us?</a:t>
            </a:r>
          </a:p>
          <a:p>
            <a:pPr marL="0" indent="0" algn="ctr">
              <a:buNone/>
            </a:pPr>
            <a:r>
              <a:rPr lang="en-US" dirty="0"/>
              <a:t>His true body!</a:t>
            </a:r>
          </a:p>
          <a:p>
            <a:pPr marL="0" indent="0" algn="ctr">
              <a:buNone/>
            </a:pPr>
            <a:endParaRPr lang="en-US" dirty="0"/>
          </a:p>
        </p:txBody>
      </p:sp>
      <p:cxnSp>
        <p:nvCxnSpPr>
          <p:cNvPr id="4" name="Straight Arrow Connector 3">
            <a:extLst>
              <a:ext uri="{FF2B5EF4-FFF2-40B4-BE49-F238E27FC236}">
                <a16:creationId xmlns:a16="http://schemas.microsoft.com/office/drawing/2014/main" id="{9A80FECE-BF8A-8142-9B14-86D1F216DB09}"/>
              </a:ext>
            </a:extLst>
          </p:cNvPr>
          <p:cNvCxnSpPr>
            <a:cxnSpLocks/>
          </p:cNvCxnSpPr>
          <p:nvPr/>
        </p:nvCxnSpPr>
        <p:spPr>
          <a:xfrm>
            <a:off x="3207026" y="3313043"/>
            <a:ext cx="0" cy="49033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360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0" y="914400"/>
            <a:ext cx="9144000" cy="5804452"/>
          </a:xfrm>
        </p:spPr>
        <p:txBody>
          <a:bodyPr>
            <a:normAutofit/>
          </a:bodyPr>
          <a:lstStyle/>
          <a:p>
            <a:pPr marL="0" indent="0" algn="ctr">
              <a:buNone/>
            </a:pPr>
            <a:r>
              <a:rPr lang="en-US" b="1" dirty="0"/>
              <a:t>Where is this written?</a:t>
            </a:r>
          </a:p>
          <a:p>
            <a:pPr marL="0" indent="0" algn="ctr">
              <a:buNone/>
            </a:pPr>
            <a:r>
              <a:rPr lang="en-US" dirty="0"/>
              <a:t>The holy Evangelists Matthew, Mark, Luke, and St. Paul write: </a:t>
            </a:r>
          </a:p>
          <a:p>
            <a:pPr marL="0" indent="0" algn="ctr">
              <a:buNone/>
            </a:pPr>
            <a:r>
              <a:rPr lang="en-US" dirty="0"/>
              <a:t>Our Lord Jesus Christ, on the night when He was betrayed, took bread, and when He had given thanks, He broke it and gave it to the disciples and said: “Take, eat; this is My body, which is given for you.  </a:t>
            </a:r>
            <a:r>
              <a:rPr lang="en-US" i="1" u="sng" dirty="0"/>
              <a:t>This do in remembrance of Me</a:t>
            </a:r>
            <a:r>
              <a:rPr lang="en-US" dirty="0"/>
              <a:t>.”</a:t>
            </a:r>
          </a:p>
          <a:p>
            <a:pPr marL="0" indent="0" algn="ctr">
              <a:buNone/>
            </a:pPr>
            <a:endParaRPr lang="en-US" dirty="0"/>
          </a:p>
          <a:p>
            <a:pPr marL="0" indent="0" algn="ctr">
              <a:buNone/>
            </a:pPr>
            <a:r>
              <a:rPr lang="en-US" dirty="0"/>
              <a:t>The promise of the Sacrament </a:t>
            </a:r>
          </a:p>
          <a:p>
            <a:pPr marL="0" indent="0" algn="ctr">
              <a:buNone/>
            </a:pPr>
            <a:r>
              <a:rPr lang="en-US" dirty="0"/>
              <a:t>is anchored in Christ’s death for our sins.</a:t>
            </a:r>
          </a:p>
          <a:p>
            <a:pPr marL="0" indent="0" algn="ctr">
              <a:buNone/>
            </a:pPr>
            <a:endParaRPr lang="en-US" dirty="0"/>
          </a:p>
        </p:txBody>
      </p:sp>
      <p:cxnSp>
        <p:nvCxnSpPr>
          <p:cNvPr id="4" name="Straight Arrow Connector 3">
            <a:extLst>
              <a:ext uri="{FF2B5EF4-FFF2-40B4-BE49-F238E27FC236}">
                <a16:creationId xmlns:a16="http://schemas.microsoft.com/office/drawing/2014/main" id="{9A80FECE-BF8A-8142-9B14-86D1F216DB09}"/>
              </a:ext>
            </a:extLst>
          </p:cNvPr>
          <p:cNvCxnSpPr>
            <a:cxnSpLocks/>
          </p:cNvCxnSpPr>
          <p:nvPr/>
        </p:nvCxnSpPr>
        <p:spPr>
          <a:xfrm>
            <a:off x="4558745" y="3313043"/>
            <a:ext cx="0" cy="49033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59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0" y="914400"/>
            <a:ext cx="9144000" cy="5804452"/>
          </a:xfrm>
        </p:spPr>
        <p:txBody>
          <a:bodyPr>
            <a:normAutofit/>
          </a:bodyPr>
          <a:lstStyle/>
          <a:p>
            <a:pPr marL="0" indent="0" algn="ctr">
              <a:buNone/>
            </a:pPr>
            <a:r>
              <a:rPr lang="en-US" b="1" dirty="0"/>
              <a:t>Where is this written?</a:t>
            </a:r>
          </a:p>
          <a:p>
            <a:pPr marL="0" indent="0" algn="ctr">
              <a:buNone/>
            </a:pPr>
            <a:r>
              <a:rPr lang="en-US" dirty="0"/>
              <a:t>The holy Evangelists Matthew, Mark, Luke, and St. Paul write: </a:t>
            </a:r>
          </a:p>
          <a:p>
            <a:pPr marL="0" indent="0" algn="ctr">
              <a:buNone/>
            </a:pPr>
            <a:r>
              <a:rPr lang="en-US" dirty="0"/>
              <a:t>…In the same way also He took the cup after supper, and when He had given thanks, He gave it to them, saying, “</a:t>
            </a:r>
            <a:r>
              <a:rPr lang="en-US" i="1" u="sng" dirty="0"/>
              <a:t>Drink of it, all of you; this cup is the new testament in My blood, which is shed for you for the forgiveness of sins</a:t>
            </a:r>
            <a:r>
              <a:rPr lang="en-US" dirty="0"/>
              <a:t>.  This do, as often as you drink it, in remembrance of Me.”</a:t>
            </a:r>
          </a:p>
          <a:p>
            <a:pPr marL="0" indent="0" algn="ctr">
              <a:buNone/>
            </a:pPr>
            <a:endParaRPr lang="en-US" dirty="0"/>
          </a:p>
          <a:p>
            <a:pPr marL="0" indent="0" algn="ctr">
              <a:buNone/>
            </a:pPr>
            <a:r>
              <a:rPr lang="en-US" dirty="0"/>
              <a:t>What is Christ giving us?</a:t>
            </a:r>
          </a:p>
          <a:p>
            <a:pPr marL="0" indent="0" algn="ctr">
              <a:buNone/>
            </a:pPr>
            <a:r>
              <a:rPr lang="en-US" dirty="0"/>
              <a:t>His true blood!</a:t>
            </a:r>
          </a:p>
          <a:p>
            <a:pPr marL="0" indent="0" algn="ctr">
              <a:buNone/>
            </a:pPr>
            <a:r>
              <a:rPr lang="en-US" dirty="0"/>
              <a:t>For the forgiveness of our sins!</a:t>
            </a:r>
          </a:p>
        </p:txBody>
      </p:sp>
      <p:cxnSp>
        <p:nvCxnSpPr>
          <p:cNvPr id="4" name="Straight Arrow Connector 3">
            <a:extLst>
              <a:ext uri="{FF2B5EF4-FFF2-40B4-BE49-F238E27FC236}">
                <a16:creationId xmlns:a16="http://schemas.microsoft.com/office/drawing/2014/main" id="{3FBF8858-BF74-C249-82B4-566670A381D5}"/>
              </a:ext>
            </a:extLst>
          </p:cNvPr>
          <p:cNvCxnSpPr>
            <a:cxnSpLocks/>
          </p:cNvCxnSpPr>
          <p:nvPr/>
        </p:nvCxnSpPr>
        <p:spPr>
          <a:xfrm>
            <a:off x="4558745" y="3313043"/>
            <a:ext cx="0" cy="887896"/>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51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0" y="914400"/>
            <a:ext cx="9144000" cy="5804452"/>
          </a:xfrm>
        </p:spPr>
        <p:txBody>
          <a:bodyPr>
            <a:normAutofit/>
          </a:bodyPr>
          <a:lstStyle/>
          <a:p>
            <a:pPr marL="0" indent="0" algn="ctr">
              <a:buNone/>
            </a:pPr>
            <a:r>
              <a:rPr lang="en-US" b="1" dirty="0"/>
              <a:t>Where is this written?</a:t>
            </a:r>
          </a:p>
          <a:p>
            <a:pPr marL="0" indent="0" algn="ctr">
              <a:buNone/>
            </a:pPr>
            <a:r>
              <a:rPr lang="en-US" dirty="0"/>
              <a:t>The holy Evangelists Matthew, Mark, Luke, and St. Paul write: </a:t>
            </a:r>
          </a:p>
          <a:p>
            <a:pPr marL="0" indent="0" algn="ctr">
              <a:buNone/>
            </a:pPr>
            <a:r>
              <a:rPr lang="en-US" dirty="0"/>
              <a:t>…In the same way also He took the cup after supper, and when He had given thanks, He gave it to them, saying, “Drink of it, all of you; this cup is the new testament in My blood, which is shed for you for the forgiveness of sins.  </a:t>
            </a:r>
            <a:r>
              <a:rPr lang="en-US" i="1" u="sng" dirty="0"/>
              <a:t>This do, as often as you drink it, in remembrance of Me</a:t>
            </a:r>
            <a:r>
              <a:rPr lang="en-US" dirty="0"/>
              <a:t>.”</a:t>
            </a:r>
          </a:p>
          <a:p>
            <a:pPr marL="0" indent="0" algn="ctr">
              <a:buNone/>
            </a:pPr>
            <a:endParaRPr lang="en-US" dirty="0"/>
          </a:p>
          <a:p>
            <a:pPr marL="0" indent="0" algn="ctr">
              <a:buNone/>
            </a:pPr>
            <a:r>
              <a:rPr lang="en-US" dirty="0"/>
              <a:t>The promise of the Sacrament </a:t>
            </a:r>
          </a:p>
          <a:p>
            <a:pPr marL="0" indent="0" algn="ctr">
              <a:buNone/>
            </a:pPr>
            <a:r>
              <a:rPr lang="en-US" dirty="0"/>
              <a:t>is anchored in Christ’s death for our sins.</a:t>
            </a:r>
          </a:p>
        </p:txBody>
      </p:sp>
      <p:cxnSp>
        <p:nvCxnSpPr>
          <p:cNvPr id="4" name="Straight Arrow Connector 3">
            <a:extLst>
              <a:ext uri="{FF2B5EF4-FFF2-40B4-BE49-F238E27FC236}">
                <a16:creationId xmlns:a16="http://schemas.microsoft.com/office/drawing/2014/main" id="{3FBF8858-BF74-C249-82B4-566670A381D5}"/>
              </a:ext>
            </a:extLst>
          </p:cNvPr>
          <p:cNvCxnSpPr>
            <a:cxnSpLocks/>
          </p:cNvCxnSpPr>
          <p:nvPr/>
        </p:nvCxnSpPr>
        <p:spPr>
          <a:xfrm>
            <a:off x="4558745" y="3631095"/>
            <a:ext cx="0" cy="569844"/>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62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i="1" dirty="0"/>
              <a:t>The Preface and Proper Preface</a:t>
            </a:r>
          </a:p>
          <a:p>
            <a:endParaRPr lang="en-US" dirty="0"/>
          </a:p>
        </p:txBody>
      </p:sp>
    </p:spTree>
    <p:extLst>
      <p:ext uri="{BB962C8B-B14F-4D97-AF65-F5344CB8AC3E}">
        <p14:creationId xmlns:p14="http://schemas.microsoft.com/office/powerpoint/2010/main" val="312421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i="1" dirty="0"/>
              <a:t>The Elements</a:t>
            </a:r>
          </a:p>
          <a:p>
            <a:r>
              <a:rPr lang="en-US" dirty="0"/>
              <a:t>The Words of Institution are the most important part of the liturgy of Holy Communion.  They are never omitted.</a:t>
            </a:r>
          </a:p>
          <a:p>
            <a:r>
              <a:rPr lang="en-US" dirty="0"/>
              <a:t>These Words, coupled with unleavened bread and grape wine, are what make the earthly elements the very body and blood of Christ.</a:t>
            </a:r>
          </a:p>
          <a:p>
            <a:r>
              <a:rPr lang="en-US" dirty="0"/>
              <a:t>The Words of Institution declare how it is to be received: ”Take, eat…drink of it, all of you…”</a:t>
            </a:r>
          </a:p>
          <a:p>
            <a:r>
              <a:rPr lang="en-US" dirty="0"/>
              <a:t>Because of the Words of Institution, communicants can be certain that Jesus’ body and blood are given to them by their pastor.</a:t>
            </a:r>
          </a:p>
          <a:p>
            <a:endParaRPr lang="en-US" dirty="0"/>
          </a:p>
        </p:txBody>
      </p:sp>
    </p:spTree>
    <p:extLst>
      <p:ext uri="{BB962C8B-B14F-4D97-AF65-F5344CB8AC3E}">
        <p14:creationId xmlns:p14="http://schemas.microsoft.com/office/powerpoint/2010/main" val="209155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i="1" dirty="0"/>
              <a:t>Common Cup or Individual Cup</a:t>
            </a:r>
          </a:p>
          <a:p>
            <a:r>
              <a:rPr lang="en-US" dirty="0"/>
              <a:t>Our church distributes the body of Christ in both a common cup and individuals glasses.</a:t>
            </a:r>
          </a:p>
          <a:p>
            <a:r>
              <a:rPr lang="en-US" dirty="0"/>
              <a:t>The common cup corresponds to the Church’s confession concerning the Sacrament.</a:t>
            </a:r>
          </a:p>
          <a:p>
            <a:r>
              <a:rPr lang="en-US" dirty="0"/>
              <a:t>When our Lord instituted His Supper, He took bread, broke it, and distributed it to His disciples.  He did not do this with the cup.</a:t>
            </a:r>
          </a:p>
          <a:p>
            <a:r>
              <a:rPr lang="en-US" dirty="0"/>
              <a:t>The practice of the common cup further confesses that we, as the church, are one body.</a:t>
            </a:r>
          </a:p>
          <a:p>
            <a:r>
              <a:rPr lang="en-US" dirty="0"/>
              <a:t>We aren’t coming to the altar as individuals.</a:t>
            </a:r>
          </a:p>
          <a:p>
            <a:r>
              <a:rPr lang="en-US" dirty="0"/>
              <a:t>In Holy Communion, our Lord is intimately involved with us in our weaknesses, that we might be intimately involved with one another.</a:t>
            </a:r>
          </a:p>
          <a:p>
            <a:endParaRPr lang="en-US" dirty="0"/>
          </a:p>
        </p:txBody>
      </p:sp>
    </p:spTree>
    <p:extLst>
      <p:ext uri="{BB962C8B-B14F-4D97-AF65-F5344CB8AC3E}">
        <p14:creationId xmlns:p14="http://schemas.microsoft.com/office/powerpoint/2010/main" val="144148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i="1" dirty="0"/>
              <a:t>Reverence</a:t>
            </a:r>
          </a:p>
          <a:p>
            <a:r>
              <a:rPr lang="en-US" dirty="0"/>
              <a:t>Our society and culture isn’t known for such devotion to the sacred.</a:t>
            </a:r>
          </a:p>
          <a:p>
            <a:r>
              <a:rPr lang="en-US" dirty="0"/>
              <a:t>We should be wary of liturgical practices which diminish the understanding that Christ is giving us His true body and blood in the Sacrament.</a:t>
            </a:r>
          </a:p>
          <a:p>
            <a:r>
              <a:rPr lang="en-US" dirty="0"/>
              <a:t>We should avoid those things inappropriate, and come to the altar with great care.</a:t>
            </a:r>
          </a:p>
          <a:p>
            <a:r>
              <a:rPr lang="en-US" dirty="0"/>
              <a:t>Luther had such devotion for the Sacrament and reverence for the true body and blood of Christ that, if a drop fell from the chalice to the floor, he knelt with his face to the ground and consume it.</a:t>
            </a:r>
          </a:p>
        </p:txBody>
      </p:sp>
    </p:spTree>
    <p:extLst>
      <p:ext uri="{BB962C8B-B14F-4D97-AF65-F5344CB8AC3E}">
        <p14:creationId xmlns:p14="http://schemas.microsoft.com/office/powerpoint/2010/main" val="424687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are some other names that we use for the Sacrament of the Altar?</a:t>
            </a:r>
          </a:p>
          <a:p>
            <a:pPr marL="0" indent="0" algn="ctr">
              <a:buNone/>
            </a:pPr>
            <a:r>
              <a:rPr lang="en-US" i="1" dirty="0"/>
              <a:t>The Lord’s Supper (1 Cor. 11:20)</a:t>
            </a:r>
          </a:p>
          <a:p>
            <a:pPr marL="0" indent="0" algn="ctr">
              <a:buNone/>
            </a:pPr>
            <a:r>
              <a:rPr lang="en-US" i="1" dirty="0"/>
              <a:t>The Breaking of the Bread (Acts 2:42)</a:t>
            </a:r>
          </a:p>
          <a:p>
            <a:pPr marL="0" indent="0" algn="ctr">
              <a:buNone/>
            </a:pPr>
            <a:r>
              <a:rPr lang="en-US" i="1" dirty="0"/>
              <a:t>The Lord’s Table</a:t>
            </a:r>
          </a:p>
          <a:p>
            <a:pPr marL="0" indent="0" algn="ctr">
              <a:buNone/>
            </a:pPr>
            <a:r>
              <a:rPr lang="en-US" i="1" dirty="0"/>
              <a:t>Holy Communion</a:t>
            </a:r>
          </a:p>
          <a:p>
            <a:pPr marL="0" indent="0" algn="ctr">
              <a:buNone/>
            </a:pPr>
            <a:r>
              <a:rPr lang="en-US" i="1" dirty="0"/>
              <a:t>Eucharist (Gk. Giving thanks)</a:t>
            </a:r>
          </a:p>
          <a:p>
            <a:pPr marL="0" indent="0" algn="ctr">
              <a:buNone/>
            </a:pPr>
            <a:endParaRPr lang="en-US" dirty="0"/>
          </a:p>
        </p:txBody>
      </p:sp>
    </p:spTree>
    <p:extLst>
      <p:ext uri="{BB962C8B-B14F-4D97-AF65-F5344CB8AC3E}">
        <p14:creationId xmlns:p14="http://schemas.microsoft.com/office/powerpoint/2010/main" val="109625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List the book(s), chapter(s), and passage(s) where we find the instituting words for the Sacrament of the Altar.</a:t>
            </a:r>
          </a:p>
          <a:p>
            <a:pPr marL="0" indent="0" algn="ctr">
              <a:buNone/>
            </a:pPr>
            <a:endParaRPr lang="en-US" dirty="0"/>
          </a:p>
          <a:p>
            <a:pPr marL="0" indent="0" algn="ctr">
              <a:buNone/>
            </a:pPr>
            <a:r>
              <a:rPr lang="en-US" dirty="0"/>
              <a:t>The Words of Institution can be found in:</a:t>
            </a:r>
          </a:p>
          <a:p>
            <a:pPr marL="0" indent="0" algn="ctr">
              <a:buNone/>
            </a:pPr>
            <a:r>
              <a:rPr lang="en-US" i="1" dirty="0"/>
              <a:t>Matt. 26:26-29</a:t>
            </a:r>
          </a:p>
          <a:p>
            <a:pPr marL="0" indent="0" algn="ctr">
              <a:buNone/>
            </a:pPr>
            <a:r>
              <a:rPr lang="en-US" i="1" dirty="0"/>
              <a:t>Mark 14:22-25</a:t>
            </a:r>
          </a:p>
          <a:p>
            <a:pPr marL="0" indent="0" algn="ctr">
              <a:buNone/>
            </a:pPr>
            <a:r>
              <a:rPr lang="en-US" i="1" dirty="0"/>
              <a:t>Luke 22:14-20</a:t>
            </a:r>
          </a:p>
          <a:p>
            <a:pPr marL="0" indent="0" algn="ctr">
              <a:buNone/>
            </a:pPr>
            <a:r>
              <a:rPr lang="en-US" i="1" dirty="0"/>
              <a:t>1 Corinthians 11:23-25</a:t>
            </a:r>
          </a:p>
          <a:p>
            <a:pPr marL="0" indent="0" algn="ctr">
              <a:buNone/>
            </a:pPr>
            <a:endParaRPr lang="en-US" dirty="0"/>
          </a:p>
          <a:p>
            <a:pPr marL="0" indent="0" algn="ctr">
              <a:buNone/>
            </a:pPr>
            <a:r>
              <a:rPr lang="en-US" b="1" dirty="0"/>
              <a:t>Read aloud these passages.</a:t>
            </a:r>
          </a:p>
        </p:txBody>
      </p:sp>
    </p:spTree>
    <p:extLst>
      <p:ext uri="{BB962C8B-B14F-4D97-AF65-F5344CB8AC3E}">
        <p14:creationId xmlns:p14="http://schemas.microsoft.com/office/powerpoint/2010/main" val="211932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are some differences?</a:t>
            </a:r>
          </a:p>
          <a:p>
            <a:pPr marL="0" indent="0" algn="ctr">
              <a:buNone/>
            </a:pPr>
            <a:endParaRPr lang="en-US" b="1" dirty="0"/>
          </a:p>
          <a:p>
            <a:pPr marL="457200" indent="-457200">
              <a:buFont typeface="+mj-lt"/>
              <a:buAutoNum type="arabicPeriod"/>
            </a:pPr>
            <a:r>
              <a:rPr lang="en-US" dirty="0"/>
              <a:t>Matthew and Mark read “this is my blood of the testament,” while Paul and Luke have “this cup is the new testament in my blood.”</a:t>
            </a:r>
          </a:p>
          <a:p>
            <a:pPr marL="457200" indent="-457200">
              <a:buFont typeface="+mj-lt"/>
              <a:buAutoNum type="arabicPeriod"/>
            </a:pPr>
            <a:r>
              <a:rPr lang="en-US" dirty="0"/>
              <a:t>Paul and Luke have the phrase, “keep doing this in my memory.”</a:t>
            </a:r>
          </a:p>
          <a:p>
            <a:pPr marL="457200" indent="-457200">
              <a:buFont typeface="+mj-lt"/>
              <a:buAutoNum type="arabicPeriod"/>
            </a:pPr>
            <a:r>
              <a:rPr lang="en-US" dirty="0"/>
              <a:t>Luke has this phrase after the bread, while Paul has it after the cup.</a:t>
            </a:r>
          </a:p>
          <a:p>
            <a:pPr marL="457200" indent="-457200">
              <a:buFont typeface="+mj-lt"/>
              <a:buAutoNum type="arabicPeriod"/>
            </a:pPr>
            <a:r>
              <a:rPr lang="en-US" dirty="0"/>
              <a:t>Paull adds about how the communicants are to remember the Lord by proclaiming his death until he comes.</a:t>
            </a:r>
          </a:p>
        </p:txBody>
      </p:sp>
    </p:spTree>
    <p:extLst>
      <p:ext uri="{BB962C8B-B14F-4D97-AF65-F5344CB8AC3E}">
        <p14:creationId xmlns:p14="http://schemas.microsoft.com/office/powerpoint/2010/main" val="93258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Activity</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are some similarities?</a:t>
            </a:r>
          </a:p>
          <a:p>
            <a:pPr marL="0" indent="0" algn="ctr">
              <a:buNone/>
            </a:pPr>
            <a:endParaRPr lang="en-US" b="1" dirty="0"/>
          </a:p>
          <a:p>
            <a:pPr marL="0" indent="0" algn="ctr">
              <a:buNone/>
            </a:pPr>
            <a:r>
              <a:rPr lang="en-US" dirty="0"/>
              <a:t>While we do see some differences between the passages, the essentials are similar.  All four accounts state that the Sacrament of the Altar is the true body and blood of our Lord Jesus Christ under the bread and wine, instituted by Christ Himself for us Christians to eat and to drink.</a:t>
            </a:r>
          </a:p>
        </p:txBody>
      </p:sp>
    </p:spTree>
    <p:extLst>
      <p:ext uri="{BB962C8B-B14F-4D97-AF65-F5344CB8AC3E}">
        <p14:creationId xmlns:p14="http://schemas.microsoft.com/office/powerpoint/2010/main" val="2872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Who is the human author of this passage?</a:t>
            </a:r>
          </a:p>
          <a:p>
            <a:pPr marL="0" indent="0">
              <a:buNone/>
            </a:pPr>
            <a:r>
              <a:rPr lang="en-US" dirty="0"/>
              <a:t>A: St. Paul</a:t>
            </a:r>
          </a:p>
          <a:p>
            <a:pPr marL="0" indent="0">
              <a:buNone/>
            </a:pPr>
            <a:endParaRPr lang="en-US" dirty="0"/>
          </a:p>
          <a:p>
            <a:pPr marL="0" indent="0">
              <a:buNone/>
            </a:pPr>
            <a:r>
              <a:rPr lang="en-US" b="1" dirty="0"/>
              <a:t>Q: What church practice is St. Paul describing in these verse?</a:t>
            </a:r>
          </a:p>
          <a:p>
            <a:pPr marL="0" indent="0">
              <a:buNone/>
            </a:pPr>
            <a:r>
              <a:rPr lang="en-US" dirty="0"/>
              <a:t>A: The institution and practice of the Lord’s Supper.</a:t>
            </a:r>
          </a:p>
          <a:p>
            <a:pPr marL="0" indent="0">
              <a:buNone/>
            </a:pPr>
            <a:endParaRPr lang="en-US" dirty="0"/>
          </a:p>
          <a:p>
            <a:pPr marL="0" indent="0">
              <a:buNone/>
            </a:pPr>
            <a:r>
              <a:rPr lang="en-US" b="1" dirty="0"/>
              <a:t>Q: Who gave this to him?</a:t>
            </a:r>
          </a:p>
          <a:p>
            <a:pPr marL="0" indent="0">
              <a:buNone/>
            </a:pPr>
            <a:r>
              <a:rPr lang="en-US" dirty="0"/>
              <a:t>A: Paul mentions twice that it was the Lord. Jesus Christ himself revealed this to him.</a:t>
            </a:r>
          </a:p>
        </p:txBody>
      </p:sp>
    </p:spTree>
    <p:extLst>
      <p:ext uri="{BB962C8B-B14F-4D97-AF65-F5344CB8AC3E}">
        <p14:creationId xmlns:p14="http://schemas.microsoft.com/office/powerpoint/2010/main" val="105396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So, who instituted the Sacrament of the Altar? </a:t>
            </a:r>
          </a:p>
          <a:p>
            <a:pPr marL="0" indent="0">
              <a:buNone/>
            </a:pPr>
            <a:r>
              <a:rPr lang="en-US" dirty="0"/>
              <a:t>A: Jesus Christ, who is true God and true man. </a:t>
            </a:r>
          </a:p>
          <a:p>
            <a:pPr marL="0" indent="0">
              <a:buNone/>
            </a:pPr>
            <a:endParaRPr lang="en-US" dirty="0"/>
          </a:p>
          <a:p>
            <a:pPr marL="0" indent="0" algn="ctr">
              <a:buNone/>
            </a:pPr>
            <a:r>
              <a:rPr lang="en-US" dirty="0"/>
              <a:t>To institute something is to start or establish it.  We call Jesus’ words here the Words of Institution because they are the words by which He started and established His Supper.</a:t>
            </a:r>
          </a:p>
          <a:p>
            <a:pPr marL="0" indent="0" algn="ctr">
              <a:buNone/>
            </a:pPr>
            <a:endParaRPr lang="en-US" dirty="0"/>
          </a:p>
          <a:p>
            <a:pPr marL="0" indent="0" algn="ctr">
              <a:buNone/>
            </a:pPr>
            <a:r>
              <a:rPr lang="en-US" dirty="0"/>
              <a:t>Jesus was the host of this meal with the disciples, and He still is today.  He has never stopped being in charge of it.  His words make clear that the Lord’s Supper isn’t something we do but something the risen Christ comes to do in the midst of His Church.</a:t>
            </a:r>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7587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 Corinthians 11:23-25</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Verse 23 states, “I received from the Lord that which I also delivered to you…” Why are these words important for us?</a:t>
            </a:r>
          </a:p>
          <a:p>
            <a:pPr marL="0" indent="0">
              <a:buNone/>
            </a:pPr>
            <a:r>
              <a:rPr lang="en-US" dirty="0"/>
              <a:t>A: These words explain why we continue to celebrate the Sacrament of the Altar today. This is the catholic and apostolic tradition as handed down to us from the Lord Jesus.</a:t>
            </a:r>
          </a:p>
          <a:p>
            <a:pPr marL="0" indent="0">
              <a:buNone/>
            </a:pP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091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28001</TotalTime>
  <Words>2135</Words>
  <Application>Microsoft Macintosh PowerPoint</Application>
  <PresentationFormat>On-screen Show (4:3)</PresentationFormat>
  <Paragraphs>199</Paragraphs>
  <Slides>28</Slides>
  <Notes>27</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Gothic</vt:lpstr>
      <vt:lpstr>Courier New</vt:lpstr>
      <vt:lpstr>Palatino Linotype</vt:lpstr>
      <vt:lpstr>Executive</vt:lpstr>
      <vt:lpstr>The Sacrament of the Altar</vt:lpstr>
      <vt:lpstr>Review</vt:lpstr>
      <vt:lpstr>Introduction</vt:lpstr>
      <vt:lpstr>Activity</vt:lpstr>
      <vt:lpstr>Activity</vt:lpstr>
      <vt:lpstr>Activity</vt:lpstr>
      <vt:lpstr>1 Corinthians 11:23-25</vt:lpstr>
      <vt:lpstr>1 Corinthians 11:23-25</vt:lpstr>
      <vt:lpstr>1 Corinthians 11:23-25</vt:lpstr>
      <vt:lpstr>1 Corinthians 11:23-25</vt:lpstr>
      <vt:lpstr>1 Corinthians 11:23-25</vt:lpstr>
      <vt:lpstr>1 Corinthians 11:23-25</vt:lpstr>
      <vt:lpstr>1 Corinthians 11:23-25</vt:lpstr>
      <vt:lpstr>Small Catechism</vt:lpstr>
      <vt:lpstr>Small Catechism</vt:lpstr>
      <vt:lpstr>Small Catechism</vt:lpstr>
      <vt:lpstr>Small Catechism</vt:lpstr>
      <vt:lpstr>Small Catechism</vt:lpstr>
      <vt:lpstr>Small Catechism</vt:lpstr>
      <vt:lpstr>Small Catechism</vt:lpstr>
      <vt:lpstr>Small Catechism</vt:lpstr>
      <vt:lpstr>Small Catechism</vt:lpstr>
      <vt:lpstr>Small Catechism</vt:lpstr>
      <vt:lpstr> Holy Communion Liturgy</vt:lpstr>
      <vt:lpstr> Holy Communion Liturgy</vt:lpstr>
      <vt:lpstr> Holy Communion Liturgy</vt:lpstr>
      <vt:lpstr> Holy Communion 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394</cp:revision>
  <cp:lastPrinted>2018-12-12T19:24:43Z</cp:lastPrinted>
  <dcterms:created xsi:type="dcterms:W3CDTF">2016-10-18T19:14:33Z</dcterms:created>
  <dcterms:modified xsi:type="dcterms:W3CDTF">2019-03-27T20:50:14Z</dcterms:modified>
</cp:coreProperties>
</file>