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0"/>
  </p:notesMasterIdLst>
  <p:sldIdLst>
    <p:sldId id="256" r:id="rId2"/>
    <p:sldId id="279" r:id="rId3"/>
    <p:sldId id="285" r:id="rId4"/>
    <p:sldId id="258" r:id="rId5"/>
    <p:sldId id="272" r:id="rId6"/>
    <p:sldId id="286" r:id="rId7"/>
    <p:sldId id="292" r:id="rId8"/>
    <p:sldId id="293" r:id="rId9"/>
    <p:sldId id="294" r:id="rId10"/>
    <p:sldId id="266" r:id="rId11"/>
    <p:sldId id="263" r:id="rId12"/>
    <p:sldId id="287" r:id="rId13"/>
    <p:sldId id="288" r:id="rId14"/>
    <p:sldId id="295" r:id="rId15"/>
    <p:sldId id="289" r:id="rId16"/>
    <p:sldId id="291" r:id="rId17"/>
    <p:sldId id="297"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44" autoAdjust="0"/>
    <p:restoredTop sz="63565" autoAdjust="0"/>
  </p:normalViewPr>
  <p:slideViewPr>
    <p:cSldViewPr snapToGrid="0" snapToObjects="1">
      <p:cViewPr varScale="1">
        <p:scale>
          <a:sx n="43" d="100"/>
          <a:sy n="43" d="100"/>
        </p:scale>
        <p:origin x="2480" y="208"/>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3/13/19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r>
              <a:rPr lang="en-US" sz="1200" b="0" dirty="0"/>
              <a:t>Opening Prayer: </a:t>
            </a:r>
          </a:p>
          <a:p>
            <a:pPr marL="228600" indent="-228600" eaLnBrk="1">
              <a:buFont typeface="+mj-lt"/>
              <a:buAutoNum type="arabicParenR"/>
              <a:defRPr/>
            </a:pPr>
            <a:r>
              <a:rPr lang="en-US" sz="1200" b="0" dirty="0"/>
              <a:t>Invocation</a:t>
            </a:r>
          </a:p>
          <a:p>
            <a:pPr marL="228600" indent="-228600" eaLnBrk="1">
              <a:buFont typeface="+mj-lt"/>
              <a:buAutoNum type="arabicParenR"/>
              <a:defRPr/>
            </a:pPr>
            <a:r>
              <a:rPr lang="en-US" sz="1200" b="0" dirty="0"/>
              <a:t>Apostle’s Creed</a:t>
            </a:r>
          </a:p>
          <a:p>
            <a:pPr marL="228600" indent="-228600" eaLnBrk="1">
              <a:buFont typeface="+mj-lt"/>
              <a:buAutoNum type="arabicParenR"/>
              <a:defRPr/>
            </a:pPr>
            <a:r>
              <a:rPr lang="en-US" sz="1200" b="0" dirty="0"/>
              <a:t>Lord’s Prayer</a:t>
            </a:r>
          </a:p>
          <a:p>
            <a:pPr marL="228600" indent="-228600" eaLnBrk="1">
              <a:buFont typeface="+mj-lt"/>
              <a:buAutoNum type="arabicParenR"/>
              <a:defRPr/>
            </a:pPr>
            <a:r>
              <a:rPr lang="en-US" sz="1200" b="0" dirty="0"/>
              <a:t>Sing LSB 614</a:t>
            </a:r>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t>
            </a:r>
            <a:r>
              <a:rPr lang="en-US" dirty="0"/>
              <a:t>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t>
            </a:r>
            <a:r>
              <a:rPr lang="en-US" dirty="0"/>
              <a:t>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Prayer: Almighty and everlasting God, through Your Son You have promised us forgiveness of sins and everlasting life.  Govern our hearts by Your Holy Spirit that in our daily need, and especially in all time of temptation,</a:t>
            </a:r>
            <a:r>
              <a:rPr lang="en-US" baseline="0" dirty="0"/>
              <a:t> we may seek Your help and, by faith in Your Word, obtain all that You have promised; through Jesus Christ, our Lord. Amen.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Review Worksheets and Previous Lesson</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a:t>
            </a:fld>
            <a:endParaRPr lang="en-US"/>
          </a:p>
        </p:txBody>
      </p:sp>
    </p:spTree>
    <p:extLst>
      <p:ext uri="{BB962C8B-B14F-4D97-AF65-F5344CB8AC3E}">
        <p14:creationId xmlns:p14="http://schemas.microsoft.com/office/powerpoint/2010/main" val="1103780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Head upstairs to the sanctuary to further discuss the Rite of Private Confession &amp; Absolution</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103780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a:t>
            </a:r>
            <a:r>
              <a:rPr lang="en-US" i="0" dirty="0"/>
              <a:t>Matthew 9:1-8</a:t>
            </a:r>
          </a:p>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112908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129080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1129080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1129080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a:t>
            </a:r>
            <a:r>
              <a:rPr lang="en-US" i="0" dirty="0"/>
              <a:t>Matthew 9:1-8</a:t>
            </a:r>
          </a:p>
          <a:p>
            <a:pPr marL="228600" indent="-228600">
              <a:buAutoNum type="arabicParenR"/>
            </a:pPr>
            <a:r>
              <a:rPr lang="en-US" dirty="0"/>
              <a:t>Go</a:t>
            </a:r>
            <a:r>
              <a:rPr lang="en-US" baseline="0" dirty="0"/>
              <a:t> through Questions and Answers</a:t>
            </a:r>
          </a:p>
          <a:p>
            <a:pPr marL="228600" indent="-228600">
              <a:buAutoNum type="arabicParenR"/>
            </a:pPr>
            <a:r>
              <a:rPr lang="en-US" baseline="0" dirty="0"/>
              <a:t>Overview:</a:t>
            </a:r>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112908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t>
            </a:r>
            <a:r>
              <a:rPr lang="en-US" dirty="0"/>
              <a:t>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769043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3/13/19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3/13/19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3/13/19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3/13/19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3/13/19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3/13/19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3/13/19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3/13/19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3/13/19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3/13/19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US" dirty="0"/>
              <a:t>Confession</a:t>
            </a:r>
          </a:p>
        </p:txBody>
      </p:sp>
      <p:sp>
        <p:nvSpPr>
          <p:cNvPr id="5" name="Subtitle 4"/>
          <p:cNvSpPr>
            <a:spLocks noGrp="1"/>
          </p:cNvSpPr>
          <p:nvPr>
            <p:ph type="subTitle" idx="1"/>
          </p:nvPr>
        </p:nvSpPr>
        <p:spPr/>
        <p:txBody>
          <a:bodyPr/>
          <a:lstStyle/>
          <a:p>
            <a:endParaRPr lang="en-US"/>
          </a:p>
        </p:txBody>
      </p:sp>
      <p:pic>
        <p:nvPicPr>
          <p:cNvPr id="3" name="Picture 2"/>
          <p:cNvPicPr>
            <a:picLocks noChangeAspect="1"/>
          </p:cNvPicPr>
          <p:nvPr/>
        </p:nvPicPr>
        <p:blipFill>
          <a:blip r:embed="rId3">
            <a:alphaModFix amt="10000"/>
          </a:blip>
          <a:stretch>
            <a:fillRect/>
          </a:stretch>
        </p:blipFill>
        <p:spPr>
          <a:xfrm>
            <a:off x="2082800" y="0"/>
            <a:ext cx="4976301" cy="6858000"/>
          </a:xfrm>
          <a:prstGeom prst="rect">
            <a:avLst/>
          </a:prstGeom>
          <a:effectLst>
            <a:softEdge rad="254000"/>
          </a:effectLst>
        </p:spPr>
      </p:pic>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Confession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Fourth Chief Part</a:t>
            </a:r>
          </a:p>
        </p:txBody>
      </p:sp>
      <p:pic>
        <p:nvPicPr>
          <p:cNvPr id="6" name="Picture 5" descr="lrose_stainedglass300.jpg"/>
          <p:cNvPicPr>
            <a:picLocks noChangeAspect="1"/>
          </p:cNvPicPr>
          <p:nvPr/>
        </p:nvPicPr>
        <p:blipFill>
          <a:blip r:embed="rId2">
            <a:alphaModFix amt="16000"/>
            <a:extLst>
              <a:ext uri="{28A0092B-C50C-407E-A947-70E740481C1C}">
                <a14:useLocalDpi xmlns:a14="http://schemas.microsoft.com/office/drawing/2010/main" val="0"/>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Office of the Keys?</a:t>
            </a:r>
          </a:p>
        </p:txBody>
      </p:sp>
      <p:sp>
        <p:nvSpPr>
          <p:cNvPr id="3" name="Content Placeholder 2"/>
          <p:cNvSpPr>
            <a:spLocks noGrp="1"/>
          </p:cNvSpPr>
          <p:nvPr>
            <p:ph idx="1"/>
          </p:nvPr>
        </p:nvSpPr>
        <p:spPr/>
        <p:txBody>
          <a:bodyPr/>
          <a:lstStyle/>
          <a:p>
            <a:pPr marL="0" indent="0" algn="ctr">
              <a:spcBef>
                <a:spcPts val="0"/>
              </a:spcBef>
              <a:buNone/>
            </a:pPr>
            <a:r>
              <a:rPr lang="en-US" dirty="0"/>
              <a:t>The Office of the Keys is that special authority which Christ has given to His church on earth to forgive the sins of repentant sinners, but to withhold forgiveness from the unrepentant as long as they do not repent.</a:t>
            </a:r>
          </a:p>
        </p:txBody>
      </p:sp>
    </p:spTree>
    <p:extLst>
      <p:ext uri="{BB962C8B-B14F-4D97-AF65-F5344CB8AC3E}">
        <p14:creationId xmlns:p14="http://schemas.microsoft.com/office/powerpoint/2010/main" val="1338350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Office of the Keys?</a:t>
            </a:r>
          </a:p>
        </p:txBody>
      </p:sp>
      <p:sp>
        <p:nvSpPr>
          <p:cNvPr id="3" name="Content Placeholder 2"/>
          <p:cNvSpPr>
            <a:spLocks noGrp="1"/>
          </p:cNvSpPr>
          <p:nvPr>
            <p:ph idx="1"/>
          </p:nvPr>
        </p:nvSpPr>
        <p:spPr/>
        <p:txBody>
          <a:bodyPr/>
          <a:lstStyle/>
          <a:p>
            <a:pPr marL="0" indent="0">
              <a:spcBef>
                <a:spcPts val="0"/>
              </a:spcBef>
              <a:buNone/>
            </a:pPr>
            <a:r>
              <a:rPr lang="en-US" dirty="0"/>
              <a:t>Q: What do keys do?</a:t>
            </a:r>
          </a:p>
          <a:p>
            <a:pPr marL="0" indent="0">
              <a:spcBef>
                <a:spcPts val="0"/>
              </a:spcBef>
              <a:buNone/>
            </a:pPr>
            <a:r>
              <a:rPr lang="en-US" dirty="0"/>
              <a:t>A: They lock and unlock.</a:t>
            </a:r>
          </a:p>
          <a:p>
            <a:pPr marL="0" indent="0">
              <a:spcBef>
                <a:spcPts val="0"/>
              </a:spcBef>
              <a:buNone/>
            </a:pPr>
            <a:r>
              <a:rPr lang="en-US" dirty="0"/>
              <a:t>Q: Why is this authority called the Office of the Keys?</a:t>
            </a:r>
          </a:p>
          <a:p>
            <a:pPr marL="0" indent="0">
              <a:spcBef>
                <a:spcPts val="0"/>
              </a:spcBef>
              <a:buNone/>
            </a:pPr>
            <a:r>
              <a:rPr lang="en-US" dirty="0"/>
              <a:t>A: This authority works like a key to open heaven by forgiving sins, or to close heaven by not forgiving them.</a:t>
            </a:r>
          </a:p>
          <a:p>
            <a:pPr marL="0" indent="0">
              <a:spcBef>
                <a:spcPts val="0"/>
              </a:spcBef>
              <a:buNone/>
            </a:pPr>
            <a:r>
              <a:rPr lang="en-US" dirty="0"/>
              <a:t>Q: Who does God give this authority to?</a:t>
            </a:r>
          </a:p>
          <a:p>
            <a:pPr marL="0" indent="0">
              <a:spcBef>
                <a:spcPts val="0"/>
              </a:spcBef>
              <a:buNone/>
            </a:pPr>
            <a:r>
              <a:rPr lang="en-US" dirty="0"/>
              <a:t>A: The church on earth.</a:t>
            </a:r>
          </a:p>
          <a:p>
            <a:pPr marL="0" indent="0">
              <a:spcBef>
                <a:spcPts val="0"/>
              </a:spcBef>
              <a:buNone/>
            </a:pPr>
            <a:r>
              <a:rPr lang="en-US" dirty="0"/>
              <a:t>Q: Who is to be forgiven?</a:t>
            </a:r>
          </a:p>
          <a:p>
            <a:pPr marL="0" indent="0">
              <a:spcBef>
                <a:spcPts val="0"/>
              </a:spcBef>
              <a:buNone/>
            </a:pPr>
            <a:r>
              <a:rPr lang="en-US" dirty="0"/>
              <a:t>A: The one who repent of his sins.</a:t>
            </a:r>
          </a:p>
          <a:p>
            <a:pPr marL="0" indent="0">
              <a:spcBef>
                <a:spcPts val="0"/>
              </a:spcBef>
              <a:buNone/>
            </a:pPr>
            <a:r>
              <a:rPr lang="en-US" dirty="0"/>
              <a:t>Q: Who is not to be forgiven?</a:t>
            </a:r>
          </a:p>
          <a:p>
            <a:pPr marL="0" indent="0">
              <a:spcBef>
                <a:spcPts val="0"/>
              </a:spcBef>
              <a:buNone/>
            </a:pPr>
            <a:r>
              <a:rPr lang="en-US" dirty="0"/>
              <a:t>A: The one who does not repent of his sins.</a:t>
            </a:r>
          </a:p>
        </p:txBody>
      </p:sp>
    </p:spTree>
    <p:extLst>
      <p:ext uri="{BB962C8B-B14F-4D97-AF65-F5344CB8AC3E}">
        <p14:creationId xmlns:p14="http://schemas.microsoft.com/office/powerpoint/2010/main" val="2945429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is this written?</a:t>
            </a:r>
          </a:p>
        </p:txBody>
      </p:sp>
      <p:sp>
        <p:nvSpPr>
          <p:cNvPr id="3" name="Content Placeholder 2"/>
          <p:cNvSpPr>
            <a:spLocks noGrp="1"/>
          </p:cNvSpPr>
          <p:nvPr>
            <p:ph idx="1"/>
          </p:nvPr>
        </p:nvSpPr>
        <p:spPr/>
        <p:txBody>
          <a:bodyPr/>
          <a:lstStyle/>
          <a:p>
            <a:pPr marL="0" indent="0" algn="ctr">
              <a:spcBef>
                <a:spcPts val="0"/>
              </a:spcBef>
              <a:buNone/>
            </a:pPr>
            <a:r>
              <a:rPr lang="en-US" dirty="0"/>
              <a:t>This is what St. John the Evangelist writes in chapter twenty: The Lord Jesus breathed on His disciples and said, “Receive the Holy Spirit.  If you forgive anyone his sins, they are forgiven; if you do not forgive them, they are not forgiven.” (John 20:22-23)</a:t>
            </a:r>
          </a:p>
        </p:txBody>
      </p:sp>
    </p:spTree>
    <p:extLst>
      <p:ext uri="{BB962C8B-B14F-4D97-AF65-F5344CB8AC3E}">
        <p14:creationId xmlns:p14="http://schemas.microsoft.com/office/powerpoint/2010/main" val="2494387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is this written?</a:t>
            </a:r>
          </a:p>
        </p:txBody>
      </p:sp>
      <p:sp>
        <p:nvSpPr>
          <p:cNvPr id="3" name="Content Placeholder 2"/>
          <p:cNvSpPr>
            <a:spLocks noGrp="1"/>
          </p:cNvSpPr>
          <p:nvPr>
            <p:ph idx="1"/>
          </p:nvPr>
        </p:nvSpPr>
        <p:spPr/>
        <p:txBody>
          <a:bodyPr/>
          <a:lstStyle/>
          <a:p>
            <a:pPr marL="0" indent="0" algn="ctr">
              <a:spcBef>
                <a:spcPts val="0"/>
              </a:spcBef>
              <a:buNone/>
            </a:pPr>
            <a:r>
              <a:rPr lang="en-US" dirty="0"/>
              <a:t>Christ gave the Office of the Keys to His Church for the sake of the proclamation of the forgiveness of sins.</a:t>
            </a:r>
          </a:p>
          <a:p>
            <a:pPr marL="0" indent="0" algn="ctr">
              <a:spcBef>
                <a:spcPts val="0"/>
              </a:spcBef>
              <a:buNone/>
            </a:pPr>
            <a:endParaRPr lang="en-US" dirty="0"/>
          </a:p>
          <a:p>
            <a:pPr marL="0" indent="0" algn="ctr">
              <a:spcBef>
                <a:spcPts val="0"/>
              </a:spcBef>
              <a:buNone/>
            </a:pPr>
            <a:r>
              <a:rPr lang="en-US" dirty="0"/>
              <a:t>When the church forgives the sins of the repentant sinner, then heaven has been opened.</a:t>
            </a:r>
          </a:p>
          <a:p>
            <a:pPr marL="0" indent="0" algn="ctr">
              <a:spcBef>
                <a:spcPts val="0"/>
              </a:spcBef>
              <a:buNone/>
            </a:pPr>
            <a:endParaRPr lang="en-US" dirty="0"/>
          </a:p>
          <a:p>
            <a:pPr marL="0" indent="0" algn="ctr">
              <a:spcBef>
                <a:spcPts val="0"/>
              </a:spcBef>
              <a:buNone/>
            </a:pPr>
            <a:r>
              <a:rPr lang="en-US" dirty="0"/>
              <a:t>When church withholds forgiveness on account of </a:t>
            </a:r>
            <a:r>
              <a:rPr lang="en-US" dirty="0" err="1"/>
              <a:t>unrepentance</a:t>
            </a:r>
            <a:r>
              <a:rPr lang="en-US" dirty="0"/>
              <a:t>, then heaven has been closed until there is repentance.</a:t>
            </a:r>
          </a:p>
        </p:txBody>
      </p:sp>
    </p:spTree>
    <p:extLst>
      <p:ext uri="{BB962C8B-B14F-4D97-AF65-F5344CB8AC3E}">
        <p14:creationId xmlns:p14="http://schemas.microsoft.com/office/powerpoint/2010/main" val="72902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believe according to these words?</a:t>
            </a:r>
          </a:p>
        </p:txBody>
      </p:sp>
      <p:sp>
        <p:nvSpPr>
          <p:cNvPr id="3" name="Content Placeholder 2"/>
          <p:cNvSpPr>
            <a:spLocks noGrp="1"/>
          </p:cNvSpPr>
          <p:nvPr>
            <p:ph idx="1"/>
          </p:nvPr>
        </p:nvSpPr>
        <p:spPr/>
        <p:txBody>
          <a:bodyPr/>
          <a:lstStyle/>
          <a:p>
            <a:pPr marL="0" indent="0" algn="ctr">
              <a:spcBef>
                <a:spcPts val="0"/>
              </a:spcBef>
              <a:buNone/>
            </a:pPr>
            <a:r>
              <a:rPr lang="en-US" dirty="0"/>
              <a:t>I believe that when the called ministers of Christ deal with us by His divine command, in particular when they exclude openly unrepentant sinners from the Christian congregation and absolve those who repent of their sins and want to do better, this is just as valid and certain even in heaven, as if Christ our dear Lord dealt with us Himself.</a:t>
            </a:r>
          </a:p>
        </p:txBody>
      </p:sp>
    </p:spTree>
    <p:extLst>
      <p:ext uri="{BB962C8B-B14F-4D97-AF65-F5344CB8AC3E}">
        <p14:creationId xmlns:p14="http://schemas.microsoft.com/office/powerpoint/2010/main" val="2469963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believe according to these words?</a:t>
            </a:r>
          </a:p>
        </p:txBody>
      </p:sp>
      <p:sp>
        <p:nvSpPr>
          <p:cNvPr id="3" name="Content Placeholder 2"/>
          <p:cNvSpPr>
            <a:spLocks noGrp="1"/>
          </p:cNvSpPr>
          <p:nvPr>
            <p:ph idx="1"/>
          </p:nvPr>
        </p:nvSpPr>
        <p:spPr>
          <a:xfrm>
            <a:off x="457200" y="1600200"/>
            <a:ext cx="8229600" cy="5067300"/>
          </a:xfrm>
        </p:spPr>
        <p:txBody>
          <a:bodyPr>
            <a:normAutofit/>
          </a:bodyPr>
          <a:lstStyle/>
          <a:p>
            <a:pPr marL="0" indent="0">
              <a:spcBef>
                <a:spcPts val="0"/>
              </a:spcBef>
              <a:buNone/>
            </a:pPr>
            <a:r>
              <a:rPr lang="en-US" dirty="0"/>
              <a:t>A called ministers is another name for pastor.  These are men specifically called and sent by Christ to carry out the Office of the Keys publicly in His name and on behalf of the congregation.</a:t>
            </a:r>
          </a:p>
          <a:p>
            <a:pPr marL="0" indent="0" algn="ctr">
              <a:spcBef>
                <a:spcPts val="0"/>
              </a:spcBef>
              <a:buNone/>
            </a:pPr>
            <a:endParaRPr lang="en-US" dirty="0"/>
          </a:p>
          <a:p>
            <a:pPr marL="0" indent="0" algn="ctr">
              <a:spcBef>
                <a:spcPts val="0"/>
              </a:spcBef>
              <a:buNone/>
            </a:pPr>
            <a:r>
              <a:rPr lang="en-US" sz="2000" i="1" dirty="0"/>
              <a:t>John 20:21 – Jesus said to them again, “Peace be with you. As the Father has sent me, even so I am sending you.”</a:t>
            </a:r>
          </a:p>
          <a:p>
            <a:pPr marL="0" indent="0">
              <a:spcBef>
                <a:spcPts val="0"/>
              </a:spcBef>
              <a:buNone/>
            </a:pPr>
            <a:endParaRPr lang="en-US" dirty="0"/>
          </a:p>
          <a:p>
            <a:pPr marL="0" indent="0" algn="ctr">
              <a:spcBef>
                <a:spcPts val="0"/>
              </a:spcBef>
              <a:buNone/>
            </a:pPr>
            <a:r>
              <a:rPr lang="en-US" sz="2000" i="1" dirty="0"/>
              <a:t>1 Cor. 4:1 – This is how one should regard us, as servants of Christ and stewards of the </a:t>
            </a:r>
            <a:r>
              <a:rPr lang="en-US" sz="2000" i="1"/>
              <a:t>mysteries.</a:t>
            </a:r>
            <a:endParaRPr lang="en-US" sz="2000" dirty="0"/>
          </a:p>
        </p:txBody>
      </p:sp>
    </p:spTree>
    <p:extLst>
      <p:ext uri="{BB962C8B-B14F-4D97-AF65-F5344CB8AC3E}">
        <p14:creationId xmlns:p14="http://schemas.microsoft.com/office/powerpoint/2010/main" val="281474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believe according to these words?</a:t>
            </a:r>
          </a:p>
        </p:txBody>
      </p:sp>
      <p:sp>
        <p:nvSpPr>
          <p:cNvPr id="3" name="Content Placeholder 2"/>
          <p:cNvSpPr>
            <a:spLocks noGrp="1"/>
          </p:cNvSpPr>
          <p:nvPr>
            <p:ph idx="1"/>
          </p:nvPr>
        </p:nvSpPr>
        <p:spPr/>
        <p:txBody>
          <a:bodyPr>
            <a:normAutofit/>
          </a:bodyPr>
          <a:lstStyle/>
          <a:p>
            <a:pPr marL="0" indent="0">
              <a:spcBef>
                <a:spcPts val="0"/>
              </a:spcBef>
              <a:buNone/>
            </a:pPr>
            <a:r>
              <a:rPr lang="en-US" dirty="0"/>
              <a:t> The pastor’s authority to not only bind and loosen sins, but to preach the word and administer the sacraments rests upon the authority of Christ, who paid the price for our forgiveness with His death upon the cross.  Knowing this we can be certain that when pastors deal with us by Christ’s command, these are not his words but Christ’s words.</a:t>
            </a:r>
          </a:p>
          <a:p>
            <a:pPr marL="0" indent="0">
              <a:spcBef>
                <a:spcPts val="0"/>
              </a:spcBef>
              <a:buNone/>
            </a:pPr>
            <a:endParaRPr lang="en-US" dirty="0"/>
          </a:p>
        </p:txBody>
      </p:sp>
    </p:spTree>
    <p:extLst>
      <p:ext uri="{BB962C8B-B14F-4D97-AF65-F5344CB8AC3E}">
        <p14:creationId xmlns:p14="http://schemas.microsoft.com/office/powerpoint/2010/main" val="3163344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Review</a:t>
            </a:r>
          </a:p>
        </p:txBody>
      </p:sp>
      <p:sp>
        <p:nvSpPr>
          <p:cNvPr id="5" name="Text Placeholder 4"/>
          <p:cNvSpPr>
            <a:spLocks noGrp="1"/>
          </p:cNvSpPr>
          <p:nvPr>
            <p:ph type="body" idx="1"/>
          </p:nvPr>
        </p:nvSpPr>
        <p:spPr/>
        <p:txBody>
          <a:bodyPr/>
          <a:lstStyle/>
          <a:p>
            <a:r>
              <a:rPr lang="en-US" dirty="0"/>
              <a:t>Worksheet and Previous Lesson</a:t>
            </a:r>
          </a:p>
        </p:txBody>
      </p:sp>
    </p:spTree>
    <p:extLst>
      <p:ext uri="{BB962C8B-B14F-4D97-AF65-F5344CB8AC3E}">
        <p14:creationId xmlns:p14="http://schemas.microsoft.com/office/powerpoint/2010/main" val="127334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Rite of Private Confession &amp; Absolution</a:t>
            </a:r>
          </a:p>
        </p:txBody>
      </p:sp>
      <p:sp>
        <p:nvSpPr>
          <p:cNvPr id="5" name="Text Placeholder 4"/>
          <p:cNvSpPr>
            <a:spLocks noGrp="1"/>
          </p:cNvSpPr>
          <p:nvPr>
            <p:ph type="body" idx="1"/>
          </p:nvPr>
        </p:nvSpPr>
        <p:spPr/>
        <p:txBody>
          <a:bodyPr/>
          <a:lstStyle/>
          <a:p>
            <a:r>
              <a:rPr lang="en-US" dirty="0"/>
              <a:t>Upstairs in the Sanctuary</a:t>
            </a:r>
          </a:p>
        </p:txBody>
      </p:sp>
    </p:spTree>
    <p:extLst>
      <p:ext uri="{BB962C8B-B14F-4D97-AF65-F5344CB8AC3E}">
        <p14:creationId xmlns:p14="http://schemas.microsoft.com/office/powerpoint/2010/main" val="402278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Healing of the Paralytic</a:t>
            </a:r>
          </a:p>
        </p:txBody>
      </p:sp>
      <p:sp>
        <p:nvSpPr>
          <p:cNvPr id="3" name="Content Placeholder 2"/>
          <p:cNvSpPr>
            <a:spLocks noGrp="1"/>
          </p:cNvSpPr>
          <p:nvPr>
            <p:ph type="body" idx="1"/>
          </p:nvPr>
        </p:nvSpPr>
        <p:spPr/>
        <p:txBody>
          <a:bodyPr/>
          <a:lstStyle/>
          <a:p>
            <a:pPr marL="0" indent="0" algn="ctr">
              <a:buNone/>
            </a:pPr>
            <a:r>
              <a:rPr lang="en-US" i="1" dirty="0"/>
              <a:t>Text: Matthew 9:1-8</a:t>
            </a:r>
          </a:p>
        </p:txBody>
      </p:sp>
    </p:spTree>
    <p:extLst>
      <p:ext uri="{BB962C8B-B14F-4D97-AF65-F5344CB8AC3E}">
        <p14:creationId xmlns:p14="http://schemas.microsoft.com/office/powerpoint/2010/main" val="315171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155"/>
            <a:ext cx="8229600" cy="922867"/>
          </a:xfrm>
        </p:spPr>
        <p:txBody>
          <a:bodyPr/>
          <a:lstStyle/>
          <a:p>
            <a:r>
              <a:rPr lang="en-US" dirty="0"/>
              <a:t>Matthew 9:1-8</a:t>
            </a:r>
          </a:p>
        </p:txBody>
      </p:sp>
      <p:sp>
        <p:nvSpPr>
          <p:cNvPr id="5" name="Content Placeholder 4"/>
          <p:cNvSpPr>
            <a:spLocks noGrp="1"/>
          </p:cNvSpPr>
          <p:nvPr>
            <p:ph idx="1"/>
          </p:nvPr>
        </p:nvSpPr>
        <p:spPr>
          <a:xfrm>
            <a:off x="457200" y="944022"/>
            <a:ext cx="8229600" cy="5596478"/>
          </a:xfrm>
        </p:spPr>
        <p:txBody>
          <a:bodyPr>
            <a:normAutofit/>
          </a:bodyPr>
          <a:lstStyle/>
          <a:p>
            <a:pPr marL="0" indent="0">
              <a:buNone/>
            </a:pPr>
            <a:r>
              <a:rPr lang="en-US" dirty="0"/>
              <a:t>Q: What does it mean to be a paralytic?</a:t>
            </a:r>
          </a:p>
          <a:p>
            <a:pPr marL="0" indent="0">
              <a:buNone/>
            </a:pPr>
            <a:r>
              <a:rPr lang="en-US" dirty="0"/>
              <a:t>A: Means you can’t move and are dependent upon the help of others.</a:t>
            </a:r>
          </a:p>
          <a:p>
            <a:pPr marL="0" indent="0">
              <a:buNone/>
            </a:pPr>
            <a:r>
              <a:rPr lang="en-US" dirty="0"/>
              <a:t>Q: What did Jesus see in the individuals who brought the paralytic to him?</a:t>
            </a:r>
          </a:p>
          <a:p>
            <a:pPr marL="0" indent="0">
              <a:buNone/>
            </a:pPr>
            <a:r>
              <a:rPr lang="en-US" dirty="0"/>
              <a:t>A: He saw their faith (v.2).  </a:t>
            </a:r>
          </a:p>
          <a:p>
            <a:pPr marL="0" indent="0">
              <a:buNone/>
            </a:pPr>
            <a:r>
              <a:rPr lang="en-US" dirty="0"/>
              <a:t>Q: What does this tell us about them?</a:t>
            </a:r>
          </a:p>
          <a:p>
            <a:pPr marL="0" indent="0">
              <a:buNone/>
            </a:pPr>
            <a:r>
              <a:rPr lang="en-US" dirty="0"/>
              <a:t>A: They believed Jesus was the Messiah.  The one who has authority from God to heal and restore.</a:t>
            </a:r>
          </a:p>
          <a:p>
            <a:pPr marL="0" indent="0">
              <a:buNone/>
            </a:pPr>
            <a:r>
              <a:rPr lang="en-US" dirty="0"/>
              <a:t>Q: What did Jesus first say to the paralytic?</a:t>
            </a:r>
          </a:p>
          <a:p>
            <a:pPr marL="0" indent="0">
              <a:buNone/>
            </a:pPr>
            <a:r>
              <a:rPr lang="en-US" dirty="0"/>
              <a:t>A: “Take heart, my son; your sins are forgiven” (v.2).</a:t>
            </a:r>
          </a:p>
        </p:txBody>
      </p:sp>
    </p:spTree>
    <p:extLst>
      <p:ext uri="{BB962C8B-B14F-4D97-AF65-F5344CB8AC3E}">
        <p14:creationId xmlns:p14="http://schemas.microsoft.com/office/powerpoint/2010/main" val="100081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155"/>
            <a:ext cx="8229600" cy="922867"/>
          </a:xfrm>
        </p:spPr>
        <p:txBody>
          <a:bodyPr/>
          <a:lstStyle/>
          <a:p>
            <a:r>
              <a:rPr lang="en-US" dirty="0"/>
              <a:t>Matthew 9:1-8</a:t>
            </a:r>
          </a:p>
        </p:txBody>
      </p:sp>
      <p:sp>
        <p:nvSpPr>
          <p:cNvPr id="5" name="Content Placeholder 4"/>
          <p:cNvSpPr>
            <a:spLocks noGrp="1"/>
          </p:cNvSpPr>
          <p:nvPr>
            <p:ph idx="1"/>
          </p:nvPr>
        </p:nvSpPr>
        <p:spPr>
          <a:xfrm>
            <a:off x="457200" y="944022"/>
            <a:ext cx="8229600" cy="5596478"/>
          </a:xfrm>
        </p:spPr>
        <p:txBody>
          <a:bodyPr/>
          <a:lstStyle/>
          <a:p>
            <a:pPr marL="0" indent="0">
              <a:buNone/>
            </a:pPr>
            <a:r>
              <a:rPr lang="en-US" dirty="0"/>
              <a:t>Q: Does Jesus’ response surprise you? What would you have expected Him to do first?</a:t>
            </a:r>
          </a:p>
          <a:p>
            <a:pPr marL="0" indent="0">
              <a:buNone/>
            </a:pPr>
            <a:r>
              <a:rPr lang="en-US" dirty="0"/>
              <a:t>A: Heal the paralytic.</a:t>
            </a:r>
          </a:p>
          <a:p>
            <a:pPr marL="0" indent="0">
              <a:buNone/>
            </a:pPr>
            <a:r>
              <a:rPr lang="en-US" dirty="0"/>
              <a:t>Q: What scandalized the scribes?</a:t>
            </a:r>
          </a:p>
          <a:p>
            <a:pPr marL="0" indent="0">
              <a:buNone/>
            </a:pPr>
            <a:r>
              <a:rPr lang="en-US" dirty="0"/>
              <a:t>A: They wrongly believed that a sinner must do something to receive God’s forgiveness and it was blasphemy for any man to forgive sins in God’s place.</a:t>
            </a:r>
          </a:p>
          <a:p>
            <a:pPr marL="0" indent="0">
              <a:buNone/>
            </a:pPr>
            <a:r>
              <a:rPr lang="en-US" dirty="0"/>
              <a:t>Q: What does it mean to blaspheme?</a:t>
            </a:r>
          </a:p>
          <a:p>
            <a:pPr marL="0" indent="0">
              <a:buNone/>
            </a:pPr>
            <a:r>
              <a:rPr lang="en-US" dirty="0"/>
              <a:t>A: Blasphemy was the sin of taking to oneself power or honor that belonged to God alone.</a:t>
            </a:r>
          </a:p>
          <a:p>
            <a:pPr marL="0" indent="0">
              <a:buNone/>
            </a:pPr>
            <a:r>
              <a:rPr lang="en-US" dirty="0"/>
              <a:t>Q: How did the scribes have “evil in their heart?”</a:t>
            </a:r>
          </a:p>
          <a:p>
            <a:pPr marL="0" indent="0">
              <a:buNone/>
            </a:pPr>
            <a:r>
              <a:rPr lang="en-US" dirty="0"/>
              <a:t>A: They doubted Jesus’ authority to forgive sins.</a:t>
            </a:r>
          </a:p>
        </p:txBody>
      </p:sp>
    </p:spTree>
    <p:extLst>
      <p:ext uri="{BB962C8B-B14F-4D97-AF65-F5344CB8AC3E}">
        <p14:creationId xmlns:p14="http://schemas.microsoft.com/office/powerpoint/2010/main" val="264216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155"/>
            <a:ext cx="8229600" cy="922867"/>
          </a:xfrm>
        </p:spPr>
        <p:txBody>
          <a:bodyPr/>
          <a:lstStyle/>
          <a:p>
            <a:r>
              <a:rPr lang="en-US" dirty="0"/>
              <a:t>Matthew 9:1-8</a:t>
            </a:r>
          </a:p>
        </p:txBody>
      </p:sp>
      <p:sp>
        <p:nvSpPr>
          <p:cNvPr id="5" name="Content Placeholder 4"/>
          <p:cNvSpPr>
            <a:spLocks noGrp="1"/>
          </p:cNvSpPr>
          <p:nvPr>
            <p:ph idx="1"/>
          </p:nvPr>
        </p:nvSpPr>
        <p:spPr>
          <a:xfrm>
            <a:off x="457200" y="944022"/>
            <a:ext cx="8229600" cy="5596478"/>
          </a:xfrm>
        </p:spPr>
        <p:txBody>
          <a:bodyPr>
            <a:normAutofit/>
          </a:bodyPr>
          <a:lstStyle/>
          <a:p>
            <a:pPr marL="0" indent="0">
              <a:buNone/>
            </a:pPr>
            <a:r>
              <a:rPr lang="en-US" dirty="0"/>
              <a:t>Q: Which is easier to say, “Your sins are forgiven you,” or, “Arise and walk?”</a:t>
            </a:r>
          </a:p>
          <a:p>
            <a:pPr marL="0" indent="0">
              <a:buNone/>
            </a:pPr>
            <a:r>
              <a:rPr lang="en-US" dirty="0"/>
              <a:t>A: Your sins are forgiven, because with the other they could see if Jesus is lying.</a:t>
            </a:r>
          </a:p>
          <a:p>
            <a:pPr marL="0" indent="0">
              <a:buNone/>
            </a:pPr>
            <a:r>
              <a:rPr lang="en-US" dirty="0"/>
              <a:t>Q: For Jesus, which is harder?</a:t>
            </a:r>
          </a:p>
          <a:p>
            <a:pPr marL="0" indent="0">
              <a:buNone/>
            </a:pPr>
            <a:r>
              <a:rPr lang="en-US" dirty="0"/>
              <a:t>A: The forgiveness of sins.  In order to forgiven sins it will require Christ going to the cross and dying for the sins of the world.</a:t>
            </a:r>
          </a:p>
          <a:p>
            <a:pPr marL="0" indent="0">
              <a:buNone/>
            </a:pPr>
            <a:r>
              <a:rPr lang="en-US" dirty="0"/>
              <a:t>Q: What is the relationship between this man’s sickness and sin?</a:t>
            </a:r>
          </a:p>
          <a:p>
            <a:pPr marL="0" indent="0">
              <a:buNone/>
            </a:pPr>
            <a:r>
              <a:rPr lang="en-US" dirty="0"/>
              <a:t>A: The man was paralyzed because he was a sinner.  Sin is the source of all human illnesses.</a:t>
            </a:r>
          </a:p>
        </p:txBody>
      </p:sp>
    </p:spTree>
    <p:extLst>
      <p:ext uri="{BB962C8B-B14F-4D97-AF65-F5344CB8AC3E}">
        <p14:creationId xmlns:p14="http://schemas.microsoft.com/office/powerpoint/2010/main" val="217453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155"/>
            <a:ext cx="8229600" cy="922867"/>
          </a:xfrm>
        </p:spPr>
        <p:txBody>
          <a:bodyPr/>
          <a:lstStyle/>
          <a:p>
            <a:r>
              <a:rPr lang="en-US" dirty="0"/>
              <a:t>Matthew 9:1-8</a:t>
            </a:r>
          </a:p>
        </p:txBody>
      </p:sp>
      <p:sp>
        <p:nvSpPr>
          <p:cNvPr id="5" name="Content Placeholder 4"/>
          <p:cNvSpPr>
            <a:spLocks noGrp="1"/>
          </p:cNvSpPr>
          <p:nvPr>
            <p:ph idx="1"/>
          </p:nvPr>
        </p:nvSpPr>
        <p:spPr>
          <a:xfrm>
            <a:off x="457200" y="944022"/>
            <a:ext cx="8229600" cy="5596478"/>
          </a:xfrm>
        </p:spPr>
        <p:txBody>
          <a:bodyPr/>
          <a:lstStyle/>
          <a:p>
            <a:pPr marL="0" indent="0">
              <a:buNone/>
            </a:pPr>
            <a:r>
              <a:rPr lang="en-US" dirty="0"/>
              <a:t>Q: What was the bigger issue, this man’s paralysis or his sins?</a:t>
            </a:r>
          </a:p>
          <a:p>
            <a:pPr marL="0" indent="0">
              <a:buNone/>
            </a:pPr>
            <a:r>
              <a:rPr lang="en-US" dirty="0"/>
              <a:t>A: His sins, because the wages of sin is death.  Jesus in fact addresses the bigger issue first.</a:t>
            </a:r>
          </a:p>
          <a:p>
            <a:pPr marL="0" indent="0">
              <a:buNone/>
            </a:pPr>
            <a:r>
              <a:rPr lang="en-US" dirty="0"/>
              <a:t>Q: What does this healing miracle show us?</a:t>
            </a:r>
          </a:p>
          <a:p>
            <a:pPr marL="0" indent="0">
              <a:buNone/>
            </a:pPr>
            <a:r>
              <a:rPr lang="en-US" dirty="0"/>
              <a:t>A: Jesus has the authority not only to heal but forgive sins.</a:t>
            </a:r>
          </a:p>
          <a:p>
            <a:pPr marL="0" indent="0">
              <a:buNone/>
            </a:pPr>
            <a:r>
              <a:rPr lang="en-US" dirty="0"/>
              <a:t>Q: What does this </a:t>
            </a:r>
            <a:r>
              <a:rPr lang="en-US" dirty="0" err="1"/>
              <a:t>pericope</a:t>
            </a:r>
            <a:r>
              <a:rPr lang="en-US" dirty="0"/>
              <a:t> tell us about God’s Word?</a:t>
            </a:r>
          </a:p>
          <a:p>
            <a:pPr marL="0" indent="0">
              <a:buNone/>
            </a:pPr>
            <a:r>
              <a:rPr lang="en-US" dirty="0"/>
              <a:t>A: It is able to deliver the forgiveness of sins.</a:t>
            </a:r>
          </a:p>
        </p:txBody>
      </p:sp>
    </p:spTree>
    <p:extLst>
      <p:ext uri="{BB962C8B-B14F-4D97-AF65-F5344CB8AC3E}">
        <p14:creationId xmlns:p14="http://schemas.microsoft.com/office/powerpoint/2010/main" val="217453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155"/>
            <a:ext cx="8229600" cy="922867"/>
          </a:xfrm>
        </p:spPr>
        <p:txBody>
          <a:bodyPr/>
          <a:lstStyle/>
          <a:p>
            <a:r>
              <a:rPr lang="en-US" dirty="0"/>
              <a:t>Matthew 9:1-8 Overview</a:t>
            </a:r>
          </a:p>
        </p:txBody>
      </p:sp>
      <p:sp>
        <p:nvSpPr>
          <p:cNvPr id="5" name="Content Placeholder 4"/>
          <p:cNvSpPr>
            <a:spLocks noGrp="1"/>
          </p:cNvSpPr>
          <p:nvPr>
            <p:ph idx="1"/>
          </p:nvPr>
        </p:nvSpPr>
        <p:spPr>
          <a:xfrm>
            <a:off x="457200" y="944022"/>
            <a:ext cx="8229600" cy="5596478"/>
          </a:xfrm>
        </p:spPr>
        <p:txBody>
          <a:bodyPr/>
          <a:lstStyle/>
          <a:p>
            <a:pPr>
              <a:buFontTx/>
              <a:buChar char="-"/>
            </a:pPr>
            <a:r>
              <a:rPr lang="en-US" dirty="0"/>
              <a:t>Sickness is a result of sin.</a:t>
            </a:r>
          </a:p>
          <a:p>
            <a:pPr>
              <a:buFontTx/>
              <a:buChar char="-"/>
            </a:pPr>
            <a:r>
              <a:rPr lang="en-US" dirty="0"/>
              <a:t>Jesus correctly addresses the real issue in forgiving this paralytic’s sin since that is what separates one from God and leads to eternal death.</a:t>
            </a:r>
          </a:p>
          <a:p>
            <a:pPr>
              <a:buFontTx/>
              <a:buChar char="-"/>
            </a:pPr>
            <a:r>
              <a:rPr lang="en-US" dirty="0"/>
              <a:t>Like the paralytic we are sinners in need of forgiveness.</a:t>
            </a:r>
          </a:p>
          <a:p>
            <a:pPr>
              <a:buFontTx/>
              <a:buChar char="-"/>
            </a:pPr>
            <a:r>
              <a:rPr lang="en-US" dirty="0"/>
              <a:t>Forgiveness comes to us only on account of Christ’s death on the cross.</a:t>
            </a:r>
          </a:p>
          <a:p>
            <a:pPr>
              <a:buFontTx/>
              <a:buChar char="-"/>
            </a:pPr>
            <a:r>
              <a:rPr lang="en-US" dirty="0"/>
              <a:t>God’s word has the power to forgive sins and restore everything that was infected and corrupted on account of sin.</a:t>
            </a:r>
          </a:p>
          <a:p>
            <a:pPr>
              <a:buFontTx/>
              <a:buChar char="-"/>
            </a:pPr>
            <a:r>
              <a:rPr lang="en-US" dirty="0"/>
              <a:t>God gives this power to forgive sins to the church through the office of the keys.</a:t>
            </a:r>
          </a:p>
          <a:p>
            <a:pPr>
              <a:buFontTx/>
              <a:buChar char="-"/>
            </a:pPr>
            <a:endParaRPr lang="en-US" dirty="0"/>
          </a:p>
        </p:txBody>
      </p:sp>
    </p:spTree>
    <p:extLst>
      <p:ext uri="{BB962C8B-B14F-4D97-AF65-F5344CB8AC3E}">
        <p14:creationId xmlns:p14="http://schemas.microsoft.com/office/powerpoint/2010/main" val="402355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6978</TotalTime>
  <Words>1267</Words>
  <Application>Microsoft Macintosh PowerPoint</Application>
  <PresentationFormat>On-screen Show (4:3)</PresentationFormat>
  <Paragraphs>116</Paragraphs>
  <Slides>18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Courier New</vt:lpstr>
      <vt:lpstr>Palatino Linotype</vt:lpstr>
      <vt:lpstr>Executive</vt:lpstr>
      <vt:lpstr>Confession</vt:lpstr>
      <vt:lpstr>Review</vt:lpstr>
      <vt:lpstr>The Rite of Private Confession &amp; Absolution</vt:lpstr>
      <vt:lpstr>The Healing of the Paralytic</vt:lpstr>
      <vt:lpstr>Matthew 9:1-8</vt:lpstr>
      <vt:lpstr>Matthew 9:1-8</vt:lpstr>
      <vt:lpstr>Matthew 9:1-8</vt:lpstr>
      <vt:lpstr>Matthew 9:1-8</vt:lpstr>
      <vt:lpstr>Matthew 9:1-8 Overview</vt:lpstr>
      <vt:lpstr>Confession  in The Small Catechism</vt:lpstr>
      <vt:lpstr>What is the Office of the Keys?</vt:lpstr>
      <vt:lpstr>What is the Office of the Keys?</vt:lpstr>
      <vt:lpstr>Where is this written?</vt:lpstr>
      <vt:lpstr>Where is this written?</vt:lpstr>
      <vt:lpstr>What do you believe according to these words?</vt:lpstr>
      <vt:lpstr>What do you believe according to these words?</vt:lpstr>
      <vt:lpstr>What do you believe according to these words?</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106</cp:revision>
  <dcterms:created xsi:type="dcterms:W3CDTF">2016-10-18T19:14:33Z</dcterms:created>
  <dcterms:modified xsi:type="dcterms:W3CDTF">2019-03-13T15:43:09Z</dcterms:modified>
</cp:coreProperties>
</file>