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8"/>
  </p:notesMasterIdLst>
  <p:sldIdLst>
    <p:sldId id="256" r:id="rId2"/>
    <p:sldId id="279" r:id="rId3"/>
    <p:sldId id="258" r:id="rId4"/>
    <p:sldId id="272" r:id="rId5"/>
    <p:sldId id="280" r:id="rId6"/>
    <p:sldId id="285" r:id="rId7"/>
    <p:sldId id="281" r:id="rId8"/>
    <p:sldId id="286" r:id="rId9"/>
    <p:sldId id="293" r:id="rId10"/>
    <p:sldId id="282" r:id="rId11"/>
    <p:sldId id="287" r:id="rId12"/>
    <p:sldId id="292" r:id="rId13"/>
    <p:sldId id="266" r:id="rId14"/>
    <p:sldId id="263" r:id="rId15"/>
    <p:sldId id="275" r:id="rId16"/>
    <p:sldId id="283" r:id="rId17"/>
    <p:sldId id="291" r:id="rId18"/>
    <p:sldId id="274" r:id="rId19"/>
    <p:sldId id="276" r:id="rId20"/>
    <p:sldId id="267" r:id="rId21"/>
    <p:sldId id="278" r:id="rId22"/>
    <p:sldId id="290" r:id="rId23"/>
    <p:sldId id="289" r:id="rId24"/>
    <p:sldId id="288" r:id="rId25"/>
    <p:sldId id="284" r:id="rId26"/>
    <p:sldId id="27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9" autoAdjust="0"/>
    <p:restoredTop sz="52468" autoAdjust="0"/>
  </p:normalViewPr>
  <p:slideViewPr>
    <p:cSldViewPr snapToGrid="0" snapToObjects="1">
      <p:cViewPr varScale="1">
        <p:scale>
          <a:sx n="53" d="100"/>
          <a:sy n="53" d="100"/>
        </p:scale>
        <p:origin x="3376" y="176"/>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3/10/20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r>
              <a:rPr lang="en-US" sz="1200" b="0" dirty="0"/>
              <a:t>Opening Prayer: </a:t>
            </a:r>
          </a:p>
          <a:p>
            <a:pPr marL="228600" indent="-228600" eaLnBrk="1">
              <a:buFont typeface="+mj-lt"/>
              <a:buAutoNum type="arabicParenR"/>
              <a:defRPr/>
            </a:pPr>
            <a:r>
              <a:rPr lang="en-US" sz="1200" b="0" dirty="0"/>
              <a:t>Invocation</a:t>
            </a:r>
          </a:p>
          <a:p>
            <a:pPr marL="228600" indent="-228600" eaLnBrk="1">
              <a:buFont typeface="+mj-lt"/>
              <a:buAutoNum type="arabicParenR"/>
              <a:defRPr/>
            </a:pPr>
            <a:r>
              <a:rPr lang="en-US" sz="1200" b="0" dirty="0"/>
              <a:t>Apostle’s Creed</a:t>
            </a:r>
          </a:p>
          <a:p>
            <a:pPr marL="228600" indent="-228600" eaLnBrk="1">
              <a:buFont typeface="+mj-lt"/>
              <a:buAutoNum type="arabicParenR"/>
              <a:defRPr/>
            </a:pPr>
            <a:r>
              <a:rPr lang="en-US" sz="1200" b="0" dirty="0"/>
              <a:t>Lord’s Prayer</a:t>
            </a:r>
          </a:p>
          <a:p>
            <a:pPr marL="228600" indent="-228600" eaLnBrk="1">
              <a:buFont typeface="+mj-lt"/>
              <a:buAutoNum type="arabicParenR"/>
              <a:defRPr/>
            </a:pPr>
            <a:r>
              <a:rPr lang="en-US" sz="1200" b="0" dirty="0"/>
              <a:t>Sing LSB 614</a:t>
            </a:r>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r>
              <a:rPr lang="en-US" baseline="0" dirty="0"/>
              <a:t>Overview:</a:t>
            </a:r>
          </a:p>
          <a:p>
            <a:pPr marL="685800" lvl="1" indent="-228600">
              <a:buAutoNum type="arabicParenR"/>
            </a:pPr>
            <a:r>
              <a:rPr lang="en-US" baseline="0" dirty="0"/>
              <a:t>It’s easy to dismiss the story of David since it seems to be about the gross sins of life that we may have not committed.</a:t>
            </a:r>
          </a:p>
          <a:p>
            <a:pPr marL="685800" lvl="1" indent="-228600">
              <a:buAutoNum type="arabicParenR"/>
            </a:pPr>
            <a:r>
              <a:rPr lang="en-US" baseline="0" dirty="0"/>
              <a:t>David’s sins were  merely the outward masks of a deeper corruption that is common to us all</a:t>
            </a:r>
          </a:p>
          <a:p>
            <a:pPr marL="1143000" lvl="2" indent="-228600">
              <a:buAutoNum type="arabicParenR"/>
            </a:pPr>
            <a:r>
              <a:rPr lang="en-US" baseline="0" dirty="0"/>
              <a:t>Unbelief and mistrust of God’s goodness</a:t>
            </a:r>
          </a:p>
          <a:p>
            <a:pPr marL="685800" lvl="1" indent="-228600">
              <a:buAutoNum type="arabicParenR"/>
            </a:pPr>
            <a:r>
              <a:rPr lang="en-US" baseline="0" dirty="0"/>
              <a:t>This is a result of original sin.</a:t>
            </a:r>
          </a:p>
          <a:p>
            <a:pPr marL="685800" lvl="1" indent="-228600">
              <a:buAutoNum type="arabicParenR"/>
            </a:pPr>
            <a:r>
              <a:rPr lang="en-US" baseline="0" dirty="0"/>
              <a:t>With the word of absolution God sustains us in the faith, comforts us in the mist of every trial.</a:t>
            </a:r>
          </a:p>
          <a:p>
            <a:pPr marL="1143000" lvl="2" indent="-228600">
              <a:buAutoNum type="arabicParenR"/>
            </a:pPr>
            <a:r>
              <a:rPr lang="en-US" baseline="0" dirty="0"/>
              <a:t>Especially those of our own making.</a:t>
            </a:r>
          </a:p>
          <a:p>
            <a:pPr marL="685800" lvl="1" indent="-228600">
              <a:buAutoNum type="arabicParenR"/>
            </a:pPr>
            <a:r>
              <a:rPr lang="en-US" baseline="0" dirty="0"/>
              <a:t>Holy Absolution is our comfort and promise of forgiveness of sins through Christ.\\\\</a:t>
            </a:r>
          </a:p>
          <a:p>
            <a:pPr marL="685800" lvl="1"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3748643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r>
              <a:rPr lang="en-US" baseline="0" dirty="0"/>
              <a:t>Overview:</a:t>
            </a:r>
          </a:p>
          <a:p>
            <a:pPr marL="685800" lvl="1" indent="-228600">
              <a:buAutoNum type="arabicParenR"/>
            </a:pPr>
            <a:r>
              <a:rPr lang="en-US" baseline="0" dirty="0"/>
              <a:t>It’s easy to dismiss the story of David since it seems to be about the gross sins of life that we may have not committed.</a:t>
            </a:r>
          </a:p>
          <a:p>
            <a:pPr marL="685800" lvl="1" indent="-228600">
              <a:buAutoNum type="arabicParenR"/>
            </a:pPr>
            <a:r>
              <a:rPr lang="en-US" baseline="0" dirty="0"/>
              <a:t>David’s sins were  merely the outward masks of a deeper corruption that is common to us all</a:t>
            </a:r>
          </a:p>
          <a:p>
            <a:pPr marL="1143000" lvl="2" indent="-228600">
              <a:buAutoNum type="arabicParenR"/>
            </a:pPr>
            <a:r>
              <a:rPr lang="en-US" baseline="0" dirty="0"/>
              <a:t>Unbelief and mistrust of God’s goodness</a:t>
            </a:r>
          </a:p>
          <a:p>
            <a:pPr marL="685800" lvl="1" indent="-228600">
              <a:buAutoNum type="arabicParenR"/>
            </a:pPr>
            <a:r>
              <a:rPr lang="en-US" baseline="0" dirty="0"/>
              <a:t>This is a result of original sin.</a:t>
            </a:r>
          </a:p>
          <a:p>
            <a:pPr marL="685800" lvl="1" indent="-228600">
              <a:buAutoNum type="arabicParenR"/>
            </a:pPr>
            <a:r>
              <a:rPr lang="en-US" baseline="0" dirty="0"/>
              <a:t>With the word of absolution God sustains us in the faith, comforts us in the mist of every trial.</a:t>
            </a:r>
          </a:p>
          <a:p>
            <a:pPr marL="1143000" lvl="2" indent="-228600">
              <a:buAutoNum type="arabicParenR"/>
            </a:pPr>
            <a:r>
              <a:rPr lang="en-US" baseline="0" dirty="0"/>
              <a:t>Especially those of our own making.</a:t>
            </a:r>
          </a:p>
          <a:p>
            <a:pPr marL="685800" lvl="1" indent="-228600">
              <a:buAutoNum type="arabicParenR"/>
            </a:pPr>
            <a:r>
              <a:rPr lang="en-US" baseline="0" dirty="0"/>
              <a:t>Holy Absolution is our comfort and promise of forgiveness of sins through Christ.\\\\</a:t>
            </a:r>
          </a:p>
          <a:p>
            <a:pPr marL="685800" lvl="1"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2176199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0" dirty="0"/>
              <a:t> </a:t>
            </a:r>
            <a:r>
              <a:rPr lang="en-US" dirty="0"/>
              <a:t>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dirty="0"/>
              <a:t>Go</a:t>
            </a:r>
            <a:r>
              <a:rPr lang="en-US" baseline="0" dirty="0"/>
              <a:t> through Questions and Answers</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Scripture:</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1 John 1:8-9 - If we say we have no sin, we deceive ourselves and the truth is not in us.  If we confess our sins, he is faithful and just to forgive us our sins and to cleanse us from all unrighteousness.</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Psalm 19:12 – Who can discern his errors? Declare me innocent from hidden faults.</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Overview:</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Before God we confess all our sins, known and unknown, intended and unintended.</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Ultimately our life is one of repentance.</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2576790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dirty="0"/>
              <a:t>Go</a:t>
            </a:r>
            <a:r>
              <a:rPr lang="en-US" baseline="0" dirty="0"/>
              <a:t> through Questions and Answers</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Scripture:</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2 Samuel 12:13 – David said to Nathan “I have sinned against the Lord.” And Nathan said to David, “The LORD also has put away your sin; you shall not die.”</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Proverbs 28:13 – Whoever conceals his transgressions will not prosper, but he who confesses and forsakes them will obtain mercy.</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Overview:</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When deeply troubled by our sin and its consequences in our lives, God has given us the office of the holy ministry for individual confession and absolution.</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The words of forgiveness the pastor speaks are not his words but God’s word of forgiveness on account of Christ.</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2576790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dirty="0"/>
              <a:t>Go</a:t>
            </a:r>
            <a:r>
              <a:rPr lang="en-US" baseline="0" dirty="0"/>
              <a:t> through Questions and Answers</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Scripture:</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2 Samuel 12:13 – David said to Nathan “I have sinned against the Lord.” And Nathan said to David, “The LORD also has put away your sin; you shall not die.”</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Proverbs 28:13 – Whoever conceals his transgressions will not prosper, but he who confesses and forsakes them will obtain mercy.</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Overview:</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When deeply troubled by our sin and its consequences in our lives, God has given us the office of the holy ministry for individual confession and absolution.</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The words of forgiveness the pastor speaks are not his words but God’s word of forgiveness on account of Christ.</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170086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a:t>
            </a:r>
            <a:r>
              <a:rPr lang="en-US" baseline="0"/>
              <a:t> </a:t>
            </a:r>
            <a:r>
              <a:rPr lang="en-US"/>
              <a:t>Recite</a:t>
            </a:r>
            <a:r>
              <a:rPr lang="en-US" baseline="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1) Go</a:t>
            </a:r>
            <a:r>
              <a:rPr lang="en-US" baseline="0" dirty="0"/>
              <a:t> through Questions and Answers</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5413053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Review the Rite</a:t>
            </a:r>
            <a:r>
              <a:rPr lang="en-US" baseline="0" dirty="0"/>
              <a:t> of Private Confession and Absolution – LSB p.292</a:t>
            </a:r>
          </a:p>
          <a:p>
            <a:pPr marL="228600" indent="-228600">
              <a:buAutoNum type="arabicParenR"/>
            </a:pPr>
            <a:r>
              <a:rPr lang="en-US" baseline="0" dirty="0"/>
              <a:t>Overview:</a:t>
            </a:r>
          </a:p>
          <a:p>
            <a:pPr marL="685800" lvl="1" indent="-228600">
              <a:buAutoNum type="arabicParenR"/>
            </a:pPr>
            <a:r>
              <a:rPr lang="en-US" baseline="0" dirty="0"/>
              <a:t>When a Christian desires individual confession and absolution, this order may be used.</a:t>
            </a:r>
          </a:p>
          <a:p>
            <a:pPr marL="685800" lvl="1" indent="-228600">
              <a:buAutoNum type="arabicParenR"/>
            </a:pPr>
            <a:r>
              <a:rPr lang="en-US" baseline="0" dirty="0"/>
              <a:t>Here, you will hear Christ’s word of forgiveness for the strengthening of faith against sin and temptation.</a:t>
            </a:r>
          </a:p>
          <a:p>
            <a:pPr marL="685800" lvl="1" indent="-228600">
              <a:buAutoNum type="arabicParenR"/>
            </a:pPr>
            <a:r>
              <a:rPr lang="en-US" baseline="0" dirty="0"/>
              <a:t>God’s Word exposes sin, that it might be put to death in us.</a:t>
            </a:r>
          </a:p>
          <a:p>
            <a:pPr marL="685800" lvl="1" indent="-228600">
              <a:buAutoNum type="arabicParenR"/>
            </a:pPr>
            <a:r>
              <a:rPr lang="en-US" baseline="0" dirty="0"/>
              <a:t>Naming our specific sins which trouble us is helpful because it enables the pastor to apply the word of the Gospel to our specific need.</a:t>
            </a:r>
          </a:p>
          <a:p>
            <a:pPr marL="685800" lvl="1" indent="-228600">
              <a:buAutoNum type="arabicParenR"/>
            </a:pPr>
            <a:r>
              <a:rPr lang="en-US" baseline="0" dirty="0"/>
              <a:t>The confession made by the penitent is protect under a confessional seal, which prohibits the pastor from telling others.  He is at all times obligated to respect the confidential nature of a confession.</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2729928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is-IS" dirty="0"/>
              <a:t>- …in order to fulfill God’s will.</a:t>
            </a:r>
          </a:p>
          <a:p>
            <a:pPr marL="457200" lvl="1" indent="0">
              <a:buNone/>
            </a:pPr>
            <a:r>
              <a:rPr lang="is-IS" dirty="0"/>
              <a:t>God’s will is to forgive sinners.  God will never turn away from the person whose heart is contrite.</a:t>
            </a:r>
          </a:p>
          <a:p>
            <a:pPr marL="0" indent="0">
              <a:buNone/>
            </a:pPr>
            <a:r>
              <a:rPr lang="is-IS" dirty="0"/>
              <a:t>- I have lived as if God didn’t matter...</a:t>
            </a:r>
          </a:p>
          <a:p>
            <a:pPr marL="457200" lvl="1" indent="0">
              <a:buNone/>
            </a:pPr>
            <a:r>
              <a:rPr lang="en-US" dirty="0"/>
              <a:t>C</a:t>
            </a:r>
            <a:r>
              <a:rPr lang="is-IS" dirty="0"/>
              <a:t>onfession begins with this general confession of sins, which follows the Ten Commandments.</a:t>
            </a:r>
          </a:p>
          <a:p>
            <a:pPr marL="0" indent="0">
              <a:buNone/>
            </a:pPr>
            <a:r>
              <a:rPr lang="is-IS" dirty="0"/>
              <a:t>- What troubles me particularly is that...</a:t>
            </a:r>
          </a:p>
          <a:p>
            <a:pPr marL="457200" lvl="1" indent="0">
              <a:buNone/>
            </a:pPr>
            <a:r>
              <a:rPr lang="is-IS" dirty="0"/>
              <a:t>The peniten has examined themselves and feels they need to be absolved from a particular sin.</a:t>
            </a:r>
          </a:p>
          <a:p>
            <a:pPr marL="0" indent="0">
              <a:buNone/>
            </a:pPr>
            <a:r>
              <a:rPr lang="is-IS" dirty="0"/>
              <a:t>- I am sorry for all of this and ask for grace...</a:t>
            </a:r>
          </a:p>
          <a:p>
            <a:pPr marL="457200" lvl="1" indent="0">
              <a:buNone/>
            </a:pPr>
            <a:r>
              <a:rPr lang="is-IS" dirty="0"/>
              <a:t>The penitent has come for absolution on the basis of what Christ has done for him by grace.</a:t>
            </a:r>
          </a:p>
          <a:p>
            <a:pPr marL="0" indent="0">
              <a:buNone/>
            </a:pPr>
            <a:r>
              <a:rPr lang="is-IS" dirty="0"/>
              <a:t>- Do you believe that my forgivenss is God’s</a:t>
            </a:r>
          </a:p>
          <a:p>
            <a:pPr marL="457200" lvl="1" indent="0">
              <a:buNone/>
            </a:pPr>
            <a:r>
              <a:rPr lang="is-IS" dirty="0"/>
              <a:t>This is an invitation to trust in the Word of God, which comes from outside of one’s self.</a:t>
            </a:r>
          </a:p>
          <a:p>
            <a:pPr marL="457200" lvl="1" indent="0">
              <a:buNone/>
            </a:pPr>
            <a:r>
              <a:rPr lang="is-IS" dirty="0"/>
              <a:t>God’s wor alone give certainty to the faith of a penitent.</a:t>
            </a:r>
          </a:p>
          <a:p>
            <a:pPr marL="0" indent="0">
              <a:buNone/>
            </a:pPr>
            <a:r>
              <a:rPr lang="is-IS" dirty="0"/>
              <a:t>- I forgive you all your sins in the name of the Father...</a:t>
            </a:r>
          </a:p>
          <a:p>
            <a:pPr marL="457200" lvl="1" indent="0">
              <a:buNone/>
            </a:pPr>
            <a:r>
              <a:rPr lang="is-IS" dirty="0"/>
              <a:t>Absolution is spoken in the name of the triune God, which is what you were baptised into.</a:t>
            </a:r>
          </a:p>
          <a:p>
            <a:pPr marL="457200" lvl="1" indent="0">
              <a:buNone/>
            </a:pPr>
            <a:r>
              <a:rPr lang="is-IS" dirty="0"/>
              <a:t>Holy Absolution returns us to the promises of our baptism, that the Old Adam in us might be drowned and die with all sins and evil desires, and that a new man might daily emerge.</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23557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Review Worksheets and Previous Lesson</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a:t>
            </a:fld>
            <a:endParaRPr lang="en-US"/>
          </a:p>
        </p:txBody>
      </p:sp>
    </p:spTree>
    <p:extLst>
      <p:ext uri="{BB962C8B-B14F-4D97-AF65-F5344CB8AC3E}">
        <p14:creationId xmlns:p14="http://schemas.microsoft.com/office/powerpoint/2010/main" val="11037806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is-IS" dirty="0"/>
              <a:t>- …in order to fulfill God’s will.</a:t>
            </a:r>
          </a:p>
          <a:p>
            <a:pPr marL="457200" lvl="1" indent="0">
              <a:buNone/>
            </a:pPr>
            <a:r>
              <a:rPr lang="is-IS" dirty="0"/>
              <a:t>God’s will is to forgive sinners.  God will never turn away from the person whose heart is contrite.</a:t>
            </a:r>
          </a:p>
          <a:p>
            <a:pPr marL="0" indent="0">
              <a:buNone/>
            </a:pPr>
            <a:r>
              <a:rPr lang="is-IS" dirty="0"/>
              <a:t>- I have lived as if God didn’t matter...</a:t>
            </a:r>
          </a:p>
          <a:p>
            <a:pPr marL="457200" lvl="1" indent="0">
              <a:buNone/>
            </a:pPr>
            <a:r>
              <a:rPr lang="en-US" dirty="0"/>
              <a:t>C</a:t>
            </a:r>
            <a:r>
              <a:rPr lang="is-IS" dirty="0"/>
              <a:t>onfession begins with this general confession of sins, which follows the Ten Commandments.</a:t>
            </a:r>
          </a:p>
          <a:p>
            <a:pPr marL="0" indent="0">
              <a:buNone/>
            </a:pPr>
            <a:r>
              <a:rPr lang="is-IS" dirty="0"/>
              <a:t>- What troubles me particularly is that...</a:t>
            </a:r>
          </a:p>
          <a:p>
            <a:pPr marL="457200" lvl="1" indent="0">
              <a:buNone/>
            </a:pPr>
            <a:r>
              <a:rPr lang="is-IS" dirty="0"/>
              <a:t>The peniten has examined themselves and feels they need to be absolved from a particular sin.</a:t>
            </a:r>
          </a:p>
          <a:p>
            <a:pPr marL="0" indent="0">
              <a:buNone/>
            </a:pPr>
            <a:r>
              <a:rPr lang="is-IS" dirty="0"/>
              <a:t>- I am sorry for all of this and ask for grace...</a:t>
            </a:r>
          </a:p>
          <a:p>
            <a:pPr marL="457200" lvl="1" indent="0">
              <a:buNone/>
            </a:pPr>
            <a:r>
              <a:rPr lang="is-IS" dirty="0"/>
              <a:t>The penitent has come for absolution on the basis of what Christ has done for him by grace.</a:t>
            </a:r>
          </a:p>
          <a:p>
            <a:pPr marL="0" indent="0">
              <a:buNone/>
            </a:pPr>
            <a:r>
              <a:rPr lang="is-IS" dirty="0"/>
              <a:t>- Do you believe that my forgivenss is God’s</a:t>
            </a:r>
          </a:p>
          <a:p>
            <a:pPr marL="457200" lvl="1" indent="0">
              <a:buNone/>
            </a:pPr>
            <a:r>
              <a:rPr lang="is-IS" dirty="0"/>
              <a:t>This is an invitation to trust in the Word of God, which comes from outside of one’s self.</a:t>
            </a:r>
          </a:p>
          <a:p>
            <a:pPr marL="457200" lvl="1" indent="0">
              <a:buNone/>
            </a:pPr>
            <a:r>
              <a:rPr lang="is-IS" dirty="0"/>
              <a:t>God’s wor alone give certainty to the faith of a penitent.</a:t>
            </a:r>
          </a:p>
          <a:p>
            <a:pPr marL="0" indent="0">
              <a:buNone/>
            </a:pPr>
            <a:r>
              <a:rPr lang="is-IS" dirty="0"/>
              <a:t>- I forgive you all your sins in the name of the Father...</a:t>
            </a:r>
          </a:p>
          <a:p>
            <a:pPr marL="457200" lvl="1" indent="0">
              <a:buNone/>
            </a:pPr>
            <a:r>
              <a:rPr lang="is-IS" dirty="0"/>
              <a:t>Absolution is spoken in the name of the triune God, which is what you were baptised into.</a:t>
            </a:r>
          </a:p>
          <a:p>
            <a:pPr marL="457200" lvl="1" indent="0">
              <a:buNone/>
            </a:pPr>
            <a:r>
              <a:rPr lang="is-IS" dirty="0"/>
              <a:t>Holy Absolution returns us to the promises of our baptism, that the Old Adam in us might be drowned and die with all sins and evil desires, and that a new man might daily emerge.</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1966107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is-IS" dirty="0"/>
              <a:t>- …in order to fulfill God’s will.</a:t>
            </a:r>
          </a:p>
          <a:p>
            <a:pPr marL="457200" lvl="1" indent="0">
              <a:buNone/>
            </a:pPr>
            <a:r>
              <a:rPr lang="is-IS" dirty="0"/>
              <a:t>God’s will is to forgive sinners.  God will never turn away from the person whose heart is contrite.</a:t>
            </a:r>
          </a:p>
          <a:p>
            <a:pPr marL="0" indent="0">
              <a:buNone/>
            </a:pPr>
            <a:r>
              <a:rPr lang="is-IS" dirty="0"/>
              <a:t>- I have lived as if God didn’t matter...</a:t>
            </a:r>
          </a:p>
          <a:p>
            <a:pPr marL="457200" lvl="1" indent="0">
              <a:buNone/>
            </a:pPr>
            <a:r>
              <a:rPr lang="en-US" dirty="0"/>
              <a:t>C</a:t>
            </a:r>
            <a:r>
              <a:rPr lang="is-IS" dirty="0"/>
              <a:t>onfession begins with this general confession of sins, which follows the Ten Commandments.</a:t>
            </a:r>
          </a:p>
          <a:p>
            <a:pPr marL="0" indent="0">
              <a:buNone/>
            </a:pPr>
            <a:r>
              <a:rPr lang="is-IS" dirty="0"/>
              <a:t>- What troubles me particularly is that...</a:t>
            </a:r>
          </a:p>
          <a:p>
            <a:pPr marL="457200" lvl="1" indent="0">
              <a:buNone/>
            </a:pPr>
            <a:r>
              <a:rPr lang="is-IS" dirty="0"/>
              <a:t>The peniten has examined themselves and feels they need to be absolved from a particular sin.</a:t>
            </a:r>
          </a:p>
          <a:p>
            <a:pPr marL="0" indent="0">
              <a:buNone/>
            </a:pPr>
            <a:r>
              <a:rPr lang="is-IS" dirty="0"/>
              <a:t>- I am sorry for all of this and ask for grace...</a:t>
            </a:r>
          </a:p>
          <a:p>
            <a:pPr marL="457200" lvl="1" indent="0">
              <a:buNone/>
            </a:pPr>
            <a:r>
              <a:rPr lang="is-IS" dirty="0"/>
              <a:t>The penitent has come for absolution on the basis of what Christ has done for him by grace.</a:t>
            </a:r>
          </a:p>
          <a:p>
            <a:pPr marL="0" indent="0">
              <a:buNone/>
            </a:pPr>
            <a:r>
              <a:rPr lang="is-IS" dirty="0"/>
              <a:t>- Do you believe that my forgivenss is God’s</a:t>
            </a:r>
          </a:p>
          <a:p>
            <a:pPr marL="457200" lvl="1" indent="0">
              <a:buNone/>
            </a:pPr>
            <a:r>
              <a:rPr lang="is-IS" dirty="0"/>
              <a:t>This is an invitation to trust in the Word of God, which comes from outside of one’s self.</a:t>
            </a:r>
          </a:p>
          <a:p>
            <a:pPr marL="457200" lvl="1" indent="0">
              <a:buNone/>
            </a:pPr>
            <a:r>
              <a:rPr lang="is-IS" dirty="0"/>
              <a:t>God’s wor alone give certainty to the faith of a penitent.</a:t>
            </a:r>
          </a:p>
          <a:p>
            <a:pPr marL="0" indent="0">
              <a:buNone/>
            </a:pPr>
            <a:r>
              <a:rPr lang="is-IS" dirty="0"/>
              <a:t>- I forgive you all your sins in the name of the Father...</a:t>
            </a:r>
          </a:p>
          <a:p>
            <a:pPr marL="457200" lvl="1" indent="0">
              <a:buNone/>
            </a:pPr>
            <a:r>
              <a:rPr lang="is-IS" dirty="0"/>
              <a:t>Absolution is spoken in the name of the triune God, which is what you were baptised into.</a:t>
            </a:r>
          </a:p>
          <a:p>
            <a:pPr marL="457200" lvl="1" indent="0">
              <a:buNone/>
            </a:pPr>
            <a:r>
              <a:rPr lang="is-IS" dirty="0"/>
              <a:t>Holy Absolution returns us to the promises of our baptism, that the Old Adam in us might be drowned and die with all sins and evil desires, and that a new man might daily emerge.</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31740920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is-IS" dirty="0"/>
              <a:t>- …in order to fulfill God’s will.</a:t>
            </a:r>
          </a:p>
          <a:p>
            <a:pPr marL="457200" lvl="1" indent="0">
              <a:buNone/>
            </a:pPr>
            <a:r>
              <a:rPr lang="is-IS" dirty="0"/>
              <a:t>God’s will is to forgive sinners.  God will never turn away from the person whose heart is contrite.</a:t>
            </a:r>
          </a:p>
          <a:p>
            <a:pPr marL="0" indent="0">
              <a:buNone/>
            </a:pPr>
            <a:r>
              <a:rPr lang="is-IS" dirty="0"/>
              <a:t>- I have lived as if God didn’t matter...</a:t>
            </a:r>
          </a:p>
          <a:p>
            <a:pPr marL="457200" lvl="1" indent="0">
              <a:buNone/>
            </a:pPr>
            <a:r>
              <a:rPr lang="en-US" dirty="0"/>
              <a:t>C</a:t>
            </a:r>
            <a:r>
              <a:rPr lang="is-IS" dirty="0"/>
              <a:t>onfession begins with this general confession of sins, which follows the Ten Commandments.</a:t>
            </a:r>
          </a:p>
          <a:p>
            <a:pPr marL="0" indent="0">
              <a:buNone/>
            </a:pPr>
            <a:r>
              <a:rPr lang="is-IS" dirty="0"/>
              <a:t>- What troubles me particularly is that...</a:t>
            </a:r>
          </a:p>
          <a:p>
            <a:pPr marL="457200" lvl="1" indent="0">
              <a:buNone/>
            </a:pPr>
            <a:r>
              <a:rPr lang="is-IS" dirty="0"/>
              <a:t>The peniten has examined themselves and feels they need to be absolved from a particular sin.</a:t>
            </a:r>
          </a:p>
          <a:p>
            <a:pPr marL="0" indent="0">
              <a:buNone/>
            </a:pPr>
            <a:r>
              <a:rPr lang="is-IS" dirty="0"/>
              <a:t>- I am sorry for all of this and ask for grace...</a:t>
            </a:r>
          </a:p>
          <a:p>
            <a:pPr marL="457200" lvl="1" indent="0">
              <a:buNone/>
            </a:pPr>
            <a:r>
              <a:rPr lang="is-IS" dirty="0"/>
              <a:t>The penitent has come for absolution on the basis of what Christ has done for him by grace.</a:t>
            </a:r>
          </a:p>
          <a:p>
            <a:pPr marL="0" indent="0">
              <a:buNone/>
            </a:pPr>
            <a:r>
              <a:rPr lang="is-IS" dirty="0"/>
              <a:t>- Do you believe that my forgivenss is God’s</a:t>
            </a:r>
          </a:p>
          <a:p>
            <a:pPr marL="457200" lvl="1" indent="0">
              <a:buNone/>
            </a:pPr>
            <a:r>
              <a:rPr lang="is-IS" dirty="0"/>
              <a:t>This is an invitation to trust in the Word of God, which comes from outside of one’s self.</a:t>
            </a:r>
          </a:p>
          <a:p>
            <a:pPr marL="457200" lvl="1" indent="0">
              <a:buNone/>
            </a:pPr>
            <a:r>
              <a:rPr lang="is-IS" dirty="0"/>
              <a:t>God’s wor alone give certainty to the faith of a penitent.</a:t>
            </a:r>
          </a:p>
          <a:p>
            <a:pPr marL="0" indent="0">
              <a:buNone/>
            </a:pPr>
            <a:r>
              <a:rPr lang="is-IS" dirty="0"/>
              <a:t>- I forgive you all your sins in the name of the Father...</a:t>
            </a:r>
          </a:p>
          <a:p>
            <a:pPr marL="457200" lvl="1" indent="0">
              <a:buNone/>
            </a:pPr>
            <a:r>
              <a:rPr lang="is-IS" dirty="0"/>
              <a:t>Absolution is spoken in the name of the triune God, which is what you were baptised into.</a:t>
            </a:r>
          </a:p>
          <a:p>
            <a:pPr marL="457200" lvl="1" indent="0">
              <a:buNone/>
            </a:pPr>
            <a:r>
              <a:rPr lang="is-IS" dirty="0"/>
              <a:t>Holy Absolution returns us to the promises of our baptism, that the Old Adam in us might be drowned and die with all sins and evil desires, and that a new man might daily emerge.</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1531753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Prayer: Almighty and everlasting God, through Your Son You have promised us forgiveness of sins and everlasting life.  Govern our hearts by Your Holy Spirit that in our daily need, and especially in all time of temptation,</a:t>
            </a:r>
            <a:r>
              <a:rPr lang="en-US" baseline="0" dirty="0"/>
              <a:t> we may seek Your help and, by faith in Your Word, obtain all that You have promised; through Jesus Christ, our Lord. Amen.</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Read 2 Samuel 11:1-27</a:t>
            </a:r>
          </a:p>
          <a:p>
            <a:pPr marL="228600" indent="-228600">
              <a:buAutoNum type="arabicParenR"/>
            </a:pPr>
            <a:r>
              <a:rPr lang="en-US" dirty="0"/>
              <a:t>Go</a:t>
            </a:r>
            <a:r>
              <a:rPr lang="en-US" baseline="0" dirty="0"/>
              <a:t> through Questions and Answers</a:t>
            </a:r>
          </a:p>
          <a:p>
            <a:pPr marL="685800" marR="0" lvl="1"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a:t>David’s sins were: </a:t>
            </a:r>
            <a:r>
              <a:rPr lang="en-US" dirty="0"/>
              <a:t>Coveting – 10</a:t>
            </a:r>
            <a:r>
              <a:rPr lang="en-US" baseline="30000" dirty="0"/>
              <a:t>th</a:t>
            </a:r>
            <a:r>
              <a:rPr lang="en-US" dirty="0"/>
              <a:t> (v.2-3); Adultery – 6</a:t>
            </a:r>
            <a:r>
              <a:rPr lang="en-US" baseline="30000" dirty="0"/>
              <a:t>th</a:t>
            </a:r>
            <a:r>
              <a:rPr lang="en-US" dirty="0"/>
              <a:t> (v.4); Murder – 5</a:t>
            </a:r>
            <a:r>
              <a:rPr lang="en-US" baseline="30000" dirty="0"/>
              <a:t>th</a:t>
            </a:r>
            <a:r>
              <a:rPr lang="en-US" dirty="0"/>
              <a:t> (v.14-17); Used Authority to take advantage</a:t>
            </a:r>
            <a:r>
              <a:rPr lang="en-US" baseline="0" dirty="0"/>
              <a:t> of others and commit these crimes </a:t>
            </a:r>
            <a:r>
              <a:rPr lang="en-US" dirty="0"/>
              <a:t>–</a:t>
            </a:r>
            <a:r>
              <a:rPr lang="en-US" baseline="0" dirty="0"/>
              <a:t> 4</a:t>
            </a:r>
            <a:r>
              <a:rPr lang="en-US" baseline="30000" dirty="0"/>
              <a:t>th</a:t>
            </a:r>
            <a:r>
              <a:rPr lang="en-US" baseline="0" dirty="0"/>
              <a:t>; Sin against God despising of the grace of God that had brought so many blessings into his life – 1</a:t>
            </a:r>
            <a:r>
              <a:rPr lang="en-US" baseline="30000" dirty="0"/>
              <a:t>st</a:t>
            </a:r>
            <a:r>
              <a:rPr lang="en-US" baseline="0" dirty="0"/>
              <a:t> (v.12:7-9)</a:t>
            </a:r>
          </a:p>
          <a:p>
            <a:pPr marL="228600" indent="-228600">
              <a:buAutoNum type="arabicParenR"/>
            </a:pPr>
            <a:r>
              <a:rPr lang="en-US" baseline="0" dirty="0"/>
              <a:t>Overview:  </a:t>
            </a:r>
          </a:p>
          <a:p>
            <a:pPr marL="685800" lvl="1" indent="-228600">
              <a:buAutoNum type="arabicParenR"/>
            </a:pPr>
            <a:r>
              <a:rPr lang="en-US" baseline="0" dirty="0"/>
              <a:t>On the surface David appeared to be the most noble, God-fearing king that Israel ever knew.</a:t>
            </a:r>
          </a:p>
          <a:p>
            <a:pPr marL="685800" lvl="1" indent="-228600">
              <a:buAutoNum type="arabicParenR"/>
            </a:pPr>
            <a:r>
              <a:rPr lang="en-US" baseline="0" dirty="0"/>
              <a:t>Yet, underneath there was a hear that was deceitful and wicked.</a:t>
            </a:r>
          </a:p>
          <a:p>
            <a:pPr marL="685800" lvl="1" indent="-228600">
              <a:buAutoNum type="arabicParenR"/>
            </a:pPr>
            <a:r>
              <a:rPr lang="en-US" baseline="0" dirty="0"/>
              <a:t>Turned against God.</a:t>
            </a:r>
          </a:p>
          <a:p>
            <a:pPr marL="685800" lvl="1" indent="-228600">
              <a:buAutoNum type="arabicParenR"/>
            </a:pPr>
            <a:r>
              <a:rPr lang="en-US" baseline="0" dirty="0"/>
              <a:t>We to use all of the good things God gives us against Him and our neighbor for our own selfish ends.</a:t>
            </a:r>
          </a:p>
          <a:p>
            <a:pPr marL="685800" lvl="1" indent="-228600">
              <a:buAutoNum type="arabicParenR"/>
            </a:pPr>
            <a:r>
              <a:rPr lang="en-US" baseline="0" dirty="0"/>
              <a:t>David’s lust led to adultery, which led to murder</a:t>
            </a:r>
            <a:r>
              <a:rPr lang="is-IS" baseline="0" dirty="0"/>
              <a:t>.  Each sin led to the next one.</a:t>
            </a: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1129080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Read 2 Samuel 12:1-23 </a:t>
            </a:r>
          </a:p>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167368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Read 2 Samuel 12:1-23 </a:t>
            </a:r>
          </a:p>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3517428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352320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r>
              <a:rPr lang="en-US" baseline="0" dirty="0"/>
              <a:t>Overview:  </a:t>
            </a:r>
          </a:p>
          <a:p>
            <a:pPr marL="685800" lvl="1" indent="-228600">
              <a:buAutoNum type="arabicParenR"/>
            </a:pPr>
            <a:r>
              <a:rPr lang="en-US" baseline="0" dirty="0"/>
              <a:t>Nathan’s ministry of the Word of God to David was necessary in order to bring David to repentance.</a:t>
            </a:r>
          </a:p>
          <a:p>
            <a:pPr marL="685800" lvl="1" indent="-228600">
              <a:buAutoNum type="arabicParenR"/>
            </a:pPr>
            <a:r>
              <a:rPr lang="en-US" baseline="0" dirty="0"/>
              <a:t>He preached the Law in such a way to David that it left him no way to escape the judgment of God.</a:t>
            </a:r>
          </a:p>
          <a:p>
            <a:pPr marL="685800" lvl="1" indent="-228600">
              <a:buAutoNum type="arabicParenR"/>
            </a:pPr>
            <a:r>
              <a:rPr lang="en-US" baseline="0" dirty="0"/>
              <a:t>David not only sinned by breaking the 4, 5, 6, &amp; 10 commandments, but also the 1</a:t>
            </a:r>
            <a:r>
              <a:rPr lang="en-US" baseline="30000" dirty="0"/>
              <a:t>st</a:t>
            </a:r>
            <a:r>
              <a:rPr lang="en-US" baseline="0" dirty="0"/>
              <a:t> by despising the grace of God that had brought so many blessings into his life.</a:t>
            </a:r>
          </a:p>
          <a:p>
            <a:pPr marL="685800" lvl="1" indent="-228600">
              <a:buAutoNum type="arabicParenR"/>
            </a:pPr>
            <a:r>
              <a:rPr lang="en-US" baseline="0" dirty="0"/>
              <a:t>Nathan spoke the absolution in God’s place.</a:t>
            </a:r>
          </a:p>
          <a:p>
            <a:pPr marL="685800" lvl="1" indent="-228600">
              <a:buAutoNum type="arabicParenR"/>
            </a:pPr>
            <a:r>
              <a:rPr lang="en-US" baseline="0" dirty="0"/>
              <a:t>While David was forgiven, the child would still die.</a:t>
            </a:r>
          </a:p>
          <a:p>
            <a:pPr marL="685800" lvl="1" indent="-228600">
              <a:buAutoNum type="arabicParenR"/>
            </a:pPr>
            <a:r>
              <a:rPr lang="en-US" baseline="0" dirty="0"/>
              <a:t>The suffering David would face would reveal the need for Christ’s forgiveness.</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2318177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r>
              <a:rPr lang="en-US" baseline="0" dirty="0"/>
              <a:t>Overview:  </a:t>
            </a:r>
          </a:p>
          <a:p>
            <a:pPr marL="685800" lvl="1" indent="-228600">
              <a:buAutoNum type="arabicParenR"/>
            </a:pPr>
            <a:r>
              <a:rPr lang="en-US" baseline="0" dirty="0"/>
              <a:t>Nathan’s ministry of the Word of God to David was necessary in order to bring David to repentance.</a:t>
            </a:r>
          </a:p>
          <a:p>
            <a:pPr marL="685800" lvl="1" indent="-228600">
              <a:buAutoNum type="arabicParenR"/>
            </a:pPr>
            <a:r>
              <a:rPr lang="en-US" baseline="0" dirty="0"/>
              <a:t>He preached the Law in such a way to David that it left him no way to escape the judgment of God.</a:t>
            </a:r>
          </a:p>
          <a:p>
            <a:pPr marL="685800" lvl="1" indent="-228600">
              <a:buAutoNum type="arabicParenR"/>
            </a:pPr>
            <a:r>
              <a:rPr lang="en-US" baseline="0" dirty="0"/>
              <a:t>David not only sinned by breaking the 4, 5, 6, &amp; 10 commandments, but also the 1</a:t>
            </a:r>
            <a:r>
              <a:rPr lang="en-US" baseline="30000" dirty="0"/>
              <a:t>st</a:t>
            </a:r>
            <a:r>
              <a:rPr lang="en-US" baseline="0" dirty="0"/>
              <a:t> by despising the grace of God that had brought so many blessings into his life.</a:t>
            </a:r>
          </a:p>
          <a:p>
            <a:pPr marL="685800" lvl="1" indent="-228600">
              <a:buAutoNum type="arabicParenR"/>
            </a:pPr>
            <a:r>
              <a:rPr lang="en-US" baseline="0" dirty="0"/>
              <a:t>Nathan spoke the absolution in God’s place.</a:t>
            </a:r>
          </a:p>
          <a:p>
            <a:pPr marL="685800" lvl="1" indent="-228600">
              <a:buAutoNum type="arabicParenR"/>
            </a:pPr>
            <a:r>
              <a:rPr lang="en-US" baseline="0" dirty="0"/>
              <a:t>While David was forgiven, the child would still die.</a:t>
            </a:r>
          </a:p>
          <a:p>
            <a:pPr marL="685800" lvl="1" indent="-228600">
              <a:buAutoNum type="arabicParenR"/>
            </a:pPr>
            <a:r>
              <a:rPr lang="en-US" baseline="0" dirty="0"/>
              <a:t>The suffering David would face would reveal the need for Christ’s forgiveness.</a:t>
            </a:r>
          </a:p>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91216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2167368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3/10/20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3/10/20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3/10/20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3/10/20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3/10/20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3/10/20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3/10/20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3/10/20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3/10/20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3/10/20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3/10/20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3/10/20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Confession</a:t>
            </a:r>
          </a:p>
        </p:txBody>
      </p:sp>
      <p:sp>
        <p:nvSpPr>
          <p:cNvPr id="5" name="Subtitle 4"/>
          <p:cNvSpPr>
            <a:spLocks noGrp="1"/>
          </p:cNvSpPr>
          <p:nvPr>
            <p:ph type="subTitle" idx="1"/>
          </p:nvPr>
        </p:nvSpPr>
        <p:spPr/>
        <p:txBody>
          <a:bodyPr/>
          <a:lstStyle/>
          <a:p>
            <a:endParaRPr lang="en-US"/>
          </a:p>
        </p:txBody>
      </p:sp>
      <p:pic>
        <p:nvPicPr>
          <p:cNvPr id="3" name="Picture 2"/>
          <p:cNvPicPr>
            <a:picLocks noChangeAspect="1"/>
          </p:cNvPicPr>
          <p:nvPr/>
        </p:nvPicPr>
        <p:blipFill>
          <a:blip r:embed="rId3">
            <a:alphaModFix amt="10000"/>
          </a:blip>
          <a:stretch>
            <a:fillRect/>
          </a:stretch>
        </p:blipFill>
        <p:spPr>
          <a:xfrm>
            <a:off x="2082800" y="0"/>
            <a:ext cx="4976301" cy="6858000"/>
          </a:xfrm>
          <a:prstGeom prst="rect">
            <a:avLst/>
          </a:prstGeom>
          <a:effectLst>
            <a:softEdge rad="254000"/>
          </a:effectLst>
        </p:spPr>
      </p:pic>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0167"/>
          </a:xfrm>
        </p:spPr>
        <p:txBody>
          <a:bodyPr/>
          <a:lstStyle/>
          <a:p>
            <a:r>
              <a:rPr lang="en-US" dirty="0"/>
              <a:t>2 Samuel 12:1-23</a:t>
            </a:r>
          </a:p>
        </p:txBody>
      </p:sp>
      <p:sp>
        <p:nvSpPr>
          <p:cNvPr id="3" name="Content Placeholder 2"/>
          <p:cNvSpPr>
            <a:spLocks noGrp="1"/>
          </p:cNvSpPr>
          <p:nvPr>
            <p:ph idx="1"/>
          </p:nvPr>
        </p:nvSpPr>
        <p:spPr>
          <a:xfrm>
            <a:off x="457200" y="910168"/>
            <a:ext cx="8229600" cy="5651500"/>
          </a:xfrm>
        </p:spPr>
        <p:txBody>
          <a:bodyPr>
            <a:normAutofit/>
          </a:bodyPr>
          <a:lstStyle/>
          <a:p>
            <a:pPr marL="0" indent="0">
              <a:buNone/>
            </a:pPr>
            <a:r>
              <a:rPr lang="en-US" b="1" dirty="0"/>
              <a:t>Q: How does this story apply to us?</a:t>
            </a:r>
          </a:p>
          <a:p>
            <a:pPr marL="0" indent="0">
              <a:buNone/>
            </a:pPr>
            <a:r>
              <a:rPr lang="en-US" dirty="0"/>
              <a:t>A: Like David, we too are sinners in need of absolution.</a:t>
            </a:r>
          </a:p>
          <a:p>
            <a:pPr marL="0" indent="0">
              <a:buNone/>
            </a:pPr>
            <a:endParaRPr lang="en-US" dirty="0"/>
          </a:p>
          <a:p>
            <a:pPr marL="0" indent="0">
              <a:buNone/>
            </a:pPr>
            <a:r>
              <a:rPr lang="en-US" b="1" dirty="0"/>
              <a:t>Q: Who are people that confront us of our sins?</a:t>
            </a:r>
          </a:p>
          <a:p>
            <a:pPr marL="0" indent="0">
              <a:buNone/>
            </a:pPr>
            <a:r>
              <a:rPr lang="en-US" dirty="0"/>
              <a:t>A: Pastors, Parents, Teachers, other people in authority.</a:t>
            </a:r>
          </a:p>
        </p:txBody>
      </p:sp>
    </p:spTree>
    <p:extLst>
      <p:ext uri="{BB962C8B-B14F-4D97-AF65-F5344CB8AC3E}">
        <p14:creationId xmlns:p14="http://schemas.microsoft.com/office/powerpoint/2010/main" val="89156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0167"/>
          </a:xfrm>
        </p:spPr>
        <p:txBody>
          <a:bodyPr/>
          <a:lstStyle/>
          <a:p>
            <a:r>
              <a:rPr lang="en-US" dirty="0"/>
              <a:t>2 Samuel 12:1-23</a:t>
            </a:r>
          </a:p>
        </p:txBody>
      </p:sp>
      <p:sp>
        <p:nvSpPr>
          <p:cNvPr id="3" name="Content Placeholder 2"/>
          <p:cNvSpPr>
            <a:spLocks noGrp="1"/>
          </p:cNvSpPr>
          <p:nvPr>
            <p:ph idx="1"/>
          </p:nvPr>
        </p:nvSpPr>
        <p:spPr>
          <a:xfrm>
            <a:off x="457200" y="910168"/>
            <a:ext cx="8229600" cy="5651500"/>
          </a:xfrm>
        </p:spPr>
        <p:txBody>
          <a:bodyPr>
            <a:normAutofit/>
          </a:bodyPr>
          <a:lstStyle/>
          <a:p>
            <a:pPr marL="0" indent="0">
              <a:buNone/>
            </a:pPr>
            <a:r>
              <a:rPr lang="en-US" b="1" dirty="0"/>
              <a:t>Q: How is our sins uncovered?</a:t>
            </a:r>
          </a:p>
          <a:p>
            <a:pPr marL="0" indent="0">
              <a:buNone/>
            </a:pPr>
            <a:r>
              <a:rPr lang="en-US" dirty="0"/>
              <a:t>A: Through God’s Law. It crushes us, revealing the truth of who we are – sinners.</a:t>
            </a:r>
          </a:p>
          <a:p>
            <a:pPr marL="0" indent="0">
              <a:buNone/>
            </a:pPr>
            <a:endParaRPr lang="en-US" dirty="0"/>
          </a:p>
          <a:p>
            <a:pPr marL="0" indent="0">
              <a:buNone/>
            </a:pPr>
            <a:r>
              <a:rPr lang="en-US" b="1" dirty="0"/>
              <a:t>Q: Outside of of showing us our sin, what else does God’s word reveal to us?</a:t>
            </a:r>
          </a:p>
          <a:p>
            <a:pPr marL="0" indent="0">
              <a:buNone/>
            </a:pPr>
            <a:r>
              <a:rPr lang="en-US" dirty="0"/>
              <a:t>A: On account of Christ, there is forgiveness.  The words of absolution sustains us and comforts us.</a:t>
            </a:r>
          </a:p>
        </p:txBody>
      </p:sp>
    </p:spTree>
    <p:extLst>
      <p:ext uri="{BB962C8B-B14F-4D97-AF65-F5344CB8AC3E}">
        <p14:creationId xmlns:p14="http://schemas.microsoft.com/office/powerpoint/2010/main" val="33827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0167"/>
          </a:xfrm>
        </p:spPr>
        <p:txBody>
          <a:bodyPr/>
          <a:lstStyle/>
          <a:p>
            <a:r>
              <a:rPr lang="en-US" dirty="0"/>
              <a:t>2 Samuel 12:1-23</a:t>
            </a:r>
          </a:p>
        </p:txBody>
      </p:sp>
      <p:sp>
        <p:nvSpPr>
          <p:cNvPr id="3" name="Content Placeholder 2"/>
          <p:cNvSpPr>
            <a:spLocks noGrp="1"/>
          </p:cNvSpPr>
          <p:nvPr>
            <p:ph idx="1"/>
          </p:nvPr>
        </p:nvSpPr>
        <p:spPr>
          <a:xfrm>
            <a:off x="457200" y="910168"/>
            <a:ext cx="8229600" cy="5651500"/>
          </a:xfrm>
        </p:spPr>
        <p:txBody>
          <a:bodyPr>
            <a:normAutofit/>
          </a:bodyPr>
          <a:lstStyle/>
          <a:p>
            <a:pPr marL="0" indent="0" algn="ctr">
              <a:buNone/>
            </a:pPr>
            <a:r>
              <a:rPr lang="en-US" dirty="0"/>
              <a:t>It’s easy to dismiss the story of David since it seems to be about the gross sins of life that we may have not committed.</a:t>
            </a:r>
          </a:p>
          <a:p>
            <a:pPr marL="0" indent="0" algn="ctr">
              <a:buNone/>
            </a:pPr>
            <a:endParaRPr lang="en-US" dirty="0"/>
          </a:p>
          <a:p>
            <a:pPr marL="0" indent="0" algn="ctr">
              <a:buNone/>
            </a:pPr>
            <a:r>
              <a:rPr lang="en-US" dirty="0"/>
              <a:t>David’s sins were merely the outward masks of a deeper corruption that is common to us all - Unbelief and mistrust of God’s goodness.  This is a result of original sin.</a:t>
            </a:r>
          </a:p>
          <a:p>
            <a:pPr marL="0" indent="0" algn="ctr">
              <a:buNone/>
            </a:pPr>
            <a:endParaRPr lang="en-US" dirty="0"/>
          </a:p>
          <a:p>
            <a:pPr marL="0" indent="0" algn="ctr">
              <a:buNone/>
            </a:pPr>
            <a:r>
              <a:rPr lang="en-US" dirty="0"/>
              <a:t>With the word of absolution God sustains us in the faith, comforts us in the mist of every trial.  Especially those of our own making.  Holy Absolution is our comfort and promise of forgiveness of sins through Christ.</a:t>
            </a:r>
          </a:p>
        </p:txBody>
      </p:sp>
    </p:spTree>
    <p:extLst>
      <p:ext uri="{BB962C8B-B14F-4D97-AF65-F5344CB8AC3E}">
        <p14:creationId xmlns:p14="http://schemas.microsoft.com/office/powerpoint/2010/main" val="175784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Confession </a:t>
            </a:r>
            <a:br>
              <a:rPr lang="en-US" dirty="0"/>
            </a:br>
            <a:r>
              <a:rPr lang="en-US" dirty="0"/>
              <a:t>in</a:t>
            </a:r>
            <a:br>
              <a:rPr lang="en-US" dirty="0"/>
            </a:br>
            <a:r>
              <a:rPr lang="en-US" dirty="0"/>
              <a:t>The Small Catechism</a:t>
            </a:r>
          </a:p>
        </p:txBody>
      </p:sp>
      <p:sp>
        <p:nvSpPr>
          <p:cNvPr id="5" name="Text Placeholder 4"/>
          <p:cNvSpPr>
            <a:spLocks noGrp="1"/>
          </p:cNvSpPr>
          <p:nvPr>
            <p:ph type="body" idx="1"/>
          </p:nvPr>
        </p:nvSpPr>
        <p:spPr/>
        <p:txBody>
          <a:bodyPr/>
          <a:lstStyle/>
          <a:p>
            <a:r>
              <a:rPr lang="en-US" dirty="0"/>
              <a:t>Fourth Chief Part</a:t>
            </a:r>
          </a:p>
        </p:txBody>
      </p:sp>
      <p:pic>
        <p:nvPicPr>
          <p:cNvPr id="6" name="Picture 5" descr="lrose_stainedglass300.jpg"/>
          <p:cNvPicPr>
            <a:picLocks noChangeAspect="1"/>
          </p:cNvPicPr>
          <p:nvPr/>
        </p:nvPicPr>
        <p:blipFill>
          <a:blip r:embed="rId2">
            <a:alphaModFix amt="16000"/>
            <a:extLst>
              <a:ext uri="{28A0092B-C50C-407E-A947-70E740481C1C}">
                <a14:useLocalDpi xmlns:a14="http://schemas.microsoft.com/office/drawing/2010/main" val="0"/>
              </a:ext>
            </a:extLst>
          </a:blip>
          <a:stretch>
            <a:fillRect/>
          </a:stretch>
        </p:blipFill>
        <p:spPr>
          <a:xfrm>
            <a:off x="2152895" y="700177"/>
            <a:ext cx="4965342" cy="4965342"/>
          </a:xfrm>
          <a:prstGeom prst="rect">
            <a:avLst/>
          </a:prstGeom>
        </p:spPr>
      </p:pic>
    </p:spTree>
    <p:extLst>
      <p:ext uri="{BB962C8B-B14F-4D97-AF65-F5344CB8AC3E}">
        <p14:creationId xmlns:p14="http://schemas.microsoft.com/office/powerpoint/2010/main" val="1616526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Confession</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What sins should we confess?</a:t>
            </a:r>
          </a:p>
          <a:p>
            <a:pPr marL="0" indent="0" algn="ctr">
              <a:spcBef>
                <a:spcPts val="0"/>
              </a:spcBef>
              <a:buNone/>
            </a:pPr>
            <a:endParaRPr lang="en-US" dirty="0"/>
          </a:p>
          <a:p>
            <a:pPr marL="0" indent="0" algn="ctr">
              <a:spcBef>
                <a:spcPts val="0"/>
              </a:spcBef>
              <a:buNone/>
            </a:pPr>
            <a:r>
              <a:rPr lang="en-US" dirty="0"/>
              <a:t>Before God we should plead guilty of all sins, even those we are not aware of, as we do in the Lord’s Prayer; but before the pastor we should confess only those sins which we know and feel in our hearts.</a:t>
            </a:r>
          </a:p>
        </p:txBody>
      </p:sp>
    </p:spTree>
    <p:extLst>
      <p:ext uri="{BB962C8B-B14F-4D97-AF65-F5344CB8AC3E}">
        <p14:creationId xmlns:p14="http://schemas.microsoft.com/office/powerpoint/2010/main" val="1338350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Confession</a:t>
            </a:r>
          </a:p>
        </p:txBody>
      </p:sp>
      <p:sp>
        <p:nvSpPr>
          <p:cNvPr id="3" name="Content Placeholder 2"/>
          <p:cNvSpPr>
            <a:spLocks noGrp="1"/>
          </p:cNvSpPr>
          <p:nvPr>
            <p:ph idx="1"/>
          </p:nvPr>
        </p:nvSpPr>
        <p:spPr>
          <a:xfrm>
            <a:off x="457200" y="914400"/>
            <a:ext cx="8229600" cy="5943600"/>
          </a:xfrm>
        </p:spPr>
        <p:txBody>
          <a:bodyPr>
            <a:normAutofit lnSpcReduction="10000"/>
          </a:bodyPr>
          <a:lstStyle/>
          <a:p>
            <a:pPr marL="0" indent="0">
              <a:buNone/>
            </a:pPr>
            <a:r>
              <a:rPr lang="en-US" b="1" dirty="0"/>
              <a:t>Q: Should we plead guilty before God only those sins we know and feel in our hearts?</a:t>
            </a:r>
          </a:p>
          <a:p>
            <a:pPr marL="0" indent="0">
              <a:buNone/>
            </a:pPr>
            <a:r>
              <a:rPr lang="en-US" dirty="0"/>
              <a:t>A: No, we plead guilty to all sins. Those which we have done and those we have failed to do.</a:t>
            </a:r>
          </a:p>
          <a:p>
            <a:pPr marL="0" indent="0">
              <a:buNone/>
            </a:pPr>
            <a:endParaRPr lang="en-US" dirty="0"/>
          </a:p>
          <a:p>
            <a:r>
              <a:rPr lang="en-US" b="1" dirty="0"/>
              <a:t>1 John 1:8-9 </a:t>
            </a:r>
            <a:r>
              <a:rPr lang="en-US" dirty="0"/>
              <a:t>- If we say we have no sin, we deceive ourselves and the truth is not in us.  If we confess our sins, he is faithful and just to forgive us our sins and to cleanse us from all unrighteousness.</a:t>
            </a:r>
          </a:p>
          <a:p>
            <a:r>
              <a:rPr lang="en-US" b="1" dirty="0"/>
              <a:t>Psalm 19:12 </a:t>
            </a:r>
            <a:r>
              <a:rPr lang="en-US" dirty="0"/>
              <a:t>– Who can discern his errors? Declare me innocent from hidden faults.</a:t>
            </a:r>
          </a:p>
          <a:p>
            <a:pPr marL="0" indent="0">
              <a:buNone/>
            </a:pPr>
            <a:endParaRPr lang="en-US" dirty="0"/>
          </a:p>
          <a:p>
            <a:pPr marL="0" indent="0" algn="ctr">
              <a:buNone/>
            </a:pPr>
            <a:r>
              <a:rPr lang="en-US" dirty="0"/>
              <a:t>Before God we confess all our sins, known and unknown, intended and unintended.  Ultimately our life is one of repentance.</a:t>
            </a:r>
          </a:p>
          <a:p>
            <a:pPr marL="0" indent="0">
              <a:buNone/>
            </a:pPr>
            <a:endParaRPr lang="en-US" dirty="0"/>
          </a:p>
        </p:txBody>
      </p:sp>
    </p:spTree>
    <p:extLst>
      <p:ext uri="{BB962C8B-B14F-4D97-AF65-F5344CB8AC3E}">
        <p14:creationId xmlns:p14="http://schemas.microsoft.com/office/powerpoint/2010/main" val="222443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Confession</a:t>
            </a:r>
          </a:p>
        </p:txBody>
      </p:sp>
      <p:sp>
        <p:nvSpPr>
          <p:cNvPr id="3" name="Content Placeholder 2"/>
          <p:cNvSpPr>
            <a:spLocks noGrp="1"/>
          </p:cNvSpPr>
          <p:nvPr>
            <p:ph idx="1"/>
          </p:nvPr>
        </p:nvSpPr>
        <p:spPr>
          <a:xfrm>
            <a:off x="358189" y="914400"/>
            <a:ext cx="8466290" cy="5943600"/>
          </a:xfrm>
        </p:spPr>
        <p:txBody>
          <a:bodyPr>
            <a:normAutofit/>
          </a:bodyPr>
          <a:lstStyle/>
          <a:p>
            <a:pPr marL="0" indent="0">
              <a:buNone/>
            </a:pPr>
            <a:r>
              <a:rPr lang="en-US" b="1" dirty="0"/>
              <a:t>Q: What petition of the Lord’s Prayer is Luther referring to in the explanation of confession?</a:t>
            </a:r>
          </a:p>
          <a:p>
            <a:pPr marL="0" indent="0">
              <a:buNone/>
            </a:pPr>
            <a:r>
              <a:rPr lang="en-US" dirty="0"/>
              <a:t>A: 5</a:t>
            </a:r>
            <a:r>
              <a:rPr lang="en-US" baseline="30000" dirty="0"/>
              <a:t>th</a:t>
            </a:r>
            <a:r>
              <a:rPr lang="en-US" dirty="0"/>
              <a:t> – forgive us our trespasses</a:t>
            </a:r>
          </a:p>
          <a:p>
            <a:pPr marL="0" indent="0">
              <a:buNone/>
            </a:pPr>
            <a:endParaRPr lang="en-US" dirty="0"/>
          </a:p>
          <a:p>
            <a:pPr marL="0" indent="0">
              <a:buNone/>
            </a:pPr>
            <a:r>
              <a:rPr lang="en-US" b="1" dirty="0"/>
              <a:t>Q: Before the pastor what sins should we confess?</a:t>
            </a:r>
          </a:p>
          <a:p>
            <a:pPr marL="0" indent="0">
              <a:buNone/>
            </a:pPr>
            <a:r>
              <a:rPr lang="en-US" dirty="0"/>
              <a:t>A: Those sins we know and feel in our hearts.  This is commonly referred to private confession.</a:t>
            </a:r>
          </a:p>
          <a:p>
            <a:pPr marL="0" indent="0">
              <a:buNone/>
            </a:pPr>
            <a:endParaRPr lang="en-US" dirty="0"/>
          </a:p>
          <a:p>
            <a:pPr marL="0" indent="0">
              <a:buNone/>
            </a:pPr>
            <a:r>
              <a:rPr lang="en-US" b="1" dirty="0"/>
              <a:t>Q: When the pastor forgives your sins, are these his Words?</a:t>
            </a:r>
          </a:p>
          <a:p>
            <a:pPr marL="0" indent="0">
              <a:buNone/>
            </a:pPr>
            <a:r>
              <a:rPr lang="en-US" dirty="0"/>
              <a:t>A: No, these are God’s words of forgiveness for Christ’s sake.</a:t>
            </a:r>
          </a:p>
        </p:txBody>
      </p:sp>
    </p:spTree>
    <p:extLst>
      <p:ext uri="{BB962C8B-B14F-4D97-AF65-F5344CB8AC3E}">
        <p14:creationId xmlns:p14="http://schemas.microsoft.com/office/powerpoint/2010/main" val="266697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Confession</a:t>
            </a:r>
          </a:p>
        </p:txBody>
      </p:sp>
      <p:sp>
        <p:nvSpPr>
          <p:cNvPr id="3" name="Content Placeholder 2"/>
          <p:cNvSpPr>
            <a:spLocks noGrp="1"/>
          </p:cNvSpPr>
          <p:nvPr>
            <p:ph idx="1"/>
          </p:nvPr>
        </p:nvSpPr>
        <p:spPr>
          <a:xfrm>
            <a:off x="358189" y="914400"/>
            <a:ext cx="8466290" cy="5943600"/>
          </a:xfrm>
        </p:spPr>
        <p:txBody>
          <a:bodyPr>
            <a:normAutofit/>
          </a:bodyPr>
          <a:lstStyle/>
          <a:p>
            <a:r>
              <a:rPr lang="en-US" b="1" dirty="0"/>
              <a:t>2 Samuel 12:13 </a:t>
            </a:r>
            <a:r>
              <a:rPr lang="en-US" dirty="0"/>
              <a:t>– David said to Nathan “I have sinned against the Lord.” And Nathan said to David, “The LORD also has put away your sin; you shall not die.”</a:t>
            </a:r>
          </a:p>
          <a:p>
            <a:r>
              <a:rPr lang="en-US" b="1" dirty="0"/>
              <a:t>Proverbs 28:13 </a:t>
            </a:r>
            <a:r>
              <a:rPr lang="en-US" dirty="0"/>
              <a:t>– Whoever conceals his transgressions will not prosper, but he who confesses and forsakes them will obtain mercy.</a:t>
            </a:r>
          </a:p>
          <a:p>
            <a:pPr marL="0" indent="0">
              <a:buNone/>
            </a:pPr>
            <a:endParaRPr lang="en-US" dirty="0"/>
          </a:p>
          <a:p>
            <a:pPr marL="0" indent="0" algn="ctr">
              <a:buNone/>
            </a:pPr>
            <a:r>
              <a:rPr lang="en-US" dirty="0"/>
              <a:t>When deeply troubled by our sin and its consequences in our lives, God has given us the office of the holy ministry for individual confession and absolution.</a:t>
            </a:r>
          </a:p>
          <a:p>
            <a:pPr marL="0" indent="0" algn="ctr">
              <a:buNone/>
            </a:pPr>
            <a:endParaRPr lang="en-US" dirty="0"/>
          </a:p>
          <a:p>
            <a:pPr marL="0" indent="0" algn="ctr">
              <a:buNone/>
            </a:pPr>
            <a:r>
              <a:rPr lang="en-US" dirty="0"/>
              <a:t>The words of forgiveness the pastor speaks are not his words but God’s word of forgiveness on account of Christ.</a:t>
            </a:r>
          </a:p>
        </p:txBody>
      </p:sp>
    </p:spTree>
    <p:extLst>
      <p:ext uri="{BB962C8B-B14F-4D97-AF65-F5344CB8AC3E}">
        <p14:creationId xmlns:p14="http://schemas.microsoft.com/office/powerpoint/2010/main" val="908876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Confession</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Which are these?</a:t>
            </a:r>
          </a:p>
          <a:p>
            <a:pPr marL="0" indent="0" algn="ctr">
              <a:spcBef>
                <a:spcPts val="0"/>
              </a:spcBef>
              <a:buNone/>
            </a:pPr>
            <a:r>
              <a:rPr lang="en-US" dirty="0"/>
              <a:t>Consider your place in life according to the Ten Commandments: Are you a father, mother, son, daughter, husband, wife or worker?</a:t>
            </a:r>
          </a:p>
          <a:p>
            <a:pPr marL="0" indent="0" algn="ctr">
              <a:spcBef>
                <a:spcPts val="0"/>
              </a:spcBef>
              <a:buNone/>
            </a:pPr>
            <a:r>
              <a:rPr lang="en-US" dirty="0"/>
              <a:t>Have you been disobedient, unfaithful, or lazy?</a:t>
            </a:r>
          </a:p>
          <a:p>
            <a:pPr marL="0" indent="0" algn="ctr">
              <a:spcBef>
                <a:spcPts val="0"/>
              </a:spcBef>
              <a:buNone/>
            </a:pPr>
            <a:r>
              <a:rPr lang="en-US" dirty="0"/>
              <a:t>Have you been hot-tempered, rude, or quarrelsome?</a:t>
            </a:r>
          </a:p>
          <a:p>
            <a:pPr marL="0" indent="0" algn="ctr">
              <a:spcBef>
                <a:spcPts val="0"/>
              </a:spcBef>
              <a:buNone/>
            </a:pPr>
            <a:r>
              <a:rPr lang="en-US" dirty="0"/>
              <a:t>Have you hurt someone by your words or deeds?</a:t>
            </a:r>
          </a:p>
          <a:p>
            <a:pPr marL="0" indent="0" algn="ctr">
              <a:spcBef>
                <a:spcPts val="0"/>
              </a:spcBef>
              <a:buNone/>
            </a:pPr>
            <a:r>
              <a:rPr lang="en-US" dirty="0"/>
              <a:t>Have you stole, been negligent, wasted anything, or done any harm?</a:t>
            </a:r>
          </a:p>
        </p:txBody>
      </p:sp>
    </p:spTree>
    <p:extLst>
      <p:ext uri="{BB962C8B-B14F-4D97-AF65-F5344CB8AC3E}">
        <p14:creationId xmlns:p14="http://schemas.microsoft.com/office/powerpoint/2010/main" val="3478386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Which are these?</a:t>
            </a:r>
          </a:p>
        </p:txBody>
      </p:sp>
      <p:sp>
        <p:nvSpPr>
          <p:cNvPr id="3" name="Content Placeholder 2"/>
          <p:cNvSpPr>
            <a:spLocks noGrp="1"/>
          </p:cNvSpPr>
          <p:nvPr>
            <p:ph idx="1"/>
          </p:nvPr>
        </p:nvSpPr>
        <p:spPr>
          <a:xfrm>
            <a:off x="457200" y="914400"/>
            <a:ext cx="8229600" cy="5211763"/>
          </a:xfrm>
        </p:spPr>
        <p:txBody>
          <a:bodyPr/>
          <a:lstStyle/>
          <a:p>
            <a:pPr marL="0" indent="0">
              <a:buNone/>
            </a:pPr>
            <a:r>
              <a:rPr lang="en-US" b="1" dirty="0"/>
              <a:t>Q: What does “place in life” mean?</a:t>
            </a:r>
          </a:p>
          <a:p>
            <a:pPr marL="0" indent="0">
              <a:buNone/>
            </a:pPr>
            <a:r>
              <a:rPr lang="en-US" dirty="0"/>
              <a:t>A: This is your station or vocation.</a:t>
            </a:r>
          </a:p>
          <a:p>
            <a:pPr marL="0" indent="0">
              <a:buNone/>
            </a:pPr>
            <a:endParaRPr lang="en-US" dirty="0"/>
          </a:p>
          <a:p>
            <a:pPr marL="0" indent="0">
              <a:buNone/>
            </a:pPr>
            <a:r>
              <a:rPr lang="en-US" b="1" dirty="0"/>
              <a:t>Q: Name some of your vocations?</a:t>
            </a:r>
          </a:p>
          <a:p>
            <a:pPr marL="0" indent="0">
              <a:buNone/>
            </a:pPr>
            <a:r>
              <a:rPr lang="en-US" dirty="0"/>
              <a:t>A: Son/Daughter, Brother/Sister, Student, etc.</a:t>
            </a:r>
          </a:p>
          <a:p>
            <a:pPr marL="0" indent="0">
              <a:buNone/>
            </a:pPr>
            <a:endParaRPr lang="en-US" dirty="0"/>
          </a:p>
          <a:p>
            <a:pPr marL="0" indent="0">
              <a:buNone/>
            </a:pPr>
            <a:r>
              <a:rPr lang="en-US" b="1" dirty="0"/>
              <a:t>Q: How is sin defined by this section?</a:t>
            </a:r>
          </a:p>
          <a:p>
            <a:pPr marL="0" indent="0">
              <a:buNone/>
            </a:pPr>
            <a:r>
              <a:rPr lang="en-US" dirty="0"/>
              <a:t>A: </a:t>
            </a:r>
            <a:r>
              <a:rPr lang="is-IS" dirty="0"/>
              <a:t>…according to the Ten Commandments...</a:t>
            </a:r>
            <a:endParaRPr lang="en-US" dirty="0"/>
          </a:p>
        </p:txBody>
      </p:sp>
    </p:spTree>
    <p:extLst>
      <p:ext uri="{BB962C8B-B14F-4D97-AF65-F5344CB8AC3E}">
        <p14:creationId xmlns:p14="http://schemas.microsoft.com/office/powerpoint/2010/main" val="1460021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Review</a:t>
            </a:r>
          </a:p>
        </p:txBody>
      </p:sp>
      <p:sp>
        <p:nvSpPr>
          <p:cNvPr id="5" name="Text Placeholder 4"/>
          <p:cNvSpPr>
            <a:spLocks noGrp="1"/>
          </p:cNvSpPr>
          <p:nvPr>
            <p:ph type="body" idx="1"/>
          </p:nvPr>
        </p:nvSpPr>
        <p:spPr/>
        <p:txBody>
          <a:bodyPr/>
          <a:lstStyle/>
          <a:p>
            <a:r>
              <a:rPr lang="en-US" dirty="0"/>
              <a:t>Worksheet and Previous Lesson</a:t>
            </a:r>
          </a:p>
        </p:txBody>
      </p:sp>
    </p:spTree>
    <p:extLst>
      <p:ext uri="{BB962C8B-B14F-4D97-AF65-F5344CB8AC3E}">
        <p14:creationId xmlns:p14="http://schemas.microsoft.com/office/powerpoint/2010/main" val="1273346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Rite of Private Confession and Absolution</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6730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14400"/>
          </a:xfrm>
        </p:spPr>
        <p:txBody>
          <a:bodyPr/>
          <a:lstStyle/>
          <a:p>
            <a:r>
              <a:rPr lang="en-US" sz="4400" dirty="0"/>
              <a:t>Private Confession and Absolution</a:t>
            </a:r>
          </a:p>
        </p:txBody>
      </p:sp>
      <p:sp>
        <p:nvSpPr>
          <p:cNvPr id="5" name="Content Placeholder 4"/>
          <p:cNvSpPr>
            <a:spLocks noGrp="1"/>
          </p:cNvSpPr>
          <p:nvPr>
            <p:ph idx="1"/>
          </p:nvPr>
        </p:nvSpPr>
        <p:spPr>
          <a:xfrm>
            <a:off x="457200" y="914400"/>
            <a:ext cx="8229600" cy="5711608"/>
          </a:xfrm>
        </p:spPr>
        <p:txBody>
          <a:bodyPr>
            <a:normAutofit/>
          </a:bodyPr>
          <a:lstStyle/>
          <a:p>
            <a:pPr marL="342900" lvl="1" indent="-342900"/>
            <a:r>
              <a:rPr lang="en-US" sz="2400" dirty="0"/>
              <a:t>When a Christian desires individual confession and absolution, this order may be used.</a:t>
            </a:r>
          </a:p>
          <a:p>
            <a:pPr marL="342900" lvl="1" indent="-342900"/>
            <a:r>
              <a:rPr lang="en-US" sz="2400" dirty="0"/>
              <a:t>Here, you will hear Christ’s word of forgiveness for the strengthening of faith against sin and temptation.</a:t>
            </a:r>
          </a:p>
          <a:p>
            <a:pPr marL="342900" lvl="1" indent="-342900"/>
            <a:r>
              <a:rPr lang="en-US" sz="2400" dirty="0"/>
              <a:t>God’s Word exposes sin, that it might be put to death in us.</a:t>
            </a:r>
          </a:p>
        </p:txBody>
      </p:sp>
    </p:spTree>
    <p:extLst>
      <p:ext uri="{BB962C8B-B14F-4D97-AF65-F5344CB8AC3E}">
        <p14:creationId xmlns:p14="http://schemas.microsoft.com/office/powerpoint/2010/main" val="2677035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14400"/>
          </a:xfrm>
        </p:spPr>
        <p:txBody>
          <a:bodyPr/>
          <a:lstStyle/>
          <a:p>
            <a:r>
              <a:rPr lang="en-US" sz="4400" dirty="0"/>
              <a:t>Private Confession and Absolution</a:t>
            </a:r>
          </a:p>
        </p:txBody>
      </p:sp>
      <p:sp>
        <p:nvSpPr>
          <p:cNvPr id="5" name="Content Placeholder 4"/>
          <p:cNvSpPr>
            <a:spLocks noGrp="1"/>
          </p:cNvSpPr>
          <p:nvPr>
            <p:ph idx="1"/>
          </p:nvPr>
        </p:nvSpPr>
        <p:spPr>
          <a:xfrm>
            <a:off x="457200" y="914400"/>
            <a:ext cx="8229600" cy="5711608"/>
          </a:xfrm>
        </p:spPr>
        <p:txBody>
          <a:bodyPr>
            <a:normAutofit/>
          </a:bodyPr>
          <a:lstStyle/>
          <a:p>
            <a:pPr marL="342900" lvl="1" indent="-342900"/>
            <a:r>
              <a:rPr lang="en-US" sz="2400" dirty="0"/>
              <a:t>Naming our specific sins which trouble us is helpful because it enables the pastor to apply the word of the Gospel to our specific need.</a:t>
            </a:r>
          </a:p>
          <a:p>
            <a:pPr marL="342900" lvl="1" indent="-342900"/>
            <a:r>
              <a:rPr lang="en-US" sz="2400" dirty="0"/>
              <a:t>The confession made by the penitent is protect under a confessional seal, which prohibits the pastor from telling others.  He is at all times obligated to respect the confidential nature of a confession.</a:t>
            </a:r>
          </a:p>
        </p:txBody>
      </p:sp>
    </p:spTree>
    <p:extLst>
      <p:ext uri="{BB962C8B-B14F-4D97-AF65-F5344CB8AC3E}">
        <p14:creationId xmlns:p14="http://schemas.microsoft.com/office/powerpoint/2010/main" val="2550923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14400"/>
          </a:xfrm>
        </p:spPr>
        <p:txBody>
          <a:bodyPr/>
          <a:lstStyle/>
          <a:p>
            <a:r>
              <a:rPr lang="en-US" sz="4400" dirty="0"/>
              <a:t>Private Confession and Absolution</a:t>
            </a:r>
          </a:p>
        </p:txBody>
      </p:sp>
      <p:sp>
        <p:nvSpPr>
          <p:cNvPr id="5" name="Content Placeholder 4"/>
          <p:cNvSpPr>
            <a:spLocks noGrp="1"/>
          </p:cNvSpPr>
          <p:nvPr>
            <p:ph idx="1"/>
          </p:nvPr>
        </p:nvSpPr>
        <p:spPr>
          <a:xfrm>
            <a:off x="457200" y="914400"/>
            <a:ext cx="8229600" cy="5711608"/>
          </a:xfrm>
        </p:spPr>
        <p:txBody>
          <a:bodyPr>
            <a:normAutofit/>
          </a:bodyPr>
          <a:lstStyle/>
          <a:p>
            <a:pPr>
              <a:buFont typeface="Arial"/>
              <a:buChar char="•"/>
            </a:pPr>
            <a:r>
              <a:rPr lang="is-IS" dirty="0"/>
              <a:t>…in order to fulfill God’s will.</a:t>
            </a:r>
          </a:p>
          <a:p>
            <a:pPr lvl="1">
              <a:buFont typeface="Arial"/>
              <a:buChar char="•"/>
            </a:pPr>
            <a:r>
              <a:rPr lang="is-IS" dirty="0"/>
              <a:t>God‘s will is to forgive sinners.  God will never turn away from the person whose heart is contrite.</a:t>
            </a:r>
          </a:p>
          <a:p>
            <a:pPr>
              <a:buFont typeface="Arial"/>
              <a:buChar char="•"/>
            </a:pPr>
            <a:r>
              <a:rPr lang="is-IS" dirty="0"/>
              <a:t>I have lived as if God didn’t matter...</a:t>
            </a:r>
          </a:p>
          <a:p>
            <a:pPr lvl="1">
              <a:buFont typeface="Arial"/>
              <a:buChar char="•"/>
            </a:pPr>
            <a:r>
              <a:rPr lang="en-US" dirty="0"/>
              <a:t>C</a:t>
            </a:r>
            <a:r>
              <a:rPr lang="is-IS" dirty="0"/>
              <a:t>onfession begins with this general confession of sins, which follows the Ten Commandments.</a:t>
            </a:r>
          </a:p>
          <a:p>
            <a:pPr>
              <a:buFont typeface="Arial"/>
              <a:buChar char="•"/>
            </a:pPr>
            <a:r>
              <a:rPr lang="is-IS" dirty="0"/>
              <a:t>What troubles me particularly is that...</a:t>
            </a:r>
          </a:p>
          <a:p>
            <a:pPr lvl="1">
              <a:buFont typeface="Arial"/>
              <a:buChar char="•"/>
            </a:pPr>
            <a:r>
              <a:rPr lang="is-IS" dirty="0"/>
              <a:t>The peniten has examined themselves and feels they need to be absolved from a particular sin.</a:t>
            </a:r>
          </a:p>
          <a:p>
            <a:pPr marL="0" indent="0">
              <a:buNone/>
            </a:pPr>
            <a:endParaRPr lang="en-US" dirty="0"/>
          </a:p>
        </p:txBody>
      </p:sp>
    </p:spTree>
    <p:extLst>
      <p:ext uri="{BB962C8B-B14F-4D97-AF65-F5344CB8AC3E}">
        <p14:creationId xmlns:p14="http://schemas.microsoft.com/office/powerpoint/2010/main" val="3059967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14400"/>
          </a:xfrm>
        </p:spPr>
        <p:txBody>
          <a:bodyPr/>
          <a:lstStyle/>
          <a:p>
            <a:r>
              <a:rPr lang="en-US" sz="4400" dirty="0"/>
              <a:t>Private Confession and Absolution</a:t>
            </a:r>
          </a:p>
        </p:txBody>
      </p:sp>
      <p:sp>
        <p:nvSpPr>
          <p:cNvPr id="5" name="Content Placeholder 4"/>
          <p:cNvSpPr>
            <a:spLocks noGrp="1"/>
          </p:cNvSpPr>
          <p:nvPr>
            <p:ph idx="1"/>
          </p:nvPr>
        </p:nvSpPr>
        <p:spPr>
          <a:xfrm>
            <a:off x="457200" y="914400"/>
            <a:ext cx="8229600" cy="5711608"/>
          </a:xfrm>
        </p:spPr>
        <p:txBody>
          <a:bodyPr>
            <a:normAutofit/>
          </a:bodyPr>
          <a:lstStyle/>
          <a:p>
            <a:pPr>
              <a:buFont typeface="Arial"/>
              <a:buChar char="•"/>
            </a:pPr>
            <a:r>
              <a:rPr lang="is-IS" dirty="0"/>
              <a:t>I am sorry for all of this and ask for grace...</a:t>
            </a:r>
          </a:p>
          <a:p>
            <a:pPr lvl="1">
              <a:buFont typeface="Arial"/>
              <a:buChar char="•"/>
            </a:pPr>
            <a:r>
              <a:rPr lang="is-IS" dirty="0"/>
              <a:t>The penitent has come for absolution on the basis of what Christ has done for him by grace.</a:t>
            </a:r>
          </a:p>
          <a:p>
            <a:pPr>
              <a:buFont typeface="Arial"/>
              <a:buChar char="•"/>
            </a:pPr>
            <a:r>
              <a:rPr lang="is-IS" dirty="0"/>
              <a:t>Do you believe that my forgivenss is God’s</a:t>
            </a:r>
          </a:p>
          <a:p>
            <a:pPr lvl="1">
              <a:buFont typeface="Arial"/>
              <a:buChar char="•"/>
            </a:pPr>
            <a:r>
              <a:rPr lang="is-IS" dirty="0"/>
              <a:t>This is an invitation to trust in the Word of God, which comes from outside of one’s self.</a:t>
            </a:r>
          </a:p>
          <a:p>
            <a:pPr lvl="1">
              <a:buFont typeface="Arial"/>
              <a:buChar char="•"/>
            </a:pPr>
            <a:r>
              <a:rPr lang="is-IS" dirty="0"/>
              <a:t>God’s wor alone give certainty to the faith of a penitent.</a:t>
            </a:r>
          </a:p>
          <a:p>
            <a:pPr>
              <a:buFont typeface="Arial"/>
              <a:buChar char="•"/>
            </a:pPr>
            <a:r>
              <a:rPr lang="is-IS" dirty="0"/>
              <a:t>I forgive you all your sins in the name of the Father...</a:t>
            </a:r>
          </a:p>
          <a:p>
            <a:pPr lvl="1">
              <a:buFont typeface="Arial"/>
              <a:buChar char="•"/>
            </a:pPr>
            <a:r>
              <a:rPr lang="is-IS" dirty="0"/>
              <a:t>Absolution is spoken in the name of the triune God, which is what you were baptised into.</a:t>
            </a:r>
          </a:p>
          <a:p>
            <a:pPr lvl="1">
              <a:buFont typeface="Arial"/>
              <a:buChar char="•"/>
            </a:pPr>
            <a:r>
              <a:rPr lang="is-IS" dirty="0"/>
              <a:t>Holy Absolution returns us to the promises of our baptism, that the Old Adam in us might be drowned and die with all sins and evil desires, and that a new man might daily emerge.</a:t>
            </a:r>
          </a:p>
          <a:p>
            <a:pPr marL="457200" lvl="1" indent="0">
              <a:buNone/>
            </a:pPr>
            <a:endParaRPr lang="is-IS" dirty="0"/>
          </a:p>
          <a:p>
            <a:pPr marL="0" indent="0">
              <a:buNone/>
            </a:pPr>
            <a:endParaRPr lang="en-US" dirty="0"/>
          </a:p>
        </p:txBody>
      </p:sp>
    </p:spTree>
    <p:extLst>
      <p:ext uri="{BB962C8B-B14F-4D97-AF65-F5344CB8AC3E}">
        <p14:creationId xmlns:p14="http://schemas.microsoft.com/office/powerpoint/2010/main" val="1153818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aster-735942_640.jpg"/>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508000" y="723900"/>
            <a:ext cx="8128000" cy="5397500"/>
          </a:xfrm>
          <a:prstGeom prst="rect">
            <a:avLst/>
          </a:prstGeom>
          <a:blipFill rotWithShape="1">
            <a:blip r:embed="rId2">
              <a:alphaModFix amt="10000"/>
            </a:blip>
            <a:stretch>
              <a:fillRect/>
            </a:stretch>
          </a:blipFill>
          <a:effectLst>
            <a:softEdge rad="254000"/>
          </a:effectLst>
        </p:spPr>
      </p:pic>
      <p:sp>
        <p:nvSpPr>
          <p:cNvPr id="4" name="Title 3"/>
          <p:cNvSpPr>
            <a:spLocks noGrp="1"/>
          </p:cNvSpPr>
          <p:nvPr>
            <p:ph type="title"/>
          </p:nvPr>
        </p:nvSpPr>
        <p:spPr>
          <a:xfrm>
            <a:off x="0" y="0"/>
            <a:ext cx="9144000" cy="914400"/>
          </a:xfrm>
        </p:spPr>
        <p:txBody>
          <a:bodyPr/>
          <a:lstStyle/>
          <a:p>
            <a:r>
              <a:rPr lang="en-US" sz="4400" dirty="0"/>
              <a:t>Private Confession and Absolution</a:t>
            </a:r>
          </a:p>
        </p:txBody>
      </p:sp>
      <p:sp>
        <p:nvSpPr>
          <p:cNvPr id="5" name="Content Placeholder 4"/>
          <p:cNvSpPr>
            <a:spLocks noGrp="1"/>
          </p:cNvSpPr>
          <p:nvPr>
            <p:ph idx="1"/>
          </p:nvPr>
        </p:nvSpPr>
        <p:spPr>
          <a:xfrm>
            <a:off x="457200" y="914400"/>
            <a:ext cx="8229600" cy="5930900"/>
          </a:xfrm>
        </p:spPr>
        <p:txBody>
          <a:bodyPr/>
          <a:lstStyle/>
          <a:p>
            <a:r>
              <a:rPr lang="en-US" dirty="0"/>
              <a:t>Absolution is the preaching of the Gospel of Jesus Christ and the application of His forgiveness to the hearts of the penitent.</a:t>
            </a:r>
          </a:p>
          <a:p>
            <a:r>
              <a:rPr lang="en-US" dirty="0"/>
              <a:t>In absolution, the penitent hears Christ proclaim what He has done for them through His death on the cross.</a:t>
            </a:r>
          </a:p>
          <a:p>
            <a:r>
              <a:rPr lang="en-US" dirty="0"/>
              <a:t>The word of the Gospel is the power of God for the salvation of sinner from his own sins and the temptation of the devil.</a:t>
            </a:r>
          </a:p>
          <a:p>
            <a:r>
              <a:rPr lang="en-US" dirty="0"/>
              <a:t>This word strengthens and fortifies one’s faith in Christ.</a:t>
            </a:r>
          </a:p>
        </p:txBody>
      </p:sp>
    </p:spTree>
    <p:extLst>
      <p:ext uri="{BB962C8B-B14F-4D97-AF65-F5344CB8AC3E}">
        <p14:creationId xmlns:p14="http://schemas.microsoft.com/office/powerpoint/2010/main" val="1748857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Prophet Nathan Ministers to David</a:t>
            </a:r>
          </a:p>
        </p:txBody>
      </p:sp>
      <p:sp>
        <p:nvSpPr>
          <p:cNvPr id="3" name="Content Placeholder 2"/>
          <p:cNvSpPr>
            <a:spLocks noGrp="1"/>
          </p:cNvSpPr>
          <p:nvPr>
            <p:ph type="body" idx="1"/>
          </p:nvPr>
        </p:nvSpPr>
        <p:spPr/>
        <p:txBody>
          <a:bodyPr/>
          <a:lstStyle/>
          <a:p>
            <a:pPr marL="0" indent="0" algn="ctr">
              <a:buNone/>
            </a:pPr>
            <a:r>
              <a:rPr lang="en-US" i="1" dirty="0"/>
              <a:t>Text: 2 Samuel 11:1-12:23</a:t>
            </a:r>
          </a:p>
        </p:txBody>
      </p:sp>
    </p:spTree>
    <p:extLst>
      <p:ext uri="{BB962C8B-B14F-4D97-AF65-F5344CB8AC3E}">
        <p14:creationId xmlns:p14="http://schemas.microsoft.com/office/powerpoint/2010/main" val="3151717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155"/>
            <a:ext cx="8229600" cy="922867"/>
          </a:xfrm>
        </p:spPr>
        <p:txBody>
          <a:bodyPr/>
          <a:lstStyle/>
          <a:p>
            <a:r>
              <a:rPr lang="en-US" dirty="0"/>
              <a:t>2 Samuel 11:1-27</a:t>
            </a:r>
          </a:p>
        </p:txBody>
      </p:sp>
      <p:sp>
        <p:nvSpPr>
          <p:cNvPr id="5" name="Content Placeholder 4"/>
          <p:cNvSpPr>
            <a:spLocks noGrp="1"/>
          </p:cNvSpPr>
          <p:nvPr>
            <p:ph idx="1"/>
          </p:nvPr>
        </p:nvSpPr>
        <p:spPr>
          <a:xfrm>
            <a:off x="457200" y="944022"/>
            <a:ext cx="8229600" cy="5913978"/>
          </a:xfrm>
        </p:spPr>
        <p:txBody>
          <a:bodyPr/>
          <a:lstStyle/>
          <a:p>
            <a:pPr marL="0" indent="0">
              <a:buNone/>
            </a:pPr>
            <a:r>
              <a:rPr lang="en-US" b="1" dirty="0"/>
              <a:t>Q: What were David’s sins? What commandments did he break?</a:t>
            </a:r>
          </a:p>
          <a:p>
            <a:pPr marL="0" indent="0">
              <a:buNone/>
            </a:pPr>
            <a:r>
              <a:rPr lang="en-US" dirty="0"/>
              <a:t>A: Coveting – 10</a:t>
            </a:r>
            <a:r>
              <a:rPr lang="en-US" baseline="30000" dirty="0"/>
              <a:t>th</a:t>
            </a:r>
            <a:r>
              <a:rPr lang="en-US" dirty="0"/>
              <a:t> (v.2-3); Adultery – 6</a:t>
            </a:r>
            <a:r>
              <a:rPr lang="en-US" baseline="30000" dirty="0"/>
              <a:t>th</a:t>
            </a:r>
            <a:r>
              <a:rPr lang="en-US" dirty="0"/>
              <a:t> (v.4); Murder – 5</a:t>
            </a:r>
            <a:r>
              <a:rPr lang="en-US" baseline="30000" dirty="0"/>
              <a:t>th</a:t>
            </a:r>
            <a:r>
              <a:rPr lang="en-US" dirty="0"/>
              <a:t> (v.14-17); Authority – 4</a:t>
            </a:r>
            <a:r>
              <a:rPr lang="en-US" baseline="30000" dirty="0"/>
              <a:t>th</a:t>
            </a:r>
            <a:r>
              <a:rPr lang="en-US" dirty="0"/>
              <a:t>; God – 1</a:t>
            </a:r>
            <a:r>
              <a:rPr lang="en-US" baseline="30000" dirty="0"/>
              <a:t>st</a:t>
            </a:r>
            <a:endParaRPr lang="en-US" dirty="0"/>
          </a:p>
          <a:p>
            <a:pPr marL="0" indent="0">
              <a:buNone/>
            </a:pPr>
            <a:endParaRPr lang="en-US" dirty="0"/>
          </a:p>
          <a:p>
            <a:pPr marL="0" indent="0">
              <a:buNone/>
            </a:pPr>
            <a:r>
              <a:rPr lang="en-US" b="1" dirty="0"/>
              <a:t>Q: How did David attempt to deal with his sin?</a:t>
            </a:r>
          </a:p>
          <a:p>
            <a:pPr marL="0" indent="0">
              <a:buNone/>
            </a:pPr>
            <a:r>
              <a:rPr lang="en-US" dirty="0"/>
              <a:t>A: He tried to cover them up.</a:t>
            </a:r>
          </a:p>
          <a:p>
            <a:pPr marL="0" indent="0">
              <a:buNone/>
            </a:pPr>
            <a:endParaRPr lang="en-US" dirty="0"/>
          </a:p>
          <a:p>
            <a:pPr marL="0" indent="0">
              <a:buNone/>
            </a:pPr>
            <a:r>
              <a:rPr lang="en-US" b="1" dirty="0"/>
              <a:t>Q: What does David’s actions in attempting to cover his sin teach us about the condition of the human heart?</a:t>
            </a:r>
          </a:p>
          <a:p>
            <a:pPr marL="0" indent="0">
              <a:buNone/>
            </a:pPr>
            <a:r>
              <a:rPr lang="en-US" dirty="0"/>
              <a:t>A: Heart is deceitful and wicked.  By nature it is turned against God.</a:t>
            </a:r>
          </a:p>
        </p:txBody>
      </p:sp>
    </p:spTree>
    <p:extLst>
      <p:ext uri="{BB962C8B-B14F-4D97-AF65-F5344CB8AC3E}">
        <p14:creationId xmlns:p14="http://schemas.microsoft.com/office/powerpoint/2010/main" val="100081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0167"/>
          </a:xfrm>
        </p:spPr>
        <p:txBody>
          <a:bodyPr/>
          <a:lstStyle/>
          <a:p>
            <a:r>
              <a:rPr lang="en-US" dirty="0"/>
              <a:t>2 Samuel 12:1-23</a:t>
            </a:r>
          </a:p>
        </p:txBody>
      </p:sp>
      <p:sp>
        <p:nvSpPr>
          <p:cNvPr id="3" name="Content Placeholder 2"/>
          <p:cNvSpPr>
            <a:spLocks noGrp="1"/>
          </p:cNvSpPr>
          <p:nvPr>
            <p:ph idx="1"/>
          </p:nvPr>
        </p:nvSpPr>
        <p:spPr>
          <a:xfrm>
            <a:off x="457200" y="910168"/>
            <a:ext cx="8229600" cy="5651500"/>
          </a:xfrm>
        </p:spPr>
        <p:txBody>
          <a:bodyPr>
            <a:normAutofit/>
          </a:bodyPr>
          <a:lstStyle/>
          <a:p>
            <a:pPr marL="0" indent="0">
              <a:buNone/>
            </a:pPr>
            <a:r>
              <a:rPr lang="en-US" b="1" dirty="0"/>
              <a:t>Q: How does Nathan uncover David’s sin?</a:t>
            </a:r>
          </a:p>
          <a:p>
            <a:pPr marL="0" indent="0">
              <a:buNone/>
            </a:pPr>
            <a:r>
              <a:rPr lang="en-US" dirty="0"/>
              <a:t>A: He used God’s Law to reveal the truth of who David was - a sinner.  Nathan did this by way of a story.</a:t>
            </a:r>
          </a:p>
          <a:p>
            <a:pPr marL="0" indent="0">
              <a:buNone/>
            </a:pPr>
            <a:endParaRPr lang="en-US" dirty="0"/>
          </a:p>
          <a:p>
            <a:pPr marL="0" indent="0">
              <a:buNone/>
            </a:pPr>
            <a:r>
              <a:rPr lang="en-US" b="1" dirty="0"/>
              <a:t>Q: Is Nathan necessary in this </a:t>
            </a:r>
            <a:r>
              <a:rPr lang="en-US" b="1" dirty="0" err="1"/>
              <a:t>pericope</a:t>
            </a:r>
            <a:r>
              <a:rPr lang="en-US" b="1" dirty="0"/>
              <a:t>?</a:t>
            </a:r>
          </a:p>
          <a:p>
            <a:pPr marL="0" indent="0">
              <a:buNone/>
            </a:pPr>
            <a:r>
              <a:rPr lang="en-US" dirty="0"/>
              <a:t>A: Yes, he is the one who confronted David with God’s Word of God.</a:t>
            </a:r>
          </a:p>
        </p:txBody>
      </p:sp>
    </p:spTree>
    <p:extLst>
      <p:ext uri="{BB962C8B-B14F-4D97-AF65-F5344CB8AC3E}">
        <p14:creationId xmlns:p14="http://schemas.microsoft.com/office/powerpoint/2010/main" val="245873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0167"/>
          </a:xfrm>
        </p:spPr>
        <p:txBody>
          <a:bodyPr/>
          <a:lstStyle/>
          <a:p>
            <a:r>
              <a:rPr lang="en-US" dirty="0"/>
              <a:t>2 Samuel 12:1-23</a:t>
            </a:r>
          </a:p>
        </p:txBody>
      </p:sp>
      <p:sp>
        <p:nvSpPr>
          <p:cNvPr id="3" name="Content Placeholder 2"/>
          <p:cNvSpPr>
            <a:spLocks noGrp="1"/>
          </p:cNvSpPr>
          <p:nvPr>
            <p:ph idx="1"/>
          </p:nvPr>
        </p:nvSpPr>
        <p:spPr>
          <a:xfrm>
            <a:off x="457200" y="910168"/>
            <a:ext cx="8229600" cy="5651500"/>
          </a:xfrm>
        </p:spPr>
        <p:txBody>
          <a:bodyPr>
            <a:normAutofit/>
          </a:bodyPr>
          <a:lstStyle/>
          <a:p>
            <a:pPr marL="0" indent="0">
              <a:buNone/>
            </a:pPr>
            <a:r>
              <a:rPr lang="en-US" b="1" dirty="0"/>
              <a:t>Q: What does this word from Nathan produce in David?</a:t>
            </a:r>
          </a:p>
          <a:p>
            <a:pPr marL="0" indent="0">
              <a:buNone/>
            </a:pPr>
            <a:r>
              <a:rPr lang="en-US" dirty="0"/>
              <a:t>A: Repentance</a:t>
            </a:r>
          </a:p>
          <a:p>
            <a:pPr marL="0" indent="0">
              <a:buNone/>
            </a:pPr>
            <a:endParaRPr lang="en-US" dirty="0"/>
          </a:p>
          <a:p>
            <a:pPr marL="0" indent="0">
              <a:buNone/>
            </a:pPr>
            <a:r>
              <a:rPr lang="en-US" b="1" dirty="0"/>
              <a:t>Q: What is in David’s heart if he is left alone?</a:t>
            </a:r>
          </a:p>
          <a:p>
            <a:pPr marL="0" indent="0">
              <a:buNone/>
            </a:pPr>
            <a:r>
              <a:rPr lang="en-US" dirty="0"/>
              <a:t>A: Without the ministry of the Word from outside himself, David would have remained in impenitence and unbelief.  He couldn’t have brought himself to repentance.</a:t>
            </a:r>
          </a:p>
        </p:txBody>
      </p:sp>
    </p:spTree>
    <p:extLst>
      <p:ext uri="{BB962C8B-B14F-4D97-AF65-F5344CB8AC3E}">
        <p14:creationId xmlns:p14="http://schemas.microsoft.com/office/powerpoint/2010/main" val="412287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0167"/>
          </a:xfrm>
        </p:spPr>
        <p:txBody>
          <a:bodyPr/>
          <a:lstStyle/>
          <a:p>
            <a:r>
              <a:rPr lang="en-US" dirty="0"/>
              <a:t>2 Samuel 12:1-23</a:t>
            </a:r>
          </a:p>
        </p:txBody>
      </p:sp>
      <p:sp>
        <p:nvSpPr>
          <p:cNvPr id="3" name="Content Placeholder 2"/>
          <p:cNvSpPr>
            <a:spLocks noGrp="1"/>
          </p:cNvSpPr>
          <p:nvPr>
            <p:ph idx="1"/>
          </p:nvPr>
        </p:nvSpPr>
        <p:spPr>
          <a:xfrm>
            <a:off x="457200" y="910167"/>
            <a:ext cx="8229600" cy="5947833"/>
          </a:xfrm>
        </p:spPr>
        <p:txBody>
          <a:bodyPr>
            <a:normAutofit/>
          </a:bodyPr>
          <a:lstStyle/>
          <a:p>
            <a:pPr marL="0" indent="0">
              <a:spcBef>
                <a:spcPts val="0"/>
              </a:spcBef>
              <a:buNone/>
            </a:pPr>
            <a:r>
              <a:rPr lang="en-US" b="1" dirty="0"/>
              <a:t>Q: How does David confess his sin?</a:t>
            </a:r>
          </a:p>
          <a:p>
            <a:pPr marL="0" indent="0">
              <a:spcBef>
                <a:spcPts val="0"/>
              </a:spcBef>
              <a:buNone/>
            </a:pPr>
            <a:r>
              <a:rPr lang="en-US" dirty="0"/>
              <a:t>A: He says, “I have sinned against the Lord.”</a:t>
            </a:r>
          </a:p>
          <a:p>
            <a:pPr marL="0" indent="0">
              <a:spcBef>
                <a:spcPts val="0"/>
              </a:spcBef>
              <a:buNone/>
            </a:pPr>
            <a:endParaRPr lang="en-US" dirty="0"/>
          </a:p>
          <a:p>
            <a:pPr marL="0" indent="0">
              <a:spcBef>
                <a:spcPts val="0"/>
              </a:spcBef>
              <a:buNone/>
            </a:pPr>
            <a:r>
              <a:rPr lang="en-US" b="1" dirty="0"/>
              <a:t>Q: What is the absolution in the passage?</a:t>
            </a:r>
          </a:p>
          <a:p>
            <a:pPr marL="0" indent="0">
              <a:spcBef>
                <a:spcPts val="0"/>
              </a:spcBef>
              <a:buNone/>
            </a:pPr>
            <a:r>
              <a:rPr lang="en-US" dirty="0"/>
              <a:t>A: The LORD also has put away your sin; you shall not die.</a:t>
            </a:r>
          </a:p>
          <a:p>
            <a:pPr marL="0" indent="0">
              <a:spcBef>
                <a:spcPts val="0"/>
              </a:spcBef>
              <a:buNone/>
            </a:pPr>
            <a:endParaRPr lang="en-US" dirty="0"/>
          </a:p>
          <a:p>
            <a:pPr marL="0" indent="0">
              <a:spcBef>
                <a:spcPts val="0"/>
              </a:spcBef>
              <a:buNone/>
            </a:pPr>
            <a:r>
              <a:rPr lang="en-US" b="1" dirty="0"/>
              <a:t>Q: Why does God forgive David?</a:t>
            </a:r>
          </a:p>
          <a:p>
            <a:pPr marL="0" indent="0">
              <a:spcBef>
                <a:spcPts val="0"/>
              </a:spcBef>
              <a:buNone/>
            </a:pPr>
            <a:r>
              <a:rPr lang="en-US" dirty="0"/>
              <a:t>A: David’s confession was not a good work which merited God’s forgiveness.  True faith is worked in us only by the Spirit of God through the Word.  He received forgiveness of sins that is spoken to us for Christ’s sake.</a:t>
            </a:r>
          </a:p>
        </p:txBody>
      </p:sp>
    </p:spTree>
    <p:extLst>
      <p:ext uri="{BB962C8B-B14F-4D97-AF65-F5344CB8AC3E}">
        <p14:creationId xmlns:p14="http://schemas.microsoft.com/office/powerpoint/2010/main" val="123247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0167"/>
          </a:xfrm>
        </p:spPr>
        <p:txBody>
          <a:bodyPr/>
          <a:lstStyle/>
          <a:p>
            <a:r>
              <a:rPr lang="en-US" dirty="0"/>
              <a:t>2 Samuel 12:1-23</a:t>
            </a:r>
          </a:p>
        </p:txBody>
      </p:sp>
      <p:sp>
        <p:nvSpPr>
          <p:cNvPr id="3" name="Content Placeholder 2"/>
          <p:cNvSpPr>
            <a:spLocks noGrp="1"/>
          </p:cNvSpPr>
          <p:nvPr>
            <p:ph idx="1"/>
          </p:nvPr>
        </p:nvSpPr>
        <p:spPr>
          <a:xfrm>
            <a:off x="457200" y="910167"/>
            <a:ext cx="8229600" cy="5736165"/>
          </a:xfrm>
        </p:spPr>
        <p:txBody>
          <a:bodyPr>
            <a:normAutofit/>
          </a:bodyPr>
          <a:lstStyle/>
          <a:p>
            <a:pPr marL="0" indent="0">
              <a:spcBef>
                <a:spcPts val="0"/>
              </a:spcBef>
              <a:buNone/>
            </a:pPr>
            <a:r>
              <a:rPr lang="en-US" b="1" dirty="0"/>
              <a:t>Q: If God has forgiven David, why did the child die?</a:t>
            </a:r>
          </a:p>
          <a:p>
            <a:pPr marL="0" indent="0">
              <a:spcBef>
                <a:spcPts val="0"/>
              </a:spcBef>
              <a:buNone/>
            </a:pPr>
            <a:r>
              <a:rPr lang="en-US" dirty="0"/>
              <a:t>A: This wasn’t to punish. Rather, suffering entered David’s life so he might always see his need for Christ’s forgiveness.  His suffering would keep him in the true faith.</a:t>
            </a:r>
          </a:p>
        </p:txBody>
      </p:sp>
    </p:spTree>
    <p:extLst>
      <p:ext uri="{BB962C8B-B14F-4D97-AF65-F5344CB8AC3E}">
        <p14:creationId xmlns:p14="http://schemas.microsoft.com/office/powerpoint/2010/main" val="215372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0167"/>
          </a:xfrm>
        </p:spPr>
        <p:txBody>
          <a:bodyPr/>
          <a:lstStyle/>
          <a:p>
            <a:r>
              <a:rPr lang="en-US" dirty="0"/>
              <a:t>2 Samuel 12:1-23</a:t>
            </a:r>
          </a:p>
        </p:txBody>
      </p:sp>
      <p:sp>
        <p:nvSpPr>
          <p:cNvPr id="3" name="Content Placeholder 2"/>
          <p:cNvSpPr>
            <a:spLocks noGrp="1"/>
          </p:cNvSpPr>
          <p:nvPr>
            <p:ph idx="1"/>
          </p:nvPr>
        </p:nvSpPr>
        <p:spPr>
          <a:xfrm>
            <a:off x="457200" y="910167"/>
            <a:ext cx="8229600" cy="5736165"/>
          </a:xfrm>
        </p:spPr>
        <p:txBody>
          <a:bodyPr>
            <a:normAutofit/>
          </a:bodyPr>
          <a:lstStyle/>
          <a:p>
            <a:pPr marL="0" indent="0" algn="ctr">
              <a:spcBef>
                <a:spcPts val="0"/>
              </a:spcBef>
              <a:buNone/>
            </a:pPr>
            <a:r>
              <a:rPr lang="en-US" dirty="0"/>
              <a:t>Nathan’s ministry of the Word of God to David was necessary in order to bring David to repentance.  He preached the Law in such a way to David that it left him no way to escape the judgment of God.</a:t>
            </a:r>
          </a:p>
          <a:p>
            <a:pPr marL="0" indent="0" algn="ctr">
              <a:spcBef>
                <a:spcPts val="0"/>
              </a:spcBef>
              <a:buNone/>
            </a:pPr>
            <a:endParaRPr lang="en-US" dirty="0"/>
          </a:p>
          <a:p>
            <a:pPr marL="0" indent="0" algn="ctr">
              <a:spcBef>
                <a:spcPts val="0"/>
              </a:spcBef>
              <a:buNone/>
            </a:pPr>
            <a:r>
              <a:rPr lang="en-US" dirty="0"/>
              <a:t>David not only sinned by breaking the 4, 5, 6, &amp; 10 commandments, but also the 1st by despising the grace of God that had brought so many blessings into his life.</a:t>
            </a:r>
          </a:p>
          <a:p>
            <a:pPr marL="0" indent="0" algn="ctr">
              <a:spcBef>
                <a:spcPts val="0"/>
              </a:spcBef>
              <a:buNone/>
            </a:pPr>
            <a:endParaRPr lang="en-US" dirty="0"/>
          </a:p>
          <a:p>
            <a:pPr marL="0" indent="0" algn="ctr">
              <a:spcBef>
                <a:spcPts val="0"/>
              </a:spcBef>
              <a:buNone/>
            </a:pPr>
            <a:r>
              <a:rPr lang="en-US" dirty="0"/>
              <a:t>Nathan spoke the absolution in God’s place.</a:t>
            </a:r>
          </a:p>
          <a:p>
            <a:pPr marL="0" indent="0" algn="ctr">
              <a:spcBef>
                <a:spcPts val="0"/>
              </a:spcBef>
              <a:buNone/>
            </a:pPr>
            <a:r>
              <a:rPr lang="en-US" dirty="0"/>
              <a:t>While David was forgiven, the child would still die.</a:t>
            </a:r>
          </a:p>
          <a:p>
            <a:pPr marL="0" indent="0" algn="ctr">
              <a:spcBef>
                <a:spcPts val="0"/>
              </a:spcBef>
              <a:buNone/>
            </a:pPr>
            <a:r>
              <a:rPr lang="en-US" dirty="0"/>
              <a:t>The suffering David would face would reveal the need for Christ’s forgiveness.</a:t>
            </a:r>
          </a:p>
        </p:txBody>
      </p:sp>
    </p:spTree>
    <p:extLst>
      <p:ext uri="{BB962C8B-B14F-4D97-AF65-F5344CB8AC3E}">
        <p14:creationId xmlns:p14="http://schemas.microsoft.com/office/powerpoint/2010/main" val="298455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5284</TotalTime>
  <Words>3826</Words>
  <Application>Microsoft Macintosh PowerPoint</Application>
  <PresentationFormat>On-screen Show (4:3)</PresentationFormat>
  <Paragraphs>306</Paragraphs>
  <Slides>26</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Courier New</vt:lpstr>
      <vt:lpstr>Palatino Linotype</vt:lpstr>
      <vt:lpstr>Executive</vt:lpstr>
      <vt:lpstr>Confession</vt:lpstr>
      <vt:lpstr>Review</vt:lpstr>
      <vt:lpstr>The Prophet Nathan Ministers to David</vt:lpstr>
      <vt:lpstr>2 Samuel 11:1-27</vt:lpstr>
      <vt:lpstr>2 Samuel 12:1-23</vt:lpstr>
      <vt:lpstr>2 Samuel 12:1-23</vt:lpstr>
      <vt:lpstr>2 Samuel 12:1-23</vt:lpstr>
      <vt:lpstr>2 Samuel 12:1-23</vt:lpstr>
      <vt:lpstr>2 Samuel 12:1-23</vt:lpstr>
      <vt:lpstr>2 Samuel 12:1-23</vt:lpstr>
      <vt:lpstr>2 Samuel 12:1-23</vt:lpstr>
      <vt:lpstr>2 Samuel 12:1-23</vt:lpstr>
      <vt:lpstr>Confession  in The Small Catechism</vt:lpstr>
      <vt:lpstr>Confession</vt:lpstr>
      <vt:lpstr>Confession</vt:lpstr>
      <vt:lpstr>Confession</vt:lpstr>
      <vt:lpstr>Confession</vt:lpstr>
      <vt:lpstr>Confession</vt:lpstr>
      <vt:lpstr>Which are these?</vt:lpstr>
      <vt:lpstr>The Rite of Private Confession and Absolution</vt:lpstr>
      <vt:lpstr>Private Confession and Absolution</vt:lpstr>
      <vt:lpstr>Private Confession and Absolution</vt:lpstr>
      <vt:lpstr>Private Confession and Absolution</vt:lpstr>
      <vt:lpstr>Private Confession and Absolution</vt:lpstr>
      <vt:lpstr>Private Confession and Absolution</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74</cp:revision>
  <dcterms:created xsi:type="dcterms:W3CDTF">2016-10-18T19:14:33Z</dcterms:created>
  <dcterms:modified xsi:type="dcterms:W3CDTF">2020-03-11T02:09:29Z</dcterms:modified>
</cp:coreProperties>
</file>