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17"/>
  </p:notesMasterIdLst>
  <p:sldIdLst>
    <p:sldId id="256" r:id="rId2"/>
    <p:sldId id="258" r:id="rId3"/>
    <p:sldId id="257" r:id="rId4"/>
    <p:sldId id="259" r:id="rId5"/>
    <p:sldId id="261" r:id="rId6"/>
    <p:sldId id="262" r:id="rId7"/>
    <p:sldId id="266" r:id="rId8"/>
    <p:sldId id="263" r:id="rId9"/>
    <p:sldId id="269" r:id="rId10"/>
    <p:sldId id="272" r:id="rId11"/>
    <p:sldId id="267" r:id="rId12"/>
    <p:sldId id="268" r:id="rId13"/>
    <p:sldId id="270" r:id="rId14"/>
    <p:sldId id="265"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63386" autoAdjust="0"/>
  </p:normalViewPr>
  <p:slideViewPr>
    <p:cSldViewPr snapToGrid="0" snapToObjects="1">
      <p:cViewPr varScale="1">
        <p:scale>
          <a:sx n="73" d="100"/>
          <a:sy n="73" d="100"/>
        </p:scale>
        <p:origin x="2760" y="192"/>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notesViewPr>
    <p:cSldViewPr snapToGrid="0" snapToObjects="1">
      <p:cViewPr varScale="1">
        <p:scale>
          <a:sx n="96" d="100"/>
          <a:sy n="96" d="100"/>
        </p:scale>
        <p:origin x="368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3/4/20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r>
              <a:rPr lang="en-US" sz="1200" b="0" dirty="0"/>
              <a:t>Opening Prayer: </a:t>
            </a:r>
          </a:p>
          <a:p>
            <a:pPr marL="228600" indent="-228600" eaLnBrk="1">
              <a:buFont typeface="+mj-lt"/>
              <a:buAutoNum type="arabicParenR"/>
              <a:defRPr/>
            </a:pPr>
            <a:r>
              <a:rPr lang="en-US" sz="1200" b="0" dirty="0"/>
              <a:t>Invocation</a:t>
            </a:r>
          </a:p>
          <a:p>
            <a:pPr marL="228600" indent="-228600" eaLnBrk="1">
              <a:buFont typeface="+mj-lt"/>
              <a:buAutoNum type="arabicParenR"/>
              <a:defRPr/>
            </a:pPr>
            <a:r>
              <a:rPr lang="en-US" sz="1200" b="0" dirty="0"/>
              <a:t>Apostle’s Creed</a:t>
            </a:r>
          </a:p>
          <a:p>
            <a:pPr marL="228600" indent="-228600" eaLnBrk="1">
              <a:buFont typeface="+mj-lt"/>
              <a:buAutoNum type="arabicParenR"/>
              <a:defRPr/>
            </a:pPr>
            <a:r>
              <a:rPr lang="en-US" sz="1200" b="0" dirty="0"/>
              <a:t>Lord’s Prayer</a:t>
            </a:r>
          </a:p>
          <a:p>
            <a:pPr marL="228600" indent="-228600" eaLnBrk="1">
              <a:buFont typeface="+mj-lt"/>
              <a:buAutoNum type="arabicParenR"/>
              <a:defRPr/>
            </a:pPr>
            <a:r>
              <a:rPr lang="en-US" sz="1200" b="0" dirty="0"/>
              <a:t>Sing LSB 614</a:t>
            </a:r>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Christ’s absolution</a:t>
            </a:r>
            <a:r>
              <a:rPr lang="en-US" baseline="0" dirty="0"/>
              <a:t> comes to us sinners in may ways.</a:t>
            </a:r>
          </a:p>
          <a:p>
            <a:pPr marL="685800" lvl="1" indent="-228600">
              <a:buAutoNum type="arabicParenR"/>
            </a:pPr>
            <a:r>
              <a:rPr lang="en-US" baseline="0" dirty="0"/>
              <a:t>Corporate and Private Confession: In the service we confess or sins, and receive absolution.  We will get into this more next time.</a:t>
            </a:r>
          </a:p>
          <a:p>
            <a:pPr marL="685800" lvl="1" indent="-228600">
              <a:buAutoNum type="arabicParenR"/>
            </a:pPr>
            <a:r>
              <a:rPr lang="en-US" baseline="0" dirty="0"/>
              <a:t>Before God in Prayer</a:t>
            </a:r>
          </a:p>
          <a:p>
            <a:pPr marL="685800" lvl="1" indent="-228600">
              <a:buAutoNum type="arabicParenR"/>
            </a:pPr>
            <a:r>
              <a:rPr lang="en-US" baseline="0" dirty="0"/>
              <a:t>Lord’s Prayer: General confession of sins is made before God in the Fifth Petition of the Lord’s Prayer “and forgive us our trespasses as we forgive those who trespass against us.”</a:t>
            </a:r>
          </a:p>
          <a:p>
            <a:pPr marL="685800" lvl="1" indent="-228600">
              <a:buAutoNum type="arabicParenR"/>
            </a:pPr>
            <a:r>
              <a:rPr lang="en-US" baseline="0" dirty="0"/>
              <a:t>Baptism: At the font we see washing away of sins. New life in Christ.  In fact, confession and absolution is a returning to the promise made in baptism.</a:t>
            </a:r>
          </a:p>
          <a:p>
            <a:pPr marL="685800" lvl="1" indent="-228600">
              <a:buAutoNum type="arabicParenR"/>
            </a:pPr>
            <a:r>
              <a:rPr lang="en-US" baseline="0" dirty="0"/>
              <a:t>Lord’s Supper: Those who are weak and are need of strength come to the table to receive Christ’s body and blood for the forgiveness of sins.</a:t>
            </a:r>
          </a:p>
          <a:p>
            <a:pPr marL="685800" lvl="1" indent="-228600">
              <a:buAutoNum type="arabicParenR"/>
            </a:pPr>
            <a:r>
              <a:rPr lang="en-US" baseline="0" dirty="0"/>
              <a:t>Sermon: Here Christ words of law, showing us ours sins, but gospel, revealing that it on account of Christ death on the cross that we have forgiveness of sins.</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423942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1956009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Prayer: Almighty and everlasting God, through Your Son You have promised us forgiveness of sins and everlasting life.  Govern our hearts by Your Holy Spirit that in our daily need, and especially in all time of temptation,</a:t>
            </a:r>
            <a:r>
              <a:rPr lang="en-US" baseline="0" dirty="0"/>
              <a:t> we may seek Your help and, by faith in Your Word, obtain all that You have promised; through Jesus Christ, our Lord. Amen.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sz="1200" dirty="0"/>
              <a:t>Read Luke 15:1-2</a:t>
            </a:r>
          </a:p>
          <a:p>
            <a:pPr marL="228600" indent="-228600">
              <a:buAutoNum type="arabicParenR"/>
            </a:pPr>
            <a:r>
              <a:rPr lang="en-US" sz="1200" dirty="0"/>
              <a:t>Go</a:t>
            </a:r>
            <a:r>
              <a:rPr lang="en-US" sz="1200" baseline="0" dirty="0"/>
              <a:t> through Questions and Answers</a:t>
            </a:r>
          </a:p>
          <a:p>
            <a:pPr marL="228600" indent="-228600">
              <a:buAutoNum type="arabicParenR"/>
            </a:pPr>
            <a:r>
              <a:rPr lang="en-US" sz="1200" baseline="0" dirty="0"/>
              <a:t>Overview:  </a:t>
            </a:r>
          </a:p>
          <a:p>
            <a:pPr marL="685800" lvl="1" indent="-228600">
              <a:buAutoNum type="arabicParenR"/>
            </a:pPr>
            <a:r>
              <a:rPr lang="en-US" sz="1200" b="0" baseline="0" dirty="0"/>
              <a:t>The scribes and Pharisees didn’t believe in the God who came into the world to save sinners.</a:t>
            </a:r>
          </a:p>
          <a:p>
            <a:pPr marL="685800" lvl="1" indent="-228600">
              <a:buAutoNum type="arabicParenR"/>
            </a:pPr>
            <a:r>
              <a:rPr lang="en-US" sz="1200" b="0" baseline="0" dirty="0"/>
              <a:t>They believed in a god who blessed men because of their “goodness” and “righteousness”, which they achieved for themselves.</a:t>
            </a:r>
          </a:p>
          <a:p>
            <a:pPr marL="685800" lvl="1" indent="-228600">
              <a:buAutoNum type="arabicParenR"/>
            </a:pPr>
            <a:r>
              <a:rPr lang="en-US" sz="1200" b="0" baseline="0" dirty="0"/>
              <a:t>The scribes and the Pharisees rejected Jesus because He taught that God came into the world to save sinners, not by their works, but by His grace.</a:t>
            </a:r>
          </a:p>
          <a:p>
            <a:pPr marL="685800" lvl="1" indent="-228600">
              <a:buAutoNum type="arabicParenR"/>
            </a:pPr>
            <a:r>
              <a:rPr lang="en-US" sz="1200" b="0" baseline="0" dirty="0"/>
              <a:t>Jesus taught that man was helpless and unable to save himself by his own goodness.</a:t>
            </a:r>
          </a:p>
          <a:p>
            <a:pPr marL="1143000" lvl="2" indent="-228600">
              <a:buAutoNum type="arabicParenR"/>
            </a:pPr>
            <a:r>
              <a:rPr lang="en-US" sz="1200" b="0" baseline="0" dirty="0"/>
              <a:t>This included the tax collectors, sinners, Pharisees, and scribes, and you.</a:t>
            </a:r>
          </a:p>
          <a:p>
            <a:pPr marL="685800" lvl="1" indent="-228600">
              <a:buAutoNum type="arabicParenR"/>
            </a:pPr>
            <a:r>
              <a:rPr lang="en-US" sz="1200" b="0" baseline="0" dirty="0"/>
              <a:t>Jesus was not ashamed to be associated with sinners.</a:t>
            </a:r>
          </a:p>
          <a:p>
            <a:pPr marL="685800" lvl="1" indent="-228600">
              <a:buAutoNum type="arabicParenR"/>
            </a:pPr>
            <a:r>
              <a:rPr lang="en-US" sz="1200" b="0" baseline="0" dirty="0"/>
              <a:t>He did specifically because He had come to make their sin His own and to suffer all that they deserved because of sin.</a:t>
            </a:r>
          </a:p>
          <a:p>
            <a:pPr marL="1143000" lvl="2" indent="-228600">
              <a:buAutoNum type="arabicParenR"/>
            </a:pP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Luke 15:3-10</a:t>
            </a:r>
          </a:p>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a:p>
            <a:pPr marL="685800" lvl="1" indent="-228600">
              <a:buAutoNum type="arabicParenR"/>
            </a:pPr>
            <a:r>
              <a:rPr lang="en-US" b="0" baseline="0" dirty="0"/>
              <a:t>We see that the shepherd leaves the 99 sheep behind, and facing various obstacles looks for the one lost sheep.</a:t>
            </a:r>
          </a:p>
          <a:p>
            <a:pPr marL="685800" lvl="1" indent="-228600">
              <a:buAutoNum type="arabicParenR"/>
            </a:pPr>
            <a:r>
              <a:rPr lang="en-US" b="0" baseline="0" dirty="0"/>
              <a:t>Likewise the woman sets aside the 9 coins, and searching the entire house looks for a lost coin.</a:t>
            </a:r>
          </a:p>
          <a:p>
            <a:pPr marL="685800" lvl="1" indent="-228600">
              <a:buAutoNum type="arabicParenR"/>
            </a:pPr>
            <a:r>
              <a:rPr lang="en-US" b="0" baseline="0" dirty="0"/>
              <a:t>This sounds silly but out love these two individuals search for that which is lost.</a:t>
            </a:r>
          </a:p>
          <a:p>
            <a:pPr marL="685800" lvl="1" indent="-228600">
              <a:buAutoNum type="arabicParenR"/>
            </a:pPr>
            <a:r>
              <a:rPr lang="en-US" b="0" baseline="0" dirty="0"/>
              <a:t>Upon finding what is lost the two call their friends together and rejoices!</a:t>
            </a:r>
          </a:p>
          <a:p>
            <a:pPr marL="685800" lvl="1" indent="-228600">
              <a:buAutoNum type="arabicParenR"/>
            </a:pPr>
            <a:endParaRPr lang="en-US" baseline="0" dirty="0"/>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175674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a:p>
            <a:pPr marL="685800" lvl="1" indent="-228600">
              <a:buAutoNum type="arabicParenR"/>
            </a:pPr>
            <a:r>
              <a:rPr lang="en-US" baseline="0" dirty="0"/>
              <a:t>These two parables illustrate God’s gracious heart and utter delight to seek out and to save the lost sinner.</a:t>
            </a:r>
          </a:p>
          <a:p>
            <a:pPr marL="685800" lvl="1" indent="-228600">
              <a:buAutoNum type="arabicParenR"/>
            </a:pPr>
            <a:r>
              <a:rPr lang="en-US" baseline="0" dirty="0"/>
              <a:t>It also shows God’s love for the individual sinner who is lost in sin and in need of rescue.</a:t>
            </a:r>
          </a:p>
          <a:p>
            <a:pPr marL="685800" lvl="1" indent="-228600">
              <a:buAutoNum type="arabicParenR"/>
            </a:pPr>
            <a:r>
              <a:rPr lang="en-US" baseline="0" dirty="0"/>
              <a:t>God’s love goes beyond human reason.</a:t>
            </a:r>
          </a:p>
          <a:p>
            <a:pPr marL="1143000" lvl="2" indent="-228600">
              <a:buAutoNum type="arabicParenR"/>
            </a:pPr>
            <a:r>
              <a:rPr lang="en-US" baseline="0" dirty="0"/>
              <a:t>To leave ninety-nine sheep alone in the wilderness to seek one makes no sense.</a:t>
            </a:r>
          </a:p>
          <a:p>
            <a:pPr marL="1143000" lvl="2" indent="-228600">
              <a:buAutoNum type="arabicParenR"/>
            </a:pPr>
            <a:r>
              <a:rPr lang="en-US" baseline="0" dirty="0"/>
              <a:t>To search tirelessly for a single coin makes no sense.</a:t>
            </a:r>
          </a:p>
          <a:p>
            <a:pPr marL="685800" lvl="1" indent="-228600">
              <a:buAutoNum type="arabicParenR"/>
            </a:pPr>
            <a:r>
              <a:rPr lang="en-US" baseline="0" dirty="0"/>
              <a:t>So it is with the Lord. Nothing else matters to him.  He has a passion to save the lost sinner.</a:t>
            </a:r>
          </a:p>
          <a:p>
            <a:pPr marL="685800" lvl="1" indent="-228600">
              <a:buAutoNum type="arabicParenR"/>
            </a:pPr>
            <a:r>
              <a:rPr lang="en-US" baseline="0" dirty="0"/>
              <a:t>He will lay down his own life on the cross in order to save those who are lost.</a:t>
            </a:r>
          </a:p>
          <a:p>
            <a:pPr marL="1143000" lvl="2" indent="-228600">
              <a:buAutoNum type="arabicParenR"/>
            </a:pPr>
            <a:endParaRPr lang="en-US" baseline="0" dirty="0"/>
          </a:p>
          <a:p>
            <a:pPr marL="685800" lvl="1" indent="-228600">
              <a:buAutoNum type="arabicParenR"/>
            </a:pPr>
            <a:endParaRPr lang="en-US" baseline="0" dirty="0"/>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458779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a:p>
            <a:pPr marL="685800" lvl="1" indent="-228600">
              <a:buAutoNum type="arabicParenR"/>
            </a:pPr>
            <a:r>
              <a:rPr lang="en-US" baseline="0" dirty="0"/>
              <a:t>Christ brings His salvation to the lost sinner by the word of Holy Absolution.</a:t>
            </a:r>
          </a:p>
          <a:p>
            <a:pPr marL="685800" lvl="1" indent="-228600">
              <a:buAutoNum type="arabicParenR"/>
            </a:pPr>
            <a:r>
              <a:rPr lang="en-US" baseline="0" dirty="0"/>
              <a:t>The Law of God crushes the sinner.</a:t>
            </a:r>
          </a:p>
          <a:p>
            <a:pPr marL="685800" lvl="1" indent="-228600">
              <a:buAutoNum type="arabicParenR"/>
            </a:pPr>
            <a:r>
              <a:rPr lang="en-US" baseline="0" dirty="0"/>
              <a:t>It is His word, the Law that brings about repentance.  This is not your doing.</a:t>
            </a:r>
          </a:p>
          <a:p>
            <a:pPr marL="685800" lvl="1" indent="-228600">
              <a:buAutoNum type="arabicParenR"/>
            </a:pPr>
            <a:r>
              <a:rPr lang="en-US" baseline="0" dirty="0"/>
              <a:t>But the Gospel raises him up from the judgment of the Law by proclaiming to him all that God has done for him in Jesus Christ.</a:t>
            </a:r>
          </a:p>
          <a:p>
            <a:pPr marL="685800" lvl="1" indent="-228600">
              <a:buAutoNum type="arabicParenR"/>
            </a:pPr>
            <a:endParaRPr lang="en-US" baseline="0" dirty="0"/>
          </a:p>
          <a:p>
            <a:pPr marL="685800" lvl="1" indent="-228600">
              <a:buAutoNum type="arabicParenR"/>
            </a:pPr>
            <a:endParaRPr lang="en-US" baseline="0" dirty="0"/>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458779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What is Confession: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Psalm</a:t>
            </a:r>
            <a:r>
              <a:rPr lang="en-US" baseline="0" dirty="0"/>
              <a:t> 32:3,5 – When I kept silent, my bones wasted away through my groaning all day long</a:t>
            </a:r>
            <a:r>
              <a:rPr lang="is-IS" baseline="0" dirty="0"/>
              <a:t>…I acknowledged my sin to You, and I did not cover my iniquity; I said, “I will confess my transgressions to the LORD,” and You forgave the iniquity of my sin.</a:t>
            </a:r>
          </a:p>
          <a:p>
            <a:pPr marL="228600" indent="-228600">
              <a:buAutoNum type="arabicParenR"/>
            </a:pPr>
            <a:r>
              <a:rPr lang="is-IS" baseline="0" dirty="0"/>
              <a:t>Isaiah 1:18 – “Come now, let us reason together, says the LORD; though your sins are like scarlet, they shall be as wihite as snow; though they are red like crimson, they shall become like wool.</a:t>
            </a:r>
          </a:p>
          <a:p>
            <a:pPr marL="228600" indent="-228600">
              <a:buAutoNum type="arabicParenR"/>
            </a:pPr>
            <a:r>
              <a:rPr lang="is-IS" baseline="0" dirty="0"/>
              <a:t>The Large Catechism says:</a:t>
            </a:r>
          </a:p>
          <a:p>
            <a:pPr marL="685800" lvl="1" indent="-228600">
              <a:buAutoNum type="arabicParenR"/>
            </a:pPr>
            <a:r>
              <a:rPr lang="is-IS" baseline="0" dirty="0"/>
              <a:t>We urge you ... </a:t>
            </a:r>
            <a:r>
              <a:rPr lang="en-US" baseline="0" dirty="0"/>
              <a:t>T</a:t>
            </a:r>
            <a:r>
              <a:rPr lang="is-IS" baseline="0" dirty="0"/>
              <a:t>o confess and express your needs, not for the purpose of perfomring a work but to hear what God wishes to say to you.  The Word or absolution, I say is what you should concentrate on, magnifying and cherishing it as a great and wonderful treasure to be accepted with all praise and gratitude (Tappert 459:22).</a:t>
            </a:r>
          </a:p>
          <a:p>
            <a:pPr marL="228600" lvl="0" indent="-228600">
              <a:buAutoNum type="arabicParenR"/>
            </a:pPr>
            <a:r>
              <a:rPr lang="is-IS" baseline="0" dirty="0"/>
              <a:t>It is on account of Christ suffering and death that we can receive absolution.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025921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Psalm</a:t>
            </a:r>
            <a:r>
              <a:rPr lang="en-US" baseline="0" dirty="0"/>
              <a:t> 32:3,5 – When I kept silent, my bones wasted away through my groaning all day long</a:t>
            </a:r>
            <a:r>
              <a:rPr lang="is-IS" baseline="0" dirty="0"/>
              <a:t>…I acknowledged my sin to You, and I did not cover my iniquity; I said, “I will confess my transgressions to the LORD,” and You forgave the iniquity of my sin.</a:t>
            </a:r>
          </a:p>
          <a:p>
            <a:pPr marL="228600" indent="-228600">
              <a:buAutoNum type="arabicParenR"/>
            </a:pPr>
            <a:r>
              <a:rPr lang="is-IS" baseline="0" dirty="0"/>
              <a:t>Isaiah 1:18 – “Come now, let us reason together, says the LORD; though your sins are like scarlet, they shall be as wihite as snow; though they are red like crimson, they shall become like woo</a:t>
            </a:r>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863839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1079805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3/4/20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3/4/20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3/4/20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3/4/20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3/4/20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3/4/20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3/4/20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3/4/20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Confession</a:t>
            </a:r>
          </a:p>
        </p:txBody>
      </p:sp>
      <p:sp>
        <p:nvSpPr>
          <p:cNvPr id="5" name="Subtitle 4"/>
          <p:cNvSpPr>
            <a:spLocks noGrp="1"/>
          </p:cNvSpPr>
          <p:nvPr>
            <p:ph type="subTitle" idx="1"/>
          </p:nvPr>
        </p:nvSpPr>
        <p:spPr/>
        <p:txBody>
          <a:bodyPr/>
          <a:lstStyle/>
          <a:p>
            <a:endParaRPr lang="en-US"/>
          </a:p>
        </p:txBody>
      </p:sp>
      <p:pic>
        <p:nvPicPr>
          <p:cNvPr id="3" name="Picture 2"/>
          <p:cNvPicPr>
            <a:picLocks noChangeAspect="1"/>
          </p:cNvPicPr>
          <p:nvPr/>
        </p:nvPicPr>
        <p:blipFill>
          <a:blip r:embed="rId3">
            <a:alphaModFix amt="10000"/>
          </a:blip>
          <a:stretch>
            <a:fillRect/>
          </a:stretch>
        </p:blipFill>
        <p:spPr>
          <a:xfrm>
            <a:off x="2082800" y="0"/>
            <a:ext cx="4976301" cy="6858000"/>
          </a:xfrm>
          <a:prstGeom prst="rect">
            <a:avLst/>
          </a:prstGeom>
          <a:effectLst>
            <a:softEdge rad="254000"/>
          </a:effectLst>
        </p:spPr>
      </p:pic>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What is Confession?</a:t>
            </a:r>
          </a:p>
        </p:txBody>
      </p:sp>
      <p:sp>
        <p:nvSpPr>
          <p:cNvPr id="3" name="Content Placeholder 2"/>
          <p:cNvSpPr>
            <a:spLocks noGrp="1"/>
          </p:cNvSpPr>
          <p:nvPr>
            <p:ph idx="1"/>
          </p:nvPr>
        </p:nvSpPr>
        <p:spPr>
          <a:xfrm>
            <a:off x="457200" y="914400"/>
            <a:ext cx="8229600" cy="5943600"/>
          </a:xfrm>
        </p:spPr>
        <p:txBody>
          <a:bodyPr/>
          <a:lstStyle/>
          <a:p>
            <a:pPr marL="0" indent="0" algn="ctr">
              <a:buNone/>
            </a:pPr>
            <a:r>
              <a:rPr lang="en-US" dirty="0"/>
              <a:t>The Large Catechism states:</a:t>
            </a:r>
          </a:p>
          <a:p>
            <a:pPr marL="0" indent="0" algn="ctr">
              <a:buNone/>
            </a:pPr>
            <a:endParaRPr lang="en-US" dirty="0"/>
          </a:p>
          <a:p>
            <a:pPr marL="0" indent="0" algn="ctr">
              <a:buNone/>
            </a:pPr>
            <a:r>
              <a:rPr lang="en-US" dirty="0"/>
              <a:t>“</a:t>
            </a:r>
            <a:r>
              <a:rPr lang="is-IS" dirty="0"/>
              <a:t>We urge you ... </a:t>
            </a:r>
            <a:r>
              <a:rPr lang="en-US" dirty="0"/>
              <a:t>T</a:t>
            </a:r>
            <a:r>
              <a:rPr lang="is-IS" dirty="0"/>
              <a:t>o confess and express your needs, not for the purpose of perfomring a work but to hear what God wishes to say to you.  The Word or absolution, I say is what you should concentrate on, magnifying and cherishing it as a great and wonderful treasure to be accepted with all praise and gratitude“  (Tappert 459:22).</a:t>
            </a:r>
          </a:p>
          <a:p>
            <a:pPr marL="0" indent="0" algn="ctr">
              <a:buNone/>
            </a:pPr>
            <a:endParaRPr lang="is-IS" dirty="0"/>
          </a:p>
          <a:p>
            <a:pPr marL="0" indent="0" algn="ctr">
              <a:buNone/>
            </a:pPr>
            <a:r>
              <a:rPr lang="is-IS" dirty="0"/>
              <a:t>It is on account of Christ suffering and death that we can receive absolution.</a:t>
            </a:r>
            <a:endParaRPr lang="en-US" dirty="0"/>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54828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Confession in the Church</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76730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14400"/>
          </a:xfrm>
        </p:spPr>
        <p:txBody>
          <a:bodyPr/>
          <a:lstStyle/>
          <a:p>
            <a:r>
              <a:rPr lang="en-US" dirty="0"/>
              <a:t>Confession in the Church</a:t>
            </a:r>
          </a:p>
        </p:txBody>
      </p:sp>
      <p:sp>
        <p:nvSpPr>
          <p:cNvPr id="5" name="Content Placeholder 4"/>
          <p:cNvSpPr>
            <a:spLocks noGrp="1"/>
          </p:cNvSpPr>
          <p:nvPr>
            <p:ph idx="1"/>
          </p:nvPr>
        </p:nvSpPr>
        <p:spPr>
          <a:xfrm>
            <a:off x="457200" y="914400"/>
            <a:ext cx="8229600" cy="5943600"/>
          </a:xfrm>
        </p:spPr>
        <p:txBody>
          <a:bodyPr>
            <a:normAutofit/>
          </a:bodyPr>
          <a:lstStyle/>
          <a:p>
            <a:r>
              <a:rPr lang="en-US" dirty="0"/>
              <a:t>Scripture reveals that we “daily sins much and on account it deserve nothing but God’s wrath and punishment.”</a:t>
            </a:r>
          </a:p>
          <a:p>
            <a:r>
              <a:rPr lang="en-US" dirty="0"/>
              <a:t>The devil, the world, and our sinful flesh wage war against faith in Christ.</a:t>
            </a:r>
          </a:p>
          <a:p>
            <a:r>
              <a:rPr lang="en-US" dirty="0"/>
              <a:t>We go to church to hear Christ speak to us and to receive His gifts of forgiveness and life.</a:t>
            </a:r>
          </a:p>
          <a:p>
            <a:r>
              <a:rPr lang="en-US" dirty="0"/>
              <a:t>Throughout the divine service we see several instances of Confession and Absolution.</a:t>
            </a:r>
          </a:p>
        </p:txBody>
      </p:sp>
    </p:spTree>
    <p:extLst>
      <p:ext uri="{BB962C8B-B14F-4D97-AF65-F5344CB8AC3E}">
        <p14:creationId xmlns:p14="http://schemas.microsoft.com/office/powerpoint/2010/main" val="159956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 in the Church</a:t>
            </a:r>
          </a:p>
        </p:txBody>
      </p:sp>
      <p:sp>
        <p:nvSpPr>
          <p:cNvPr id="3" name="Content Placeholder 2"/>
          <p:cNvSpPr>
            <a:spLocks noGrp="1"/>
          </p:cNvSpPr>
          <p:nvPr>
            <p:ph idx="1"/>
          </p:nvPr>
        </p:nvSpPr>
        <p:spPr>
          <a:xfrm>
            <a:off x="457200" y="914400"/>
            <a:ext cx="8229600" cy="5943600"/>
          </a:xfrm>
        </p:spPr>
        <p:txBody>
          <a:bodyPr/>
          <a:lstStyle/>
          <a:p>
            <a:pPr marL="0" indent="0">
              <a:buNone/>
            </a:pPr>
            <a:r>
              <a:rPr lang="en-US" b="1" dirty="0"/>
              <a:t>Q: What are some ways we see Confession and Absolution in the church?</a:t>
            </a:r>
          </a:p>
          <a:p>
            <a:pPr marL="0" indent="0">
              <a:buNone/>
            </a:pPr>
            <a:r>
              <a:rPr lang="en-US" dirty="0"/>
              <a:t>A: Any of the following: </a:t>
            </a:r>
          </a:p>
          <a:p>
            <a:pPr lvl="1"/>
            <a:r>
              <a:rPr lang="en-US" sz="2400" dirty="0"/>
              <a:t>Corporate and Private Confession</a:t>
            </a:r>
          </a:p>
          <a:p>
            <a:pPr lvl="1"/>
            <a:r>
              <a:rPr lang="en-US" sz="2400" dirty="0"/>
              <a:t>Before God in Prayer</a:t>
            </a:r>
          </a:p>
          <a:p>
            <a:pPr lvl="1"/>
            <a:r>
              <a:rPr lang="en-US" sz="2400" dirty="0"/>
              <a:t>In the Lord’s Prayer</a:t>
            </a:r>
          </a:p>
          <a:p>
            <a:pPr lvl="1"/>
            <a:r>
              <a:rPr lang="en-US" sz="2400" dirty="0"/>
              <a:t>Baptism</a:t>
            </a:r>
          </a:p>
          <a:p>
            <a:pPr lvl="1"/>
            <a:r>
              <a:rPr lang="en-US" sz="2400" dirty="0"/>
              <a:t>Lord’s Supper</a:t>
            </a:r>
          </a:p>
          <a:p>
            <a:pPr lvl="1"/>
            <a:r>
              <a:rPr lang="en-US" sz="2400" dirty="0"/>
              <a:t>Preaching of the Word</a:t>
            </a:r>
          </a:p>
          <a:p>
            <a:pPr lvl="1"/>
            <a:endParaRPr lang="en-US" dirty="0"/>
          </a:p>
        </p:txBody>
      </p:sp>
    </p:spTree>
    <p:extLst>
      <p:ext uri="{BB962C8B-B14F-4D97-AF65-F5344CB8AC3E}">
        <p14:creationId xmlns:p14="http://schemas.microsoft.com/office/powerpoint/2010/main" val="296599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aster-735942_640.jpg"/>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508000" y="723900"/>
            <a:ext cx="8128000" cy="5397500"/>
          </a:xfrm>
          <a:prstGeom prst="rect">
            <a:avLst/>
          </a:prstGeom>
          <a:blipFill rotWithShape="1">
            <a:blip r:embed="rId3">
              <a:alphaModFix amt="10000"/>
            </a:blip>
            <a:stretch>
              <a:fillRect/>
            </a:stretch>
          </a:blipFill>
          <a:effectLst>
            <a:softEdge rad="254000"/>
          </a:effectLst>
        </p:spPr>
      </p:pic>
      <p:sp>
        <p:nvSpPr>
          <p:cNvPr id="2" name="Title 1"/>
          <p:cNvSpPr>
            <a:spLocks noGrp="1"/>
          </p:cNvSpPr>
          <p:nvPr>
            <p:ph type="title"/>
          </p:nvPr>
        </p:nvSpPr>
        <p:spPr>
          <a:xfrm>
            <a:off x="457200" y="0"/>
            <a:ext cx="8229600" cy="914400"/>
          </a:xfrm>
        </p:spPr>
        <p:txBody>
          <a:bodyPr/>
          <a:lstStyle/>
          <a:p>
            <a:r>
              <a:rPr lang="en-US" dirty="0"/>
              <a:t>Final Thoughts</a:t>
            </a:r>
          </a:p>
        </p:txBody>
      </p:sp>
      <p:sp>
        <p:nvSpPr>
          <p:cNvPr id="3" name="Content Placeholder 2"/>
          <p:cNvSpPr>
            <a:spLocks noGrp="1"/>
          </p:cNvSpPr>
          <p:nvPr>
            <p:ph idx="1"/>
          </p:nvPr>
        </p:nvSpPr>
        <p:spPr>
          <a:xfrm>
            <a:off x="457200" y="914400"/>
            <a:ext cx="8229600" cy="5930900"/>
          </a:xfrm>
        </p:spPr>
        <p:txBody>
          <a:bodyPr/>
          <a:lstStyle/>
          <a:p>
            <a:pPr marL="0" indent="0">
              <a:buNone/>
            </a:pPr>
            <a:r>
              <a:rPr lang="en-US" b="1" dirty="0"/>
              <a:t>Q: Why is God able to forgive our sins?</a:t>
            </a:r>
          </a:p>
          <a:p>
            <a:pPr marL="0" indent="0">
              <a:buNone/>
            </a:pPr>
            <a:r>
              <a:rPr lang="en-US" dirty="0"/>
              <a:t>A: The suffering and death of Christ on the cross is the reason God forgives.</a:t>
            </a:r>
          </a:p>
          <a:p>
            <a:pPr marL="0" indent="0">
              <a:buNone/>
            </a:pPr>
            <a:r>
              <a:rPr lang="en-US" dirty="0"/>
              <a:t>A: In confession we receive God’s promise of the forgiveness of sins on account of Christ.</a:t>
            </a:r>
          </a:p>
        </p:txBody>
      </p:sp>
    </p:spTree>
    <p:extLst>
      <p:ext uri="{BB962C8B-B14F-4D97-AF65-F5344CB8AC3E}">
        <p14:creationId xmlns:p14="http://schemas.microsoft.com/office/powerpoint/2010/main" val="288984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Parable of the </a:t>
            </a:r>
            <a:br>
              <a:rPr lang="en-US" dirty="0"/>
            </a:br>
            <a:r>
              <a:rPr lang="en-US" dirty="0"/>
              <a:t>Lost Sheep and Lost Coin</a:t>
            </a:r>
          </a:p>
        </p:txBody>
      </p:sp>
      <p:sp>
        <p:nvSpPr>
          <p:cNvPr id="3" name="Content Placeholder 2"/>
          <p:cNvSpPr>
            <a:spLocks noGrp="1"/>
          </p:cNvSpPr>
          <p:nvPr>
            <p:ph type="body" idx="1"/>
          </p:nvPr>
        </p:nvSpPr>
        <p:spPr/>
        <p:txBody>
          <a:bodyPr/>
          <a:lstStyle/>
          <a:p>
            <a:pPr marL="0" indent="0" algn="ctr">
              <a:buNone/>
            </a:pPr>
            <a:r>
              <a:rPr lang="en-US" i="1" dirty="0"/>
              <a:t>Text: Luke 15:1-10</a:t>
            </a:r>
          </a:p>
        </p:txBody>
      </p:sp>
    </p:spTree>
    <p:extLst>
      <p:ext uri="{BB962C8B-B14F-4D97-AF65-F5344CB8AC3E}">
        <p14:creationId xmlns:p14="http://schemas.microsoft.com/office/powerpoint/2010/main" val="31517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15:1-2</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sz="2400" b="1" dirty="0"/>
              <a:t>Q: Who were the people around Jesus?</a:t>
            </a:r>
          </a:p>
          <a:p>
            <a:pPr marL="0" indent="0">
              <a:buNone/>
            </a:pPr>
            <a:r>
              <a:rPr lang="en-US" sz="2400" dirty="0"/>
              <a:t>A: Tax Collectors and Sinners, Pharisees and Scribes.</a:t>
            </a:r>
          </a:p>
          <a:p>
            <a:pPr marL="0" indent="0">
              <a:buNone/>
            </a:pPr>
            <a:endParaRPr lang="en-US" sz="2400" dirty="0"/>
          </a:p>
          <a:p>
            <a:pPr marL="0" indent="0">
              <a:buNone/>
            </a:pPr>
            <a:r>
              <a:rPr lang="en-US" sz="2400" b="1" dirty="0"/>
              <a:t>Q: Why did the scribes and Pharisees murmur against Jesus?</a:t>
            </a:r>
          </a:p>
          <a:p>
            <a:pPr marL="0" indent="0">
              <a:buNone/>
            </a:pPr>
            <a:r>
              <a:rPr lang="en-US" sz="2400" dirty="0"/>
              <a:t>A: This man receives sinners and eats with them.  They believed in a god that blessed men based on their goodness and righteousness.</a:t>
            </a:r>
          </a:p>
          <a:p>
            <a:pPr marL="0" indent="0">
              <a:buNone/>
            </a:pPr>
            <a:endParaRPr lang="en-US" sz="2400" dirty="0"/>
          </a:p>
          <a:p>
            <a:pPr marL="0" indent="0">
              <a:buNone/>
            </a:pPr>
            <a:r>
              <a:rPr lang="en-US" sz="2400" b="1" dirty="0"/>
              <a:t>Q: What does it mean that Jesus “receives sinners”?</a:t>
            </a:r>
          </a:p>
          <a:p>
            <a:pPr marL="0" indent="0">
              <a:buNone/>
            </a:pPr>
            <a:r>
              <a:rPr lang="en-US" sz="2400" dirty="0"/>
              <a:t>A: Jesus interacted with them, ate with them, entered into their homes, touched them.  Basically he befriended these people.  Jesus came into the world to save sinners, not by works but by grace.</a:t>
            </a:r>
            <a:endParaRPr lang="en-US" sz="2000" dirty="0"/>
          </a:p>
        </p:txBody>
      </p:sp>
    </p:spTree>
    <p:extLst>
      <p:ext uri="{BB962C8B-B14F-4D97-AF65-F5344CB8AC3E}">
        <p14:creationId xmlns:p14="http://schemas.microsoft.com/office/powerpoint/2010/main" val="38423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15:3-10</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b="1" dirty="0"/>
              <a:t>Q: Could either the lost sheep or the lost coin perform any work to help themselves? Why?</a:t>
            </a:r>
          </a:p>
          <a:p>
            <a:pPr marL="0" indent="0">
              <a:buNone/>
            </a:pPr>
            <a:r>
              <a:rPr lang="en-US" dirty="0"/>
              <a:t>A: No! The sheep would wander further away and coin would lay where it fell.</a:t>
            </a:r>
          </a:p>
          <a:p>
            <a:pPr marL="0" indent="0">
              <a:buNone/>
            </a:pPr>
            <a:endParaRPr lang="en-US" dirty="0"/>
          </a:p>
          <a:p>
            <a:pPr marL="0" indent="0">
              <a:buNone/>
            </a:pPr>
            <a:r>
              <a:rPr lang="en-US" b="1" dirty="0"/>
              <a:t>Q: What moved the shepherd to seek and the woman to search?</a:t>
            </a:r>
          </a:p>
          <a:p>
            <a:pPr marL="0" indent="0">
              <a:buNone/>
            </a:pPr>
            <a:r>
              <a:rPr lang="en-US" dirty="0"/>
              <a:t>A: Their love and utter delight to seek out and to save that which was lost.</a:t>
            </a:r>
          </a:p>
          <a:p>
            <a:pPr marL="0" indent="0">
              <a:buNone/>
            </a:pPr>
            <a:endParaRPr lang="en-US" dirty="0"/>
          </a:p>
          <a:p>
            <a:pPr marL="0" indent="0">
              <a:buNone/>
            </a:pPr>
            <a:r>
              <a:rPr lang="en-US" b="1" dirty="0"/>
              <a:t>Q: What happens when the sheep and the coin are found?</a:t>
            </a:r>
          </a:p>
          <a:p>
            <a:pPr marL="0" indent="0">
              <a:buNone/>
            </a:pPr>
            <a:r>
              <a:rPr lang="en-US" dirty="0"/>
              <a:t>A: Rejoicing!</a:t>
            </a:r>
          </a:p>
          <a:p>
            <a:pPr marL="0" indent="0">
              <a:buNone/>
            </a:pPr>
            <a:endParaRPr lang="en-US" dirty="0"/>
          </a:p>
        </p:txBody>
      </p:sp>
    </p:spTree>
    <p:extLst>
      <p:ext uri="{BB962C8B-B14F-4D97-AF65-F5344CB8AC3E}">
        <p14:creationId xmlns:p14="http://schemas.microsoft.com/office/powerpoint/2010/main" val="25790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Interpreting the Parable</a:t>
            </a:r>
          </a:p>
        </p:txBody>
      </p:sp>
      <p:sp>
        <p:nvSpPr>
          <p:cNvPr id="3" name="Content Placeholder 2"/>
          <p:cNvSpPr>
            <a:spLocks noGrp="1"/>
          </p:cNvSpPr>
          <p:nvPr>
            <p:ph idx="1"/>
          </p:nvPr>
        </p:nvSpPr>
        <p:spPr>
          <a:xfrm>
            <a:off x="457200" y="914400"/>
            <a:ext cx="8229600" cy="5943600"/>
          </a:xfrm>
        </p:spPr>
        <p:txBody>
          <a:bodyPr/>
          <a:lstStyle/>
          <a:p>
            <a:pPr marL="0" indent="0">
              <a:buNone/>
            </a:pPr>
            <a:r>
              <a:rPr lang="en-US" b="1" dirty="0"/>
              <a:t>Q: Who does the lost sheep and coin represent?</a:t>
            </a:r>
          </a:p>
          <a:p>
            <a:pPr marL="0" indent="0">
              <a:buNone/>
            </a:pPr>
            <a:r>
              <a:rPr lang="en-US" dirty="0"/>
              <a:t>A: Sinful Man</a:t>
            </a:r>
          </a:p>
          <a:p>
            <a:pPr marL="0" indent="0">
              <a:buNone/>
            </a:pPr>
            <a:endParaRPr lang="en-US" dirty="0"/>
          </a:p>
          <a:p>
            <a:pPr marL="0" indent="0">
              <a:buNone/>
            </a:pPr>
            <a:r>
              <a:rPr lang="en-US" b="1" dirty="0"/>
              <a:t>Q: What does it mean to be lost?</a:t>
            </a:r>
          </a:p>
          <a:p>
            <a:pPr marL="0" indent="0">
              <a:buNone/>
            </a:pPr>
            <a:r>
              <a:rPr lang="en-US" dirty="0"/>
              <a:t>A: Lost in sin and in need of rescue.</a:t>
            </a:r>
          </a:p>
          <a:p>
            <a:pPr marL="0" indent="0">
              <a:buNone/>
            </a:pPr>
            <a:endParaRPr lang="en-US" dirty="0"/>
          </a:p>
          <a:p>
            <a:pPr marL="0" indent="0">
              <a:buNone/>
            </a:pPr>
            <a:r>
              <a:rPr lang="en-US" b="1" dirty="0"/>
              <a:t>Q: Who is the one searching in these parables?</a:t>
            </a:r>
          </a:p>
          <a:p>
            <a:pPr marL="0" indent="0">
              <a:buNone/>
            </a:pPr>
            <a:r>
              <a:rPr lang="en-US" dirty="0"/>
              <a:t>A: Jesus</a:t>
            </a:r>
          </a:p>
          <a:p>
            <a:pPr marL="0" indent="0">
              <a:buNone/>
            </a:pPr>
            <a:endParaRPr lang="en-US" dirty="0"/>
          </a:p>
          <a:p>
            <a:pPr marL="0" indent="0">
              <a:buNone/>
            </a:pPr>
            <a:r>
              <a:rPr lang="en-US" b="1" dirty="0"/>
              <a:t>Q: What moves Him to act?</a:t>
            </a:r>
          </a:p>
          <a:p>
            <a:pPr marL="0" indent="0">
              <a:buNone/>
            </a:pPr>
            <a:r>
              <a:rPr lang="en-US" dirty="0"/>
              <a:t>A: Utter delight to seek out and to save the lost sinner.  His love goes beyond human reason.  He will lay down his own life on the cross in order to save.</a:t>
            </a:r>
          </a:p>
          <a:p>
            <a:endParaRPr lang="en-US" dirty="0"/>
          </a:p>
        </p:txBody>
      </p:sp>
    </p:spTree>
    <p:extLst>
      <p:ext uri="{BB962C8B-B14F-4D97-AF65-F5344CB8AC3E}">
        <p14:creationId xmlns:p14="http://schemas.microsoft.com/office/powerpoint/2010/main" val="427738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Repentance in Luke 15</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indent="0">
              <a:buNone/>
            </a:pPr>
            <a:r>
              <a:rPr lang="en-US" b="1" dirty="0"/>
              <a:t>Q: What is repentance according to this parable?</a:t>
            </a:r>
          </a:p>
          <a:p>
            <a:pPr marL="0" indent="0">
              <a:buNone/>
            </a:pPr>
            <a:r>
              <a:rPr lang="en-US" dirty="0"/>
              <a:t>A: Lost and being found.</a:t>
            </a:r>
          </a:p>
          <a:p>
            <a:pPr marL="0" indent="0">
              <a:buNone/>
            </a:pPr>
            <a:endParaRPr lang="en-US" dirty="0"/>
          </a:p>
          <a:p>
            <a:pPr marL="0" indent="0">
              <a:buNone/>
            </a:pPr>
            <a:r>
              <a:rPr lang="en-US" b="1" dirty="0"/>
              <a:t>Q: Who is the one “who repents”?</a:t>
            </a:r>
          </a:p>
          <a:p>
            <a:pPr marL="0" indent="0">
              <a:buNone/>
            </a:pPr>
            <a:r>
              <a:rPr lang="en-US" dirty="0"/>
              <a:t>A: The one brought to realize their sin through the Law and receives forgiveness through Christ.</a:t>
            </a:r>
          </a:p>
          <a:p>
            <a:pPr marL="0" indent="0">
              <a:buNone/>
            </a:pPr>
            <a:endParaRPr lang="en-US" dirty="0"/>
          </a:p>
          <a:p>
            <a:pPr marL="0" indent="0">
              <a:buNone/>
            </a:pPr>
            <a:r>
              <a:rPr lang="en-US" b="1" dirty="0"/>
              <a:t>Q: Who are those “who need no repentance”?</a:t>
            </a:r>
          </a:p>
          <a:p>
            <a:pPr marL="0" indent="0">
              <a:buNone/>
            </a:pPr>
            <a:r>
              <a:rPr lang="en-US" dirty="0"/>
              <a:t>A: There’s no such individual who has no need of repentance, yet, there are those who deny it.</a:t>
            </a:r>
          </a:p>
          <a:p>
            <a:pPr marL="0" indent="0">
              <a:buNone/>
            </a:pPr>
            <a:endParaRPr lang="en-US" dirty="0"/>
          </a:p>
          <a:p>
            <a:pPr marL="0" indent="0">
              <a:buNone/>
            </a:pPr>
            <a:r>
              <a:rPr lang="en-US" b="1" dirty="0"/>
              <a:t>Q: Is there ever a time when you don</a:t>
            </a:r>
            <a:r>
              <a:rPr lang="uk-UA" b="1" dirty="0"/>
              <a:t>’</a:t>
            </a:r>
            <a:r>
              <a:rPr lang="en-US" b="1" dirty="0"/>
              <a:t>t need repentance?</a:t>
            </a:r>
          </a:p>
          <a:p>
            <a:pPr marL="0" indent="0">
              <a:buNone/>
            </a:pPr>
            <a:r>
              <a:rPr lang="en-US" dirty="0"/>
              <a:t>A: No, as sinners we are in need of constant repentance.</a:t>
            </a:r>
          </a:p>
        </p:txBody>
      </p:sp>
    </p:spTree>
    <p:extLst>
      <p:ext uri="{BB962C8B-B14F-4D97-AF65-F5344CB8AC3E}">
        <p14:creationId xmlns:p14="http://schemas.microsoft.com/office/powerpoint/2010/main" val="207729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Confession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Fourth Chief Part</a:t>
            </a:r>
          </a:p>
        </p:txBody>
      </p:sp>
      <p:pic>
        <p:nvPicPr>
          <p:cNvPr id="6" name="Picture 5" descr="lrose_stainedglass300.jpg"/>
          <p:cNvPicPr>
            <a:picLocks noChangeAspect="1"/>
          </p:cNvPicPr>
          <p:nvPr/>
        </p:nvPicPr>
        <p:blipFill>
          <a:blip r:embed="rId2">
            <a:alphaModFix amt="16000"/>
            <a:extLst>
              <a:ext uri="{28A0092B-C50C-407E-A947-70E740481C1C}">
                <a14:useLocalDpi xmlns:a14="http://schemas.microsoft.com/office/drawing/2010/main" val="0"/>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What is Confession?</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dirty="0"/>
              <a:t>Confession has two parts.</a:t>
            </a:r>
          </a:p>
          <a:p>
            <a:pPr marL="0" indent="0" algn="ctr">
              <a:spcBef>
                <a:spcPts val="0"/>
              </a:spcBef>
              <a:buNone/>
            </a:pPr>
            <a:r>
              <a:rPr lang="en-US" dirty="0"/>
              <a:t>First, that we confess our sins, and</a:t>
            </a:r>
          </a:p>
          <a:p>
            <a:pPr marL="0" indent="0" algn="ctr">
              <a:spcBef>
                <a:spcPts val="0"/>
              </a:spcBef>
              <a:buNone/>
            </a:pPr>
            <a:r>
              <a:rPr lang="en-US" dirty="0"/>
              <a:t>second, that we receive absolution, that is, forgiveness, from the pastor as from God Himself, not doubting, but firmly believing that by it our sins are forgiven before God in heaven.</a:t>
            </a:r>
          </a:p>
        </p:txBody>
      </p:sp>
    </p:spTree>
    <p:extLst>
      <p:ext uri="{BB962C8B-B14F-4D97-AF65-F5344CB8AC3E}">
        <p14:creationId xmlns:p14="http://schemas.microsoft.com/office/powerpoint/2010/main" val="133835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What is Confession?</a:t>
            </a:r>
          </a:p>
        </p:txBody>
      </p:sp>
      <p:sp>
        <p:nvSpPr>
          <p:cNvPr id="3" name="Content Placeholder 2"/>
          <p:cNvSpPr>
            <a:spLocks noGrp="1"/>
          </p:cNvSpPr>
          <p:nvPr>
            <p:ph idx="1"/>
          </p:nvPr>
        </p:nvSpPr>
        <p:spPr>
          <a:xfrm>
            <a:off x="457200" y="914400"/>
            <a:ext cx="8229600" cy="5943600"/>
          </a:xfrm>
        </p:spPr>
        <p:txBody>
          <a:bodyPr/>
          <a:lstStyle/>
          <a:p>
            <a:pPr marL="0" indent="0" algn="ctr">
              <a:buNone/>
            </a:pPr>
            <a:r>
              <a:rPr lang="en-US" dirty="0"/>
              <a:t>The first part of confession is that we confess our sins.</a:t>
            </a:r>
          </a:p>
          <a:p>
            <a:pPr marL="0" indent="0">
              <a:buNone/>
            </a:pPr>
            <a:endParaRPr lang="en-US" b="1" dirty="0"/>
          </a:p>
          <a:p>
            <a:pPr marL="0" indent="0">
              <a:buNone/>
            </a:pPr>
            <a:r>
              <a:rPr lang="en-US" b="1" dirty="0"/>
              <a:t>Q: What does it mean to confess?</a:t>
            </a:r>
          </a:p>
          <a:p>
            <a:pPr marL="0" indent="0">
              <a:buNone/>
            </a:pPr>
            <a:r>
              <a:rPr lang="en-US" dirty="0"/>
              <a:t>A: Acknowledging our sins. (See Psalm 32:3,5)</a:t>
            </a:r>
          </a:p>
          <a:p>
            <a:pPr marL="0" indent="0">
              <a:buNone/>
            </a:pPr>
            <a:endParaRPr lang="en-US" dirty="0"/>
          </a:p>
          <a:p>
            <a:pPr marL="0" indent="0" algn="ctr">
              <a:buNone/>
            </a:pPr>
            <a:r>
              <a:rPr lang="en-US" dirty="0"/>
              <a:t>The second part of confession is absolution.</a:t>
            </a:r>
          </a:p>
          <a:p>
            <a:pPr marL="0" indent="0" algn="ctr">
              <a:buNone/>
            </a:pPr>
            <a:endParaRPr lang="en-US" dirty="0"/>
          </a:p>
          <a:p>
            <a:pPr marL="0" indent="0">
              <a:buNone/>
            </a:pPr>
            <a:r>
              <a:rPr lang="en-US" b="1" dirty="0"/>
              <a:t>Q: What is absolution?</a:t>
            </a:r>
          </a:p>
          <a:p>
            <a:pPr marL="0" indent="0">
              <a:buNone/>
            </a:pPr>
            <a:r>
              <a:rPr lang="en-US" dirty="0"/>
              <a:t>A:  Receiving forgiveness of sins (Isaiah 1:18)</a:t>
            </a:r>
          </a:p>
          <a:p>
            <a:pPr marL="0" indent="0">
              <a:buNone/>
            </a:pPr>
            <a:endParaRPr lang="en-US" dirty="0"/>
          </a:p>
        </p:txBody>
      </p:sp>
    </p:spTree>
    <p:extLst>
      <p:ext uri="{BB962C8B-B14F-4D97-AF65-F5344CB8AC3E}">
        <p14:creationId xmlns:p14="http://schemas.microsoft.com/office/powerpoint/2010/main" val="268571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3372</TotalTime>
  <Words>1801</Words>
  <Application>Microsoft Macintosh PowerPoint</Application>
  <PresentationFormat>On-screen Show (4:3)</PresentationFormat>
  <Paragraphs>154</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Courier New</vt:lpstr>
      <vt:lpstr>Palatino Linotype</vt:lpstr>
      <vt:lpstr>Executive</vt:lpstr>
      <vt:lpstr>Confession</vt:lpstr>
      <vt:lpstr>Parable of the  Lost Sheep and Lost Coin</vt:lpstr>
      <vt:lpstr>Luke 15:1-2</vt:lpstr>
      <vt:lpstr>Luke 15:3-10</vt:lpstr>
      <vt:lpstr>Interpreting the Parable</vt:lpstr>
      <vt:lpstr>Repentance in Luke 15</vt:lpstr>
      <vt:lpstr>Confession  in The Small Catechism</vt:lpstr>
      <vt:lpstr>What is Confession?</vt:lpstr>
      <vt:lpstr>What is Confession?</vt:lpstr>
      <vt:lpstr>What is Confession?</vt:lpstr>
      <vt:lpstr>Confession in the Church</vt:lpstr>
      <vt:lpstr>Confession in the Church</vt:lpstr>
      <vt:lpstr>Confession in the Church</vt:lpstr>
      <vt:lpstr>Final Thoughts</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42</cp:revision>
  <dcterms:created xsi:type="dcterms:W3CDTF">2016-10-18T19:14:33Z</dcterms:created>
  <dcterms:modified xsi:type="dcterms:W3CDTF">2020-03-04T15:30:58Z</dcterms:modified>
</cp:coreProperties>
</file>