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1"/>
  </p:notesMasterIdLst>
  <p:handoutMasterIdLst>
    <p:handoutMasterId r:id="rId22"/>
  </p:handoutMasterIdLst>
  <p:sldIdLst>
    <p:sldId id="422" r:id="rId2"/>
    <p:sldId id="405" r:id="rId3"/>
    <p:sldId id="399" r:id="rId4"/>
    <p:sldId id="443" r:id="rId5"/>
    <p:sldId id="456" r:id="rId6"/>
    <p:sldId id="457" r:id="rId7"/>
    <p:sldId id="458" r:id="rId8"/>
    <p:sldId id="459" r:id="rId9"/>
    <p:sldId id="460" r:id="rId10"/>
    <p:sldId id="435" r:id="rId11"/>
    <p:sldId id="450" r:id="rId12"/>
    <p:sldId id="444" r:id="rId13"/>
    <p:sldId id="453" r:id="rId14"/>
    <p:sldId id="445" r:id="rId15"/>
    <p:sldId id="446" r:id="rId16"/>
    <p:sldId id="455" r:id="rId17"/>
    <p:sldId id="454" r:id="rId18"/>
    <p:sldId id="423"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46" autoAdjust="0"/>
    <p:restoredTop sz="77529" autoAdjust="0"/>
  </p:normalViewPr>
  <p:slideViewPr>
    <p:cSldViewPr snapToGrid="0" snapToObjects="1">
      <p:cViewPr varScale="1">
        <p:scale>
          <a:sx n="66" d="100"/>
          <a:sy n="66" d="100"/>
        </p:scale>
        <p:origin x="2472"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2/25/20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2/25/20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3495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992430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620770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068244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920700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58565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2544114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579608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46174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596553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409201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332055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1688775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08304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718265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4175069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2/25/20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2/25/20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2/25/20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2/25/20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2/25/20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D653F4-DCBB-F94B-8FE3-BC7783743784}"/>
              </a:ext>
            </a:extLst>
          </p:cNvPr>
          <p:cNvPicPr>
            <a:picLocks noChangeAspect="1"/>
          </p:cNvPicPr>
          <p:nvPr/>
        </p:nvPicPr>
        <p:blipFill>
          <a:blip r:embed="rId2" cstate="email">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17500"/>
          </a:effectLst>
        </p:spPr>
      </p:pic>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br>
              <a:rPr lang="en-US" sz="8000" b="1" dirty="0"/>
            </a:br>
            <a:r>
              <a:rPr lang="en-US" sz="8000" b="1" dirty="0"/>
              <a:t>Holy Baptism</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Four</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does such baptizing with water indicate?</a:t>
            </a:r>
          </a:p>
          <a:p>
            <a:pPr marL="0" indent="0" algn="ctr">
              <a:buNone/>
            </a:pPr>
            <a:r>
              <a:rPr lang="en-US" dirty="0"/>
              <a:t>It indicates that the Old Adam in us should by daily contrition and repentance be drowned and dies with all sins and evil desires, and that a new man should daily emerge and rise to live before God in righteousness and purity forever.</a:t>
            </a:r>
          </a:p>
          <a:p>
            <a:pPr marL="0" indent="0" algn="ctr">
              <a:buNone/>
            </a:pPr>
            <a:endParaRPr lang="en-US" dirty="0"/>
          </a:p>
          <a:p>
            <a:pPr marL="0" indent="0" algn="ctr">
              <a:buNone/>
            </a:pPr>
            <a:r>
              <a:rPr lang="en-US" b="1" dirty="0"/>
              <a:t>Where is this written?</a:t>
            </a:r>
          </a:p>
          <a:p>
            <a:pPr marL="0" indent="0" algn="ctr">
              <a:buNone/>
            </a:pPr>
            <a:r>
              <a:rPr lang="en-US" dirty="0"/>
              <a:t>St. Paul writes in Romans chapter six: “We were therefore buried with Him through baptism into death in order that, just as Christ was raised from the dead through the glory of the Father, we too may live a new life” (Rom. 6:4).</a:t>
            </a:r>
          </a:p>
        </p:txBody>
      </p:sp>
    </p:spTree>
    <p:extLst>
      <p:ext uri="{BB962C8B-B14F-4D97-AF65-F5344CB8AC3E}">
        <p14:creationId xmlns:p14="http://schemas.microsoft.com/office/powerpoint/2010/main" val="153023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does such baptizing with water indicate?</a:t>
            </a:r>
          </a:p>
          <a:p>
            <a:pPr marL="0" indent="0" algn="ctr">
              <a:buNone/>
            </a:pPr>
            <a:r>
              <a:rPr lang="en-US" dirty="0"/>
              <a:t>It indicates that the Old Adam in us should by daily contrition and repentance be drowned and dies with all sins and evil desires…</a:t>
            </a:r>
          </a:p>
          <a:p>
            <a:pPr marL="0" indent="0" algn="ctr">
              <a:buNone/>
            </a:pPr>
            <a:endParaRPr lang="en-US" dirty="0"/>
          </a:p>
          <a:p>
            <a:pPr marL="0" indent="0" algn="ctr">
              <a:buNone/>
            </a:pPr>
            <a:r>
              <a:rPr lang="en-US" dirty="0"/>
              <a:t>This first part of Luther’s explanation focuses on the “Old Adam,” and how he is daily drowned, crucified with Christ.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652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Describe for me the old Adam…</a:t>
            </a:r>
          </a:p>
          <a:p>
            <a:pPr marL="0" indent="0">
              <a:buNone/>
            </a:pPr>
            <a:r>
              <a:rPr lang="en-US" dirty="0"/>
              <a:t>A: It refers to:</a:t>
            </a:r>
          </a:p>
          <a:p>
            <a:pPr>
              <a:buFontTx/>
              <a:buChar char="-"/>
            </a:pPr>
            <a:r>
              <a:rPr lang="en-US" dirty="0"/>
              <a:t>Us as fallen creatures</a:t>
            </a:r>
          </a:p>
          <a:p>
            <a:pPr>
              <a:buFontTx/>
              <a:buChar char="-"/>
            </a:pPr>
            <a:r>
              <a:rPr lang="en-US" dirty="0"/>
              <a:t>Our complete and total corruption inherited from Adam.</a:t>
            </a:r>
          </a:p>
          <a:p>
            <a:pPr>
              <a:buFontTx/>
              <a:buChar char="-"/>
            </a:pPr>
            <a:r>
              <a:rPr lang="en-US" dirty="0"/>
              <a:t>Our unbelief and rebellion against the Creator.</a:t>
            </a:r>
          </a:p>
          <a:p>
            <a:pPr>
              <a:buFontTx/>
              <a:buChar char="-"/>
            </a:pPr>
            <a:endParaRPr lang="en-US" dirty="0"/>
          </a:p>
          <a:p>
            <a:pPr marL="0" indent="0" algn="ctr">
              <a:buNone/>
            </a:pPr>
            <a:r>
              <a:rPr lang="en-US" i="1" dirty="0"/>
              <a:t>Ephesians 4:22, “Put off your old self, which belongs to your former manner of life and is corrupt through deceitful desires.”</a:t>
            </a:r>
          </a:p>
          <a:p>
            <a:pPr marL="0" indent="0">
              <a:buNone/>
            </a:pPr>
            <a:endParaRPr lang="en-US" dirty="0"/>
          </a:p>
        </p:txBody>
      </p:sp>
    </p:spTree>
    <p:extLst>
      <p:ext uri="{BB962C8B-B14F-4D97-AF65-F5344CB8AC3E}">
        <p14:creationId xmlns:p14="http://schemas.microsoft.com/office/powerpoint/2010/main" val="402549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does such baptizing with water indicate?</a:t>
            </a:r>
          </a:p>
          <a:p>
            <a:pPr marL="0" indent="0" algn="ctr">
              <a:buNone/>
            </a:pPr>
            <a:r>
              <a:rPr lang="en-US" dirty="0"/>
              <a:t>…and that a new man should daily emerge and rise to live before God in righteousness and purity forever.</a:t>
            </a:r>
          </a:p>
          <a:p>
            <a:pPr marL="0" indent="0" algn="ctr">
              <a:buNone/>
            </a:pPr>
            <a:endParaRPr lang="en-US" dirty="0"/>
          </a:p>
          <a:p>
            <a:pPr marL="0" indent="0" algn="ctr">
              <a:buNone/>
            </a:pPr>
            <a:r>
              <a:rPr lang="en-US" dirty="0"/>
              <a:t>This second part of Luther’s explanation focuses on the “New Man,” and how he is daily brought to new life, raised with Christ.</a:t>
            </a:r>
          </a:p>
          <a:p>
            <a:pPr marL="0" indent="0" algn="ctr">
              <a:buNone/>
            </a:pPr>
            <a:endParaRPr lang="en-US" dirty="0"/>
          </a:p>
        </p:txBody>
      </p:sp>
    </p:spTree>
    <p:extLst>
      <p:ext uri="{BB962C8B-B14F-4D97-AF65-F5344CB8AC3E}">
        <p14:creationId xmlns:p14="http://schemas.microsoft.com/office/powerpoint/2010/main" val="176644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Describe for me the new man…</a:t>
            </a:r>
          </a:p>
          <a:p>
            <a:pPr marL="0" indent="0">
              <a:buNone/>
            </a:pPr>
            <a:r>
              <a:rPr lang="en-US" dirty="0"/>
              <a:t>A: It refers to:</a:t>
            </a:r>
          </a:p>
          <a:p>
            <a:pPr>
              <a:buFontTx/>
              <a:buChar char="-"/>
            </a:pPr>
            <a:r>
              <a:rPr lang="en-US" dirty="0"/>
              <a:t>Us as restored creatures of God through the blood of Christ.</a:t>
            </a:r>
          </a:p>
          <a:p>
            <a:pPr>
              <a:buFontTx/>
              <a:buChar char="-"/>
            </a:pPr>
            <a:r>
              <a:rPr lang="en-US" dirty="0"/>
              <a:t>We have been united with Christ by the washing of rebirth.</a:t>
            </a:r>
          </a:p>
          <a:p>
            <a:pPr>
              <a:buFontTx/>
              <a:buChar char="-"/>
            </a:pPr>
            <a:r>
              <a:rPr lang="en-US" dirty="0"/>
              <a:t>We are made new through the work of the Holy Spirit in our lives.</a:t>
            </a:r>
          </a:p>
          <a:p>
            <a:pPr>
              <a:buFontTx/>
              <a:buChar char="-"/>
            </a:pPr>
            <a:r>
              <a:rPr lang="en-US" dirty="0"/>
              <a:t>We have new attitudes, desires, and behaviors</a:t>
            </a:r>
          </a:p>
          <a:p>
            <a:pPr>
              <a:buFontTx/>
              <a:buChar char="-"/>
            </a:pPr>
            <a:endParaRPr lang="en-US" dirty="0"/>
          </a:p>
          <a:p>
            <a:pPr marL="0" indent="0" algn="ctr">
              <a:buNone/>
            </a:pPr>
            <a:r>
              <a:rPr lang="en-US" i="1" dirty="0"/>
              <a:t>2 Corinthians 5:17, “Therefore, if anyone is in Christ, he is a new creation.  The old has passed away; behold, the new has comes.”</a:t>
            </a:r>
          </a:p>
          <a:p>
            <a:pPr marL="0" indent="0" algn="ctr">
              <a:buNone/>
            </a:pPr>
            <a:endParaRPr lang="en-US" dirty="0"/>
          </a:p>
        </p:txBody>
      </p:sp>
    </p:spTree>
    <p:extLst>
      <p:ext uri="{BB962C8B-B14F-4D97-AF65-F5344CB8AC3E}">
        <p14:creationId xmlns:p14="http://schemas.microsoft.com/office/powerpoint/2010/main" val="402450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Describe for for me how the old Adam and the new man interact?</a:t>
            </a:r>
          </a:p>
          <a:p>
            <a:pPr marL="0" indent="0">
              <a:buNone/>
            </a:pPr>
            <a:r>
              <a:rPr lang="en-US" dirty="0"/>
              <a:t>A: They are engaged in an ongoing life and death struggle with each other.</a:t>
            </a:r>
          </a:p>
          <a:p>
            <a:pPr marL="0" indent="0">
              <a:buNone/>
            </a:pPr>
            <a:endParaRPr lang="en-US" i="1" dirty="0"/>
          </a:p>
          <a:p>
            <a:pPr marL="0" indent="0">
              <a:buNone/>
            </a:pPr>
            <a:r>
              <a:rPr lang="en-US" i="1" dirty="0"/>
              <a:t>Galatians 5:17, “For the desires of the flesh are against the Spirit, and the desires of the Spirit are against the flesh, for these are opposed to each other, to keep you from doing what you want to do.</a:t>
            </a:r>
          </a:p>
          <a:p>
            <a:pPr marL="0" indent="0" algn="ctr">
              <a:buNone/>
            </a:pPr>
            <a:endParaRPr lang="en-US" dirty="0"/>
          </a:p>
        </p:txBody>
      </p:sp>
    </p:spTree>
    <p:extLst>
      <p:ext uri="{BB962C8B-B14F-4D97-AF65-F5344CB8AC3E}">
        <p14:creationId xmlns:p14="http://schemas.microsoft.com/office/powerpoint/2010/main" val="409100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Because of this struggle, we must live a baptismal life, that is:</a:t>
            </a:r>
          </a:p>
          <a:p>
            <a:pPr>
              <a:buFontTx/>
              <a:buChar char="-"/>
            </a:pPr>
            <a:r>
              <a:rPr lang="en-US" dirty="0"/>
              <a:t>Living in the promises that God made to you in your baptism.</a:t>
            </a:r>
          </a:p>
          <a:p>
            <a:pPr>
              <a:buFontTx/>
              <a:buChar char="-"/>
            </a:pPr>
            <a:r>
              <a:rPr lang="en-US" dirty="0"/>
              <a:t>By daily contrition and repentance.</a:t>
            </a:r>
          </a:p>
          <a:p>
            <a:pPr>
              <a:buFontTx/>
              <a:buChar char="-"/>
            </a:pPr>
            <a:r>
              <a:rPr lang="en-US" dirty="0"/>
              <a:t>Hearing the Word of God.</a:t>
            </a:r>
          </a:p>
          <a:p>
            <a:pPr>
              <a:buFontTx/>
              <a:buChar char="-"/>
            </a:pPr>
            <a:r>
              <a:rPr lang="en-US" dirty="0"/>
              <a:t>Confessing your sins.</a:t>
            </a:r>
          </a:p>
          <a:p>
            <a:pPr>
              <a:buFontTx/>
              <a:buChar char="-"/>
            </a:pPr>
            <a:r>
              <a:rPr lang="en-US" dirty="0"/>
              <a:t>Clinging to Christ for forgiveness in His Gospel and sacrament.</a:t>
            </a:r>
          </a:p>
          <a:p>
            <a:pPr>
              <a:buFontTx/>
              <a:buChar char="-"/>
            </a:pPr>
            <a:r>
              <a:rPr lang="en-US" dirty="0"/>
              <a:t>Living in selfless love toward the neighbor.</a:t>
            </a:r>
          </a:p>
        </p:txBody>
      </p:sp>
    </p:spTree>
    <p:extLst>
      <p:ext uri="{BB962C8B-B14F-4D97-AF65-F5344CB8AC3E}">
        <p14:creationId xmlns:p14="http://schemas.microsoft.com/office/powerpoint/2010/main" val="163294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“We see what a great and excellent thing baptism is, which snatches us from the jaws of the devil and makes us God’s own, overcomes and takes away sin and daily strengthens the new person, and always endures and remains until we pass out of this misery into eternal glory” (LC IV 83).</a:t>
            </a:r>
          </a:p>
          <a:p>
            <a:pPr marL="0" indent="0" algn="ctr">
              <a:buNone/>
            </a:pPr>
            <a:endParaRPr lang="en-US" dirty="0"/>
          </a:p>
          <a:p>
            <a:pPr marL="0" indent="0" algn="ctr">
              <a:buNone/>
            </a:pPr>
            <a:r>
              <a:rPr lang="en-US" dirty="0"/>
              <a:t>“Therefore let all Christians regard their baptism as the daily garment that they are to wear all the time.  Every day they should be found in faith and with its fruits, suppressing the old creature and growing up in the new…” (LC IV 84-85).</a:t>
            </a:r>
          </a:p>
        </p:txBody>
      </p:sp>
    </p:spTree>
    <p:extLst>
      <p:ext uri="{BB962C8B-B14F-4D97-AF65-F5344CB8AC3E}">
        <p14:creationId xmlns:p14="http://schemas.microsoft.com/office/powerpoint/2010/main" val="364253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Baptism in the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We remember our Baptism with the words “in the name of the Father and of the Son and of the Holy Spirit” (Matt. 28:19).</a:t>
            </a:r>
          </a:p>
          <a:p>
            <a:pPr marL="0" indent="0" algn="ctr">
              <a:buNone/>
            </a:pPr>
            <a:endParaRPr lang="en-US" dirty="0"/>
          </a:p>
          <a:p>
            <a:pPr marL="0" indent="0" algn="ctr">
              <a:buNone/>
            </a:pPr>
            <a:r>
              <a:rPr lang="en-US" dirty="0"/>
              <a:t>In the Lutheran Service Book, each setting of the Divine Service has this note at the beginning of the liturgy: “The sign of the cross + may be made by all in remembrance of their Baptism” (LSB p. 151).</a:t>
            </a:r>
          </a:p>
          <a:p>
            <a:pPr marL="0" indent="0">
              <a:buNone/>
            </a:pPr>
            <a:endParaRPr lang="en-US" dirty="0"/>
          </a:p>
          <a:p>
            <a:pPr marL="0" indent="0" algn="ctr">
              <a:buNone/>
            </a:pPr>
            <a:r>
              <a:rPr lang="en-US" b="1" i="1" u="sng" dirty="0"/>
              <a:t>Activity</a:t>
            </a:r>
          </a:p>
          <a:p>
            <a:pPr marL="0" indent="0" algn="ctr">
              <a:buNone/>
            </a:pPr>
            <a:r>
              <a:rPr lang="en-US" dirty="0"/>
              <a:t>Using a hymnal, list the places in the Divine Service, marked with the small cross, where you are encouraged to make the sign of the cross.</a:t>
            </a:r>
          </a:p>
        </p:txBody>
      </p:sp>
    </p:spTree>
    <p:extLst>
      <p:ext uri="{BB962C8B-B14F-4D97-AF65-F5344CB8AC3E}">
        <p14:creationId xmlns:p14="http://schemas.microsoft.com/office/powerpoint/2010/main" val="209155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Assignment -</a:t>
            </a:r>
          </a:p>
        </p:txBody>
      </p:sp>
    </p:spTree>
    <p:extLst>
      <p:ext uri="{BB962C8B-B14F-4D97-AF65-F5344CB8AC3E}">
        <p14:creationId xmlns:p14="http://schemas.microsoft.com/office/powerpoint/2010/main" val="49926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Up to this point with Baptism we’ve discussed:</a:t>
            </a:r>
          </a:p>
          <a:p>
            <a:pPr>
              <a:buFontTx/>
              <a:buChar char="-"/>
            </a:pPr>
            <a:r>
              <a:rPr lang="en-US" dirty="0"/>
              <a:t>What is it…</a:t>
            </a:r>
          </a:p>
          <a:p>
            <a:pPr lvl="1">
              <a:buFontTx/>
              <a:buChar char="-"/>
            </a:pPr>
            <a:r>
              <a:rPr lang="en-US" dirty="0"/>
              <a:t> Commanded by God</a:t>
            </a:r>
          </a:p>
          <a:p>
            <a:pPr>
              <a:buFontTx/>
              <a:buChar char="-"/>
            </a:pPr>
            <a:r>
              <a:rPr lang="en-US" dirty="0"/>
              <a:t>The benefits it gives…</a:t>
            </a:r>
          </a:p>
          <a:p>
            <a:pPr lvl="1">
              <a:buFontTx/>
              <a:buChar char="-"/>
            </a:pPr>
            <a:r>
              <a:rPr lang="en-US" dirty="0"/>
              <a:t>Forgiveness of sins</a:t>
            </a:r>
          </a:p>
          <a:p>
            <a:pPr lvl="1">
              <a:buFontTx/>
              <a:buChar char="-"/>
            </a:pPr>
            <a:r>
              <a:rPr lang="en-US" dirty="0"/>
              <a:t>Rescues from death and the devil</a:t>
            </a:r>
          </a:p>
          <a:p>
            <a:pPr lvl="1">
              <a:buFontTx/>
              <a:buChar char="-"/>
            </a:pPr>
            <a:r>
              <a:rPr lang="en-US" dirty="0"/>
              <a:t>Gives eternal salvation</a:t>
            </a:r>
          </a:p>
          <a:p>
            <a:pPr>
              <a:buFontTx/>
              <a:buChar char="-"/>
            </a:pPr>
            <a:r>
              <a:rPr lang="en-US" dirty="0"/>
              <a:t>How it can do such great things…</a:t>
            </a:r>
          </a:p>
          <a:p>
            <a:pPr lvl="1">
              <a:buFontTx/>
              <a:buChar char="-"/>
            </a:pPr>
            <a:r>
              <a:rPr lang="en-US" dirty="0"/>
              <a:t>Not just water</a:t>
            </a:r>
          </a:p>
          <a:p>
            <a:pPr lvl="1">
              <a:buFontTx/>
              <a:buChar char="-"/>
            </a:pPr>
            <a:r>
              <a:rPr lang="en-US" dirty="0"/>
              <a:t>But God’s word and the water</a:t>
            </a:r>
          </a:p>
          <a:p>
            <a:pPr lvl="1">
              <a:buFontTx/>
              <a:buChar char="-"/>
            </a:pPr>
            <a:r>
              <a:rPr lang="en-US" dirty="0"/>
              <a:t>The faith that trusts this promise</a:t>
            </a:r>
          </a:p>
          <a:p>
            <a:pPr marL="57150" indent="0">
              <a:buNone/>
            </a:pPr>
            <a:endParaRPr lang="en-US" dirty="0"/>
          </a:p>
          <a:p>
            <a:pPr marL="57150" indent="0" algn="ctr">
              <a:buNone/>
            </a:pPr>
            <a:r>
              <a:rPr lang="en-US" dirty="0"/>
              <a:t>Now we get to “What does such baptizing with water indicate?”</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09625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Read Mark 10:13-16</a:t>
            </a:r>
          </a:p>
          <a:p>
            <a:pPr marL="0" indent="0" algn="ctr">
              <a:buNone/>
            </a:pPr>
            <a:endParaRPr lang="en-US" b="1" dirty="0"/>
          </a:p>
          <a:p>
            <a:pPr marL="0" indent="0">
              <a:buNone/>
            </a:pPr>
            <a:r>
              <a:rPr lang="en-US" b="1" dirty="0"/>
              <a:t>Q: Who brought young children to Jesus?</a:t>
            </a:r>
          </a:p>
          <a:p>
            <a:pPr marL="0" indent="0">
              <a:buNone/>
            </a:pPr>
            <a:r>
              <a:rPr lang="en-US" dirty="0"/>
              <a:t>A:  Parents</a:t>
            </a:r>
          </a:p>
          <a:p>
            <a:pPr marL="0" indent="0">
              <a:buNone/>
            </a:pPr>
            <a:endParaRPr lang="en-US" dirty="0"/>
          </a:p>
          <a:p>
            <a:pPr marL="0" indent="0">
              <a:buNone/>
            </a:pPr>
            <a:r>
              <a:rPr lang="en-US" b="1" dirty="0"/>
              <a:t>Q: Why did they bring their children to Jesus?</a:t>
            </a:r>
          </a:p>
          <a:p>
            <a:pPr marL="0" indent="0">
              <a:buNone/>
            </a:pPr>
            <a:r>
              <a:rPr lang="en-US" dirty="0"/>
              <a:t>A: So He might touch them and give them the blessing of life and salvation that He had given to so many.  They wanted their children to receive this life which Jesus came to give.</a:t>
            </a:r>
          </a:p>
          <a:p>
            <a:pPr marL="0" indent="0">
              <a:buNone/>
            </a:pPr>
            <a:endParaRPr lang="en-US" dirty="0"/>
          </a:p>
          <a:p>
            <a:pPr marL="0" indent="0">
              <a:buNone/>
            </a:pPr>
            <a:r>
              <a:rPr lang="en-US" dirty="0"/>
              <a:t>St. Luke’s account of this incident refers to the young children as infants (Luke 18:15).</a:t>
            </a:r>
            <a:endParaRPr lang="en-US" b="1" dirty="0"/>
          </a:p>
          <a:p>
            <a:pPr marL="0" indent="0">
              <a:buNone/>
            </a:pPr>
            <a:endParaRPr lang="en-US" dirty="0"/>
          </a:p>
        </p:txBody>
      </p:sp>
    </p:spTree>
    <p:extLst>
      <p:ext uri="{BB962C8B-B14F-4D97-AF65-F5344CB8AC3E}">
        <p14:creationId xmlns:p14="http://schemas.microsoft.com/office/powerpoint/2010/main" val="173750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How did the disciples respond to those who brought their children to Jesus?</a:t>
            </a:r>
          </a:p>
          <a:p>
            <a:pPr marL="0" indent="0">
              <a:buNone/>
            </a:pPr>
            <a:r>
              <a:rPr lang="en-US" dirty="0"/>
              <a:t>A: They rebuked them.</a:t>
            </a:r>
          </a:p>
          <a:p>
            <a:pPr marL="0" indent="0">
              <a:buNone/>
            </a:pPr>
            <a:endParaRPr lang="en-US" dirty="0"/>
          </a:p>
          <a:p>
            <a:pPr marL="0" indent="0" algn="ctr">
              <a:buNone/>
            </a:pPr>
            <a:r>
              <a:rPr lang="en-US" dirty="0"/>
              <a:t>It was the custom of the Jewish rabbis to teach primarily the men of the congregation and those boys who had come of age.  The women and their children did not approach the rabbis or stand with their men during instruction from the Scriptures.</a:t>
            </a:r>
          </a:p>
          <a:p>
            <a:pPr marL="0" indent="0" algn="ctr">
              <a:buNone/>
            </a:pPr>
            <a:endParaRPr lang="en-US" dirty="0"/>
          </a:p>
          <a:p>
            <a:pPr marL="0" indent="0" algn="ctr">
              <a:buNone/>
            </a:pPr>
            <a:r>
              <a:rPr lang="en-US" dirty="0"/>
              <a:t>The action of the disciples reflected the belief of their day that children were a distraction since they couldn’t understand and had nothing to offer.</a:t>
            </a:r>
          </a:p>
        </p:txBody>
      </p:sp>
    </p:spTree>
    <p:extLst>
      <p:ext uri="{BB962C8B-B14F-4D97-AF65-F5344CB8AC3E}">
        <p14:creationId xmlns:p14="http://schemas.microsoft.com/office/powerpoint/2010/main" val="2981755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did Jesus say in response to the disciples’ rebuke?</a:t>
            </a:r>
          </a:p>
          <a:p>
            <a:pPr marL="0" indent="0">
              <a:buNone/>
            </a:pPr>
            <a:r>
              <a:rPr lang="en-US" dirty="0"/>
              <a:t>A: Jesus rebuffed His disciples.  Their actions was a denial of salvation by grace alone and not by works.</a:t>
            </a:r>
          </a:p>
          <a:p>
            <a:pPr marL="0" indent="0">
              <a:buNone/>
            </a:pPr>
            <a:endParaRPr lang="en-US" dirty="0"/>
          </a:p>
          <a:p>
            <a:pPr marL="0" indent="0">
              <a:buNone/>
            </a:pPr>
            <a:r>
              <a:rPr lang="en-US" b="1" dirty="0"/>
              <a:t>Q: What does Jesus mean by the words, “of such is the kingdom of God”?</a:t>
            </a:r>
          </a:p>
          <a:p>
            <a:pPr marL="0" indent="0">
              <a:buNone/>
            </a:pPr>
            <a:r>
              <a:rPr lang="en-US" dirty="0"/>
              <a:t>A: He is indicating that children too are the recipients of salvation by grace, through the divine action of the Lord alone.</a:t>
            </a:r>
          </a:p>
          <a:p>
            <a:pPr marL="0" indent="0">
              <a:buNone/>
            </a:pPr>
            <a:endParaRPr lang="en-US" dirty="0"/>
          </a:p>
        </p:txBody>
      </p:sp>
    </p:spTree>
    <p:extLst>
      <p:ext uri="{BB962C8B-B14F-4D97-AF65-F5344CB8AC3E}">
        <p14:creationId xmlns:p14="http://schemas.microsoft.com/office/powerpoint/2010/main" val="1087478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does Jesus mean by the words, “Assuredly, I say to you, whoever does not receive the kingdom of God as a little child will by no means enter it?”</a:t>
            </a:r>
          </a:p>
          <a:p>
            <a:pPr marL="0" indent="0">
              <a:buNone/>
            </a:pPr>
            <a:r>
              <a:rPr lang="en-US" dirty="0"/>
              <a:t>A: He’s not saying that the children have a unique ability or virtue in themselves which makes it possible for them to come to faith.  Rather, becoming a Christian is exactly like being born in this world.  </a:t>
            </a:r>
          </a:p>
          <a:p>
            <a:pPr marL="0" indent="0">
              <a:buNone/>
            </a:pPr>
            <a:endParaRPr lang="en-US" dirty="0"/>
          </a:p>
          <a:p>
            <a:pPr marL="0" indent="0">
              <a:buNone/>
            </a:pPr>
            <a:r>
              <a:rPr lang="en-US" dirty="0"/>
              <a:t>You can’t take credit for the life you received from God through your parents when you were born. So also you can’t take credit for the new life of faith you receive from God through the Word when you’re baptized.</a:t>
            </a:r>
          </a:p>
          <a:p>
            <a:pPr marL="0" indent="0">
              <a:buNone/>
            </a:pPr>
            <a:endParaRPr lang="en-US" dirty="0"/>
          </a:p>
        </p:txBody>
      </p:sp>
    </p:spTree>
    <p:extLst>
      <p:ext uri="{BB962C8B-B14F-4D97-AF65-F5344CB8AC3E}">
        <p14:creationId xmlns:p14="http://schemas.microsoft.com/office/powerpoint/2010/main" val="2205330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did the children do in the story?</a:t>
            </a:r>
          </a:p>
          <a:p>
            <a:pPr marL="0" indent="0">
              <a:buNone/>
            </a:pPr>
            <a:r>
              <a:rPr lang="en-US" dirty="0"/>
              <a:t>A: Nothing!  They were brought to Jesus.  He picked them up and blessed them.  They were the passive recipients of His grace and the gift of faith.</a:t>
            </a:r>
          </a:p>
          <a:p>
            <a:pPr marL="0" indent="0">
              <a:buNone/>
            </a:pPr>
            <a:endParaRPr lang="en-US" dirty="0"/>
          </a:p>
        </p:txBody>
      </p:sp>
    </p:spTree>
    <p:extLst>
      <p:ext uri="{BB962C8B-B14F-4D97-AF65-F5344CB8AC3E}">
        <p14:creationId xmlns:p14="http://schemas.microsoft.com/office/powerpoint/2010/main" val="391896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Mark 10:13-16</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buNone/>
            </a:pPr>
            <a:r>
              <a:rPr lang="en-US" b="1" dirty="0"/>
              <a:t>Q: Why is this passage used in the Church’s liturgy for Holy Baptism?</a:t>
            </a:r>
          </a:p>
          <a:p>
            <a:pPr marL="0" indent="0">
              <a:buNone/>
            </a:pPr>
            <a:r>
              <a:rPr lang="en-US" dirty="0"/>
              <a:t>A: Holy Baptism is God’s work.  It’s His gracious action through which He washes away sin for Jesus’ sake, bestows His Holy Spirit and faith, and makes us the very children of God.</a:t>
            </a:r>
          </a:p>
          <a:p>
            <a:pPr marL="0" indent="0">
              <a:buNone/>
            </a:pPr>
            <a:endParaRPr lang="en-US" dirty="0"/>
          </a:p>
          <a:p>
            <a:pPr marL="0" indent="0">
              <a:buNone/>
            </a:pPr>
            <a:r>
              <a:rPr lang="en-US" dirty="0"/>
              <a:t>Our baptism is not a symbol for a decision we made to follow Jesus, nor does it represent any virtue in us or anything that we have done.  </a:t>
            </a:r>
          </a:p>
          <a:p>
            <a:pPr marL="0" indent="0">
              <a:buNone/>
            </a:pPr>
            <a:endParaRPr lang="en-US" dirty="0"/>
          </a:p>
          <a:p>
            <a:pPr marL="0" indent="0">
              <a:buNone/>
            </a:pPr>
            <a:r>
              <a:rPr lang="en-US" dirty="0"/>
              <a:t>As God’s work, Holy Baptism joins us to Christ, so that every blessing of His incarnation, death, resurrection, and ascension might become our own.  Holy Baptism makes us joint heirs with Him of eternal life with God the Father.</a:t>
            </a:r>
          </a:p>
        </p:txBody>
      </p:sp>
    </p:spTree>
    <p:extLst>
      <p:ext uri="{BB962C8B-B14F-4D97-AF65-F5344CB8AC3E}">
        <p14:creationId xmlns:p14="http://schemas.microsoft.com/office/powerpoint/2010/main" val="2756427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26609</TotalTime>
  <Words>1430</Words>
  <Application>Microsoft Macintosh PowerPoint</Application>
  <PresentationFormat>On-screen Show (4:3)</PresentationFormat>
  <Paragraphs>131</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Courier New</vt:lpstr>
      <vt:lpstr>Palatino Linotype</vt:lpstr>
      <vt:lpstr>Executive</vt:lpstr>
      <vt:lpstr> Holy Baptism</vt:lpstr>
      <vt:lpstr>Review</vt:lpstr>
      <vt:lpstr>Introduction</vt:lpstr>
      <vt:lpstr>Mark 10:13-16</vt:lpstr>
      <vt:lpstr>Mark 10:13-16</vt:lpstr>
      <vt:lpstr>Mark 10:13-16</vt:lpstr>
      <vt:lpstr>Mark 10:13-16</vt:lpstr>
      <vt:lpstr>Mark 10:13-16</vt:lpstr>
      <vt:lpstr>Mark 10:13-16</vt:lpstr>
      <vt:lpstr>Small Catechism</vt:lpstr>
      <vt:lpstr>Small Catechism</vt:lpstr>
      <vt:lpstr>Small Catechism</vt:lpstr>
      <vt:lpstr>Small Catechism</vt:lpstr>
      <vt:lpstr>Small Catechism</vt:lpstr>
      <vt:lpstr>Small Catechism</vt:lpstr>
      <vt:lpstr>Small Catechism</vt:lpstr>
      <vt:lpstr>Large Catechism</vt:lpstr>
      <vt:lpstr>Baptism in the 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371</cp:revision>
  <cp:lastPrinted>2018-12-12T19:24:43Z</cp:lastPrinted>
  <dcterms:created xsi:type="dcterms:W3CDTF">2016-10-18T19:14:33Z</dcterms:created>
  <dcterms:modified xsi:type="dcterms:W3CDTF">2020-02-26T04:13:17Z</dcterms:modified>
</cp:coreProperties>
</file>