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6" r:id="rId1"/>
  </p:sldMasterIdLst>
  <p:notesMasterIdLst>
    <p:notesMasterId r:id="rId26"/>
  </p:notesMasterIdLst>
  <p:handoutMasterIdLst>
    <p:handoutMasterId r:id="rId27"/>
  </p:handoutMasterIdLst>
  <p:sldIdLst>
    <p:sldId id="422" r:id="rId2"/>
    <p:sldId id="405" r:id="rId3"/>
    <p:sldId id="399" r:id="rId4"/>
    <p:sldId id="427" r:id="rId5"/>
    <p:sldId id="424" r:id="rId6"/>
    <p:sldId id="425" r:id="rId7"/>
    <p:sldId id="426" r:id="rId8"/>
    <p:sldId id="429" r:id="rId9"/>
    <p:sldId id="428" r:id="rId10"/>
    <p:sldId id="400" r:id="rId11"/>
    <p:sldId id="430" r:id="rId12"/>
    <p:sldId id="431" r:id="rId13"/>
    <p:sldId id="432" r:id="rId14"/>
    <p:sldId id="435" r:id="rId15"/>
    <p:sldId id="436" r:id="rId16"/>
    <p:sldId id="437" r:id="rId17"/>
    <p:sldId id="439" r:id="rId18"/>
    <p:sldId id="440" r:id="rId19"/>
    <p:sldId id="441" r:id="rId20"/>
    <p:sldId id="443" r:id="rId21"/>
    <p:sldId id="442" r:id="rId22"/>
    <p:sldId id="444" r:id="rId23"/>
    <p:sldId id="423" r:id="rId24"/>
    <p:sldId id="271" r:id="rId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nathan Jennings" initials="JJ" lastIdx="1" clrIdx="0">
    <p:extLst>
      <p:ext uri="{19B8F6BF-5375-455C-9EA6-DF929625EA0E}">
        <p15:presenceInfo xmlns:p15="http://schemas.microsoft.com/office/powerpoint/2012/main" userId="Jonathan Jenning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4146" autoAdjust="0"/>
    <p:restoredTop sz="77569" autoAdjust="0"/>
  </p:normalViewPr>
  <p:slideViewPr>
    <p:cSldViewPr snapToGrid="0" snapToObjects="1">
      <p:cViewPr varScale="1">
        <p:scale>
          <a:sx n="91" d="100"/>
          <a:sy n="91" d="100"/>
        </p:scale>
        <p:origin x="1752" y="192"/>
      </p:cViewPr>
      <p:guideLst>
        <p:guide orient="horz" pos="2160"/>
        <p:guide pos="2880"/>
      </p:guideLst>
    </p:cSldViewPr>
  </p:slideViewPr>
  <p:outlineViewPr>
    <p:cViewPr>
      <p:scale>
        <a:sx n="33" d="100"/>
        <a:sy n="33" d="100"/>
      </p:scale>
      <p:origin x="0" y="4072"/>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CC8919-90B6-C949-BB00-D4F79CB4777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DC36C944-9E7D-5448-8796-82CCBC6ABE43}"/>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E972740-4F25-0041-9F5F-5049A6F3B639}" type="datetimeFigureOut">
              <a:rPr lang="en-US" smtClean="0"/>
              <a:t>2/16/20</a:t>
            </a:fld>
            <a:endParaRPr lang="en-US"/>
          </a:p>
        </p:txBody>
      </p:sp>
      <p:sp>
        <p:nvSpPr>
          <p:cNvPr id="4" name="Footer Placeholder 3">
            <a:extLst>
              <a:ext uri="{FF2B5EF4-FFF2-40B4-BE49-F238E27FC236}">
                <a16:creationId xmlns:a16="http://schemas.microsoft.com/office/drawing/2014/main" id="{032D014E-72D5-5C4D-9AA8-3EB4BC36D6E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698E5AB3-2768-8040-8DA0-FADE14DC8D21}"/>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6281D72-9D5C-514A-A495-27676AECB1C9}" type="slidenum">
              <a:rPr lang="en-US" smtClean="0"/>
              <a:t>‹#›</a:t>
            </a:fld>
            <a:endParaRPr lang="en-US"/>
          </a:p>
        </p:txBody>
      </p:sp>
    </p:spTree>
    <p:extLst>
      <p:ext uri="{BB962C8B-B14F-4D97-AF65-F5344CB8AC3E}">
        <p14:creationId xmlns:p14="http://schemas.microsoft.com/office/powerpoint/2010/main" val="8579490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C14D81-F5AA-8C40-94A3-2CBFB756C2AC}" type="datetimeFigureOut">
              <a:rPr lang="en-US" smtClean="0"/>
              <a:t>2/16/20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5933C25-D8B8-8741-87B3-3FDB4A6D10D9}" type="slidenum">
              <a:rPr lang="en-US" smtClean="0"/>
              <a:t>‹#›</a:t>
            </a:fld>
            <a:endParaRPr lang="en-US"/>
          </a:p>
        </p:txBody>
      </p:sp>
    </p:spTree>
    <p:extLst>
      <p:ext uri="{BB962C8B-B14F-4D97-AF65-F5344CB8AC3E}">
        <p14:creationId xmlns:p14="http://schemas.microsoft.com/office/powerpoint/2010/main" val="96573352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3</a:t>
            </a:fld>
            <a:endParaRPr lang="en-US"/>
          </a:p>
        </p:txBody>
      </p:sp>
    </p:spTree>
    <p:extLst>
      <p:ext uri="{BB962C8B-B14F-4D97-AF65-F5344CB8AC3E}">
        <p14:creationId xmlns:p14="http://schemas.microsoft.com/office/powerpoint/2010/main" val="33495134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12</a:t>
            </a:fld>
            <a:endParaRPr lang="en-US"/>
          </a:p>
        </p:txBody>
      </p:sp>
    </p:spTree>
    <p:extLst>
      <p:ext uri="{BB962C8B-B14F-4D97-AF65-F5344CB8AC3E}">
        <p14:creationId xmlns:p14="http://schemas.microsoft.com/office/powerpoint/2010/main" val="20826145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13</a:t>
            </a:fld>
            <a:endParaRPr lang="en-US"/>
          </a:p>
        </p:txBody>
      </p:sp>
    </p:spTree>
    <p:extLst>
      <p:ext uri="{BB962C8B-B14F-4D97-AF65-F5344CB8AC3E}">
        <p14:creationId xmlns:p14="http://schemas.microsoft.com/office/powerpoint/2010/main" val="111291522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14</a:t>
            </a:fld>
            <a:endParaRPr lang="en-US"/>
          </a:p>
        </p:txBody>
      </p:sp>
    </p:spTree>
    <p:extLst>
      <p:ext uri="{BB962C8B-B14F-4D97-AF65-F5344CB8AC3E}">
        <p14:creationId xmlns:p14="http://schemas.microsoft.com/office/powerpoint/2010/main" val="27182654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15</a:t>
            </a:fld>
            <a:endParaRPr lang="en-US"/>
          </a:p>
        </p:txBody>
      </p:sp>
    </p:spTree>
    <p:extLst>
      <p:ext uri="{BB962C8B-B14F-4D97-AF65-F5344CB8AC3E}">
        <p14:creationId xmlns:p14="http://schemas.microsoft.com/office/powerpoint/2010/main" val="7608170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16</a:t>
            </a:fld>
            <a:endParaRPr lang="en-US"/>
          </a:p>
        </p:txBody>
      </p:sp>
    </p:spTree>
    <p:extLst>
      <p:ext uri="{BB962C8B-B14F-4D97-AF65-F5344CB8AC3E}">
        <p14:creationId xmlns:p14="http://schemas.microsoft.com/office/powerpoint/2010/main" val="6178385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17</a:t>
            </a:fld>
            <a:endParaRPr lang="en-US"/>
          </a:p>
        </p:txBody>
      </p:sp>
    </p:spTree>
    <p:extLst>
      <p:ext uri="{BB962C8B-B14F-4D97-AF65-F5344CB8AC3E}">
        <p14:creationId xmlns:p14="http://schemas.microsoft.com/office/powerpoint/2010/main" val="402496694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18</a:t>
            </a:fld>
            <a:endParaRPr lang="en-US"/>
          </a:p>
        </p:txBody>
      </p:sp>
    </p:spTree>
    <p:extLst>
      <p:ext uri="{BB962C8B-B14F-4D97-AF65-F5344CB8AC3E}">
        <p14:creationId xmlns:p14="http://schemas.microsoft.com/office/powerpoint/2010/main" val="8629326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19</a:t>
            </a:fld>
            <a:endParaRPr lang="en-US"/>
          </a:p>
        </p:txBody>
      </p:sp>
    </p:spTree>
    <p:extLst>
      <p:ext uri="{BB962C8B-B14F-4D97-AF65-F5344CB8AC3E}">
        <p14:creationId xmlns:p14="http://schemas.microsoft.com/office/powerpoint/2010/main" val="400079060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20</a:t>
            </a:fld>
            <a:endParaRPr lang="en-US"/>
          </a:p>
        </p:txBody>
      </p:sp>
    </p:spTree>
    <p:extLst>
      <p:ext uri="{BB962C8B-B14F-4D97-AF65-F5344CB8AC3E}">
        <p14:creationId xmlns:p14="http://schemas.microsoft.com/office/powerpoint/2010/main" val="26586684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21</a:t>
            </a:fld>
            <a:endParaRPr lang="en-US"/>
          </a:p>
        </p:txBody>
      </p:sp>
    </p:spTree>
    <p:extLst>
      <p:ext uri="{BB962C8B-B14F-4D97-AF65-F5344CB8AC3E}">
        <p14:creationId xmlns:p14="http://schemas.microsoft.com/office/powerpoint/2010/main" val="25659530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4</a:t>
            </a:fld>
            <a:endParaRPr lang="en-US"/>
          </a:p>
        </p:txBody>
      </p:sp>
    </p:spTree>
    <p:extLst>
      <p:ext uri="{BB962C8B-B14F-4D97-AF65-F5344CB8AC3E}">
        <p14:creationId xmlns:p14="http://schemas.microsoft.com/office/powerpoint/2010/main" val="256603105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22</a:t>
            </a:fld>
            <a:endParaRPr lang="en-US"/>
          </a:p>
        </p:txBody>
      </p:sp>
    </p:spTree>
    <p:extLst>
      <p:ext uri="{BB962C8B-B14F-4D97-AF65-F5344CB8AC3E}">
        <p14:creationId xmlns:p14="http://schemas.microsoft.com/office/powerpoint/2010/main" val="222577355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23</a:t>
            </a:fld>
            <a:endParaRPr lang="en-US"/>
          </a:p>
        </p:txBody>
      </p:sp>
    </p:spTree>
    <p:extLst>
      <p:ext uri="{BB962C8B-B14F-4D97-AF65-F5344CB8AC3E}">
        <p14:creationId xmlns:p14="http://schemas.microsoft.com/office/powerpoint/2010/main" val="357960876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24</a:t>
            </a:fld>
            <a:endParaRPr lang="en-US"/>
          </a:p>
        </p:txBody>
      </p:sp>
    </p:spTree>
    <p:extLst>
      <p:ext uri="{BB962C8B-B14F-4D97-AF65-F5344CB8AC3E}">
        <p14:creationId xmlns:p14="http://schemas.microsoft.com/office/powerpoint/2010/main" val="16541829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5</a:t>
            </a:fld>
            <a:endParaRPr lang="en-US"/>
          </a:p>
        </p:txBody>
      </p:sp>
    </p:spTree>
    <p:extLst>
      <p:ext uri="{BB962C8B-B14F-4D97-AF65-F5344CB8AC3E}">
        <p14:creationId xmlns:p14="http://schemas.microsoft.com/office/powerpoint/2010/main" val="15969378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6</a:t>
            </a:fld>
            <a:endParaRPr lang="en-US"/>
          </a:p>
        </p:txBody>
      </p:sp>
    </p:spTree>
    <p:extLst>
      <p:ext uri="{BB962C8B-B14F-4D97-AF65-F5344CB8AC3E}">
        <p14:creationId xmlns:p14="http://schemas.microsoft.com/office/powerpoint/2010/main" val="30678111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7</a:t>
            </a:fld>
            <a:endParaRPr lang="en-US"/>
          </a:p>
        </p:txBody>
      </p:sp>
    </p:spTree>
    <p:extLst>
      <p:ext uri="{BB962C8B-B14F-4D97-AF65-F5344CB8AC3E}">
        <p14:creationId xmlns:p14="http://schemas.microsoft.com/office/powerpoint/2010/main" val="38556083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8</a:t>
            </a:fld>
            <a:endParaRPr lang="en-US"/>
          </a:p>
        </p:txBody>
      </p:sp>
    </p:spTree>
    <p:extLst>
      <p:ext uri="{BB962C8B-B14F-4D97-AF65-F5344CB8AC3E}">
        <p14:creationId xmlns:p14="http://schemas.microsoft.com/office/powerpoint/2010/main" val="25005761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9</a:t>
            </a:fld>
            <a:endParaRPr lang="en-US"/>
          </a:p>
        </p:txBody>
      </p:sp>
    </p:spTree>
    <p:extLst>
      <p:ext uri="{BB962C8B-B14F-4D97-AF65-F5344CB8AC3E}">
        <p14:creationId xmlns:p14="http://schemas.microsoft.com/office/powerpoint/2010/main" val="37579178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10</a:t>
            </a:fld>
            <a:endParaRPr lang="en-US"/>
          </a:p>
        </p:txBody>
      </p:sp>
    </p:spTree>
    <p:extLst>
      <p:ext uri="{BB962C8B-B14F-4D97-AF65-F5344CB8AC3E}">
        <p14:creationId xmlns:p14="http://schemas.microsoft.com/office/powerpoint/2010/main" val="366235683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933C25-D8B8-8741-87B3-3FDB4A6D10D9}" type="slidenum">
              <a:rPr lang="en-US" smtClean="0"/>
              <a:t>11</a:t>
            </a:fld>
            <a:endParaRPr lang="en-US"/>
          </a:p>
        </p:txBody>
      </p:sp>
    </p:spTree>
    <p:extLst>
      <p:ext uri="{BB962C8B-B14F-4D97-AF65-F5344CB8AC3E}">
        <p14:creationId xmlns:p14="http://schemas.microsoft.com/office/powerpoint/2010/main" val="8428718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p>
            <a:fld id="{E90E056E-83DE-6A4B-BEB9-6F8E366E1588}" type="datetimeFigureOut">
              <a:rPr lang="en-US" smtClean="0"/>
              <a:t>2/16/20</a:t>
            </a:fld>
            <a:endParaRPr lang="en-US"/>
          </a:p>
        </p:txBody>
      </p:sp>
      <p:sp>
        <p:nvSpPr>
          <p:cNvPr id="8" name="Slide Number Placeholder 7"/>
          <p:cNvSpPr>
            <a:spLocks noGrp="1"/>
          </p:cNvSpPr>
          <p:nvPr>
            <p:ph type="sldNum" sz="quarter" idx="11"/>
          </p:nvPr>
        </p:nvSpPr>
        <p:spPr/>
        <p:txBody>
          <a:bodyPr/>
          <a:lstStyle/>
          <a:p>
            <a:fld id="{2754ED01-E2A0-4C1E-8E21-014B99041579}"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0E056E-83DE-6A4B-BEB9-6F8E366E1588}" type="datetimeFigureOut">
              <a:rPr lang="en-US" smtClean="0"/>
              <a:t>2/16/20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0E056E-83DE-6A4B-BEB9-6F8E366E1588}" type="datetimeFigureOut">
              <a:rPr lang="en-US" smtClean="0"/>
              <a:t>2/16/20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90E056E-83DE-6A4B-BEB9-6F8E366E1588}" type="datetimeFigureOut">
              <a:rPr lang="en-US" smtClean="0"/>
              <a:t>2/16/20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90E056E-83DE-6A4B-BEB9-6F8E366E1588}" type="datetimeFigureOut">
              <a:rPr lang="en-US" smtClean="0"/>
              <a:t>2/16/20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2DB652A-5E9E-FD4E-B13F-807E0B5A8A90}"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90E056E-83DE-6A4B-BEB9-6F8E366E1588}" type="datetimeFigureOut">
              <a:rPr lang="en-US" smtClean="0"/>
              <a:t>2/16/20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B652A-5E9E-FD4E-B13F-807E0B5A8A90}"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E90E056E-83DE-6A4B-BEB9-6F8E366E1588}" type="datetimeFigureOut">
              <a:rPr lang="en-US" smtClean="0"/>
              <a:t>2/16/20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2DB652A-5E9E-FD4E-B13F-807E0B5A8A90}"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90E056E-83DE-6A4B-BEB9-6F8E366E1588}" type="datetimeFigureOut">
              <a:rPr lang="en-US" smtClean="0"/>
              <a:t>2/16/20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0E056E-83DE-6A4B-BEB9-6F8E366E1588}" type="datetimeFigureOut">
              <a:rPr lang="en-US" smtClean="0"/>
              <a:t>2/16/20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0E056E-83DE-6A4B-BEB9-6F8E366E1588}" type="datetimeFigureOut">
              <a:rPr lang="en-US" smtClean="0"/>
              <a:t>2/16/20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754ED01-E2A0-4C1E-8E21-014B99041579}"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90E056E-83DE-6A4B-BEB9-6F8E366E1588}" type="datetimeFigureOut">
              <a:rPr lang="en-US" smtClean="0"/>
              <a:t>2/16/20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2DB652A-5E9E-FD4E-B13F-807E0B5A8A90}"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E90E056E-83DE-6A4B-BEB9-6F8E366E1588}" type="datetimeFigureOut">
              <a:rPr lang="en-US" smtClean="0"/>
              <a:t>2/16/20</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32DB652A-5E9E-FD4E-B13F-807E0B5A8A90}"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3FD653F4-DCBB-F94B-8FE3-BC7783743784}"/>
              </a:ext>
            </a:extLst>
          </p:cNvPr>
          <p:cNvPicPr>
            <a:picLocks noChangeAspect="1"/>
          </p:cNvPicPr>
          <p:nvPr/>
        </p:nvPicPr>
        <p:blipFill>
          <a:blip r:embed="rId2" cstate="email">
            <a:alphaModFix amt="35000"/>
            <a:extLst>
              <a:ext uri="{28A0092B-C50C-407E-A947-70E740481C1C}">
                <a14:useLocalDpi xmlns:a14="http://schemas.microsoft.com/office/drawing/2010/main"/>
              </a:ext>
            </a:extLst>
          </a:blip>
          <a:stretch>
            <a:fillRect/>
          </a:stretch>
        </p:blipFill>
        <p:spPr>
          <a:xfrm>
            <a:off x="1867007" y="0"/>
            <a:ext cx="5409986" cy="6858000"/>
          </a:xfrm>
          <a:prstGeom prst="rect">
            <a:avLst/>
          </a:prstGeom>
          <a:effectLst>
            <a:softEdge rad="317500"/>
          </a:effectLst>
        </p:spPr>
      </p:pic>
      <p:sp>
        <p:nvSpPr>
          <p:cNvPr id="2" name="Title 1">
            <a:extLst>
              <a:ext uri="{FF2B5EF4-FFF2-40B4-BE49-F238E27FC236}">
                <a16:creationId xmlns:a16="http://schemas.microsoft.com/office/drawing/2014/main" id="{3ACB5145-38F6-014E-9152-835B3EDC864C}"/>
              </a:ext>
            </a:extLst>
          </p:cNvPr>
          <p:cNvSpPr>
            <a:spLocks noGrp="1"/>
          </p:cNvSpPr>
          <p:nvPr>
            <p:ph type="title"/>
          </p:nvPr>
        </p:nvSpPr>
        <p:spPr/>
        <p:txBody>
          <a:bodyPr/>
          <a:lstStyle/>
          <a:p>
            <a:br>
              <a:rPr lang="en-US" sz="8000" b="1" dirty="0"/>
            </a:br>
            <a:r>
              <a:rPr lang="en-US" sz="8000" b="1" dirty="0"/>
              <a:t>Holy Baptism</a:t>
            </a:r>
          </a:p>
        </p:txBody>
      </p:sp>
      <p:sp>
        <p:nvSpPr>
          <p:cNvPr id="3" name="Text Placeholder 2">
            <a:extLst>
              <a:ext uri="{FF2B5EF4-FFF2-40B4-BE49-F238E27FC236}">
                <a16:creationId xmlns:a16="http://schemas.microsoft.com/office/drawing/2014/main" id="{5E6A3470-0D83-F64F-A367-271AD2B5D6C6}"/>
              </a:ext>
            </a:extLst>
          </p:cNvPr>
          <p:cNvSpPr>
            <a:spLocks noGrp="1"/>
          </p:cNvSpPr>
          <p:nvPr>
            <p:ph type="body" idx="1"/>
          </p:nvPr>
        </p:nvSpPr>
        <p:spPr/>
        <p:txBody>
          <a:bodyPr/>
          <a:lstStyle/>
          <a:p>
            <a:r>
              <a:rPr lang="en-US" b="1" dirty="0">
                <a:solidFill>
                  <a:schemeClr val="tx1">
                    <a:lumMod val="50000"/>
                    <a:lumOff val="50000"/>
                  </a:schemeClr>
                </a:solidFill>
              </a:rPr>
              <a:t>Part Three</a:t>
            </a:r>
          </a:p>
        </p:txBody>
      </p:sp>
    </p:spTree>
    <p:extLst>
      <p:ext uri="{BB962C8B-B14F-4D97-AF65-F5344CB8AC3E}">
        <p14:creationId xmlns:p14="http://schemas.microsoft.com/office/powerpoint/2010/main" val="25101695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2 Kings 5:1-14</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b="1" dirty="0"/>
              <a:t>Which river would you rather go swimming in?</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lgn="ctr">
              <a:buNone/>
            </a:pPr>
            <a:r>
              <a:rPr lang="en-US" dirty="0"/>
              <a:t>The Jordan River was considered inferior.  The reputation of Israel was that of being poor and conquered. </a:t>
            </a:r>
          </a:p>
          <a:p>
            <a:pPr marL="0" indent="0" algn="ctr">
              <a:buNone/>
            </a:pPr>
            <a:endParaRPr lang="en-US" dirty="0"/>
          </a:p>
          <a:p>
            <a:pPr marL="0" indent="0" algn="ctr">
              <a:buNone/>
            </a:pPr>
            <a:r>
              <a:rPr lang="en-US" dirty="0"/>
              <a:t>We judge by our sight – our experience – our feelings.  We tend to judge by our senses and not by the Word of God.</a:t>
            </a:r>
          </a:p>
        </p:txBody>
      </p:sp>
      <p:pic>
        <p:nvPicPr>
          <p:cNvPr id="11" name="Picture 4" descr="search%3Fq%3DBarada%2BRiver%2B-%2Bpictures%26tbm%3Disch%26tbo%3Du&amp;zoom=1&amp;q=Barada+River+-+pictures&amp;docid=ozR5oJhTTtwNGM&amp;sa=X&amp;ei=47LnTvaZEKm2sQKk76zeCA&amp;ved=0CDMQ9QEwBA&amp;dur=1286.png">
            <a:extLst>
              <a:ext uri="{FF2B5EF4-FFF2-40B4-BE49-F238E27FC236}">
                <a16:creationId xmlns:a16="http://schemas.microsoft.com/office/drawing/2014/main" id="{2466DFAB-3E82-CE49-930F-2584ED7F926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32364" y="1449894"/>
            <a:ext cx="3839636" cy="2048911"/>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pic>
        <p:nvPicPr>
          <p:cNvPr id="12" name="Picture 2" descr="search%3Fq%3Djordan%2BRiver%2B-%2Bpictures%26tbm%3Disch%26tbo%3Du&amp;zoom=1&amp;q=jordan+River+-+pictures&amp;docid=P3ubo4_RqJ6ClM&amp;sa=X&amp;ei=5bHnTsj5EOXksQKp3eSBCQ&amp;ved=0CFkQ9QEwDQ&amp;dur=1643.png">
            <a:extLst>
              <a:ext uri="{FF2B5EF4-FFF2-40B4-BE49-F238E27FC236}">
                <a16:creationId xmlns:a16="http://schemas.microsoft.com/office/drawing/2014/main" id="{C8C16BAF-DA62-D94A-A94B-D8B75ADD2A17}"/>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847164" y="1444303"/>
            <a:ext cx="2743200" cy="2054502"/>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spTree>
    <p:extLst>
      <p:ext uri="{BB962C8B-B14F-4D97-AF65-F5344CB8AC3E}">
        <p14:creationId xmlns:p14="http://schemas.microsoft.com/office/powerpoint/2010/main" val="2573736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2 Kings 5:1-14</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dirty="0"/>
              <a:t>In order to receive the prophet’s word, Naaman had to be converted.  </a:t>
            </a:r>
          </a:p>
          <a:p>
            <a:pPr marL="0" indent="0" algn="ctr">
              <a:buNone/>
            </a:pPr>
            <a:endParaRPr lang="en-US" dirty="0"/>
          </a:p>
          <a:p>
            <a:pPr marL="0" indent="0" algn="ctr">
              <a:buNone/>
            </a:pPr>
            <a:r>
              <a:rPr lang="en-US" dirty="0"/>
              <a:t>Naaman rejected the Word of the Lord, because he trusted in himself. </a:t>
            </a:r>
          </a:p>
          <a:p>
            <a:pPr marL="0" indent="0" algn="ctr">
              <a:buNone/>
            </a:pPr>
            <a:endParaRPr lang="en-US" dirty="0"/>
          </a:p>
          <a:p>
            <a:pPr marL="0" indent="0" algn="ctr">
              <a:buNone/>
            </a:pPr>
            <a:r>
              <a:rPr lang="en-US" dirty="0"/>
              <a:t> The benefit of the Lord’s cleansing salvation in the waters of the Jordan River was not received by Naaman, because he refused to repent of his sin and believe in the promise of the word.</a:t>
            </a:r>
          </a:p>
        </p:txBody>
      </p:sp>
    </p:spTree>
    <p:extLst>
      <p:ext uri="{BB962C8B-B14F-4D97-AF65-F5344CB8AC3E}">
        <p14:creationId xmlns:p14="http://schemas.microsoft.com/office/powerpoint/2010/main" val="36627518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2 Kings 5:1-14</a:t>
            </a:r>
          </a:p>
        </p:txBody>
      </p:sp>
      <p:sp>
        <p:nvSpPr>
          <p:cNvPr id="3" name="Content Placeholder 2"/>
          <p:cNvSpPr>
            <a:spLocks noGrp="1"/>
          </p:cNvSpPr>
          <p:nvPr>
            <p:ph idx="1"/>
          </p:nvPr>
        </p:nvSpPr>
        <p:spPr>
          <a:xfrm>
            <a:off x="457200" y="914400"/>
            <a:ext cx="8229600" cy="5804452"/>
          </a:xfrm>
        </p:spPr>
        <p:txBody>
          <a:bodyPr>
            <a:normAutofit/>
          </a:bodyPr>
          <a:lstStyle/>
          <a:p>
            <a:pPr marL="0" indent="0">
              <a:buNone/>
            </a:pPr>
            <a:r>
              <a:rPr lang="en-US" b="1" dirty="0"/>
              <a:t>Q: What finally helped persuade Naaman to wash and be clean?</a:t>
            </a:r>
            <a:endParaRPr lang="en-US" dirty="0"/>
          </a:p>
          <a:p>
            <a:pPr marL="0" indent="0">
              <a:buNone/>
            </a:pPr>
            <a:r>
              <a:rPr lang="en-US" dirty="0"/>
              <a:t>A: His servants (v. 13)</a:t>
            </a:r>
          </a:p>
          <a:p>
            <a:pPr marL="0" indent="0">
              <a:buNone/>
            </a:pPr>
            <a:endParaRPr lang="en-US" dirty="0"/>
          </a:p>
          <a:p>
            <a:pPr marL="0" indent="0">
              <a:buNone/>
            </a:pPr>
            <a:r>
              <a:rPr lang="en-US" b="1" dirty="0"/>
              <a:t>Q: What did they say the prophet had spoken?</a:t>
            </a:r>
            <a:endParaRPr lang="en-US" dirty="0"/>
          </a:p>
          <a:p>
            <a:pPr marL="0" indent="0">
              <a:buNone/>
            </a:pPr>
            <a:r>
              <a:rPr lang="en-US" dirty="0"/>
              <a:t>A: A great word!</a:t>
            </a:r>
          </a:p>
          <a:p>
            <a:pPr marL="0" indent="0">
              <a:buNone/>
            </a:pPr>
            <a:endParaRPr lang="en-US" dirty="0"/>
          </a:p>
          <a:p>
            <a:pPr marL="0" indent="0" algn="ctr">
              <a:buNone/>
            </a:pPr>
            <a:r>
              <a:rPr lang="en-US" dirty="0"/>
              <a:t>The servants admonished him by directing him away from himself to the free offer of the cleansing in the word of the prophet.  As long as Naaman held on to his own pride, the couldn’t receive the Lord’s cleansing.  It was the word of the Lord, from the prophet, through his messengers and Naaman’s servants, which finally brought Naaman to faith.</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3187852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2 Kings 5:1-14</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dirty="0"/>
              <a:t>This story teaches us that the power of the baptismal water lies in the Word and promise of Christ.  He’s the saving content of the water and Baptism, and by His Word the Spirit of God delivers those benefits to us in Baptism.</a:t>
            </a:r>
          </a:p>
          <a:p>
            <a:pPr marL="0" indent="0" algn="ctr">
              <a:buNone/>
            </a:pPr>
            <a:endParaRPr lang="en-US" dirty="0"/>
          </a:p>
          <a:p>
            <a:pPr marL="0" indent="0" algn="ctr">
              <a:buNone/>
            </a:pPr>
            <a:r>
              <a:rPr lang="en-US" dirty="0"/>
              <a:t>This story also teaches us that it is the Word of God alone which breaks the hardness of the sinful heart, so that it believes in the promise of Baptism and receives the salvation and cleansing which Baptism contains.</a:t>
            </a:r>
          </a:p>
        </p:txBody>
      </p:sp>
    </p:spTree>
    <p:extLst>
      <p:ext uri="{BB962C8B-B14F-4D97-AF65-F5344CB8AC3E}">
        <p14:creationId xmlns:p14="http://schemas.microsoft.com/office/powerpoint/2010/main" val="934363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Small Catechism</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b="1" dirty="0"/>
              <a:t>How can water do such great things?</a:t>
            </a:r>
          </a:p>
          <a:p>
            <a:pPr marL="0" indent="0" algn="ctr">
              <a:buNone/>
            </a:pPr>
            <a:r>
              <a:rPr lang="en-US" dirty="0"/>
              <a:t>Certainly not just water, but the Word of God in and with the water does these things, along with the faith which trusts this word of God in the water.  For without God’s word the water is plain water and no Baptism.  But with the word of God it is a Baptism, that is, a life-giving water, rich in grace, and a washing of the new birth in the Holy Spirit, as St. Paul says in Titus, chapter three:</a:t>
            </a:r>
          </a:p>
          <a:p>
            <a:pPr marL="0" indent="0" algn="ctr">
              <a:buNone/>
            </a:pPr>
            <a:r>
              <a:rPr lang="en-US" i="1" dirty="0"/>
              <a:t>“He saved us through the washing of rebirth and renewal by the Holy Spirit, whom He poured out on us generously through Jesus Christ our Savior, so that, having been justified by His grace, we might become heirs having the hope of eternal life.  This is a trustworthy saying.” (Titus 3:5-8)</a:t>
            </a:r>
          </a:p>
        </p:txBody>
      </p:sp>
    </p:spTree>
    <p:extLst>
      <p:ext uri="{BB962C8B-B14F-4D97-AF65-F5344CB8AC3E}">
        <p14:creationId xmlns:p14="http://schemas.microsoft.com/office/powerpoint/2010/main" val="1530233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Small Catechism</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b="1" dirty="0"/>
              <a:t>How can water do such great things?</a:t>
            </a:r>
          </a:p>
          <a:p>
            <a:pPr marL="0" indent="0" algn="ctr">
              <a:buNone/>
            </a:pPr>
            <a:endParaRPr lang="en-US" b="1" dirty="0"/>
          </a:p>
          <a:p>
            <a:pPr marL="0" indent="0">
              <a:buNone/>
            </a:pPr>
            <a:r>
              <a:rPr lang="en-US" b="1" dirty="0"/>
              <a:t>Q: What are the great things mentioned here?</a:t>
            </a:r>
          </a:p>
          <a:p>
            <a:pPr marL="0" indent="0">
              <a:buNone/>
            </a:pPr>
            <a:r>
              <a:rPr lang="en-US" dirty="0"/>
              <a:t>A: They are the:</a:t>
            </a:r>
          </a:p>
          <a:p>
            <a:pPr>
              <a:buFontTx/>
              <a:buChar char="-"/>
            </a:pPr>
            <a:r>
              <a:rPr lang="en-US" dirty="0"/>
              <a:t>Forgive sins</a:t>
            </a:r>
          </a:p>
          <a:p>
            <a:pPr>
              <a:buFontTx/>
              <a:buChar char="-"/>
            </a:pPr>
            <a:r>
              <a:rPr lang="en-US" dirty="0"/>
              <a:t>Rescues from death and the devil</a:t>
            </a:r>
          </a:p>
          <a:p>
            <a:pPr>
              <a:buFontTx/>
              <a:buChar char="-"/>
            </a:pPr>
            <a:r>
              <a:rPr lang="en-US" dirty="0"/>
              <a:t>Gives eternal salvation</a:t>
            </a:r>
          </a:p>
          <a:p>
            <a:pPr marL="0" indent="0">
              <a:buNone/>
            </a:pPr>
            <a:endParaRPr lang="en-US" dirty="0"/>
          </a:p>
          <a:p>
            <a:pPr marL="0" indent="0" algn="ctr">
              <a:buNone/>
            </a:pPr>
            <a:endParaRPr lang="en-US" b="1" dirty="0"/>
          </a:p>
        </p:txBody>
      </p:sp>
      <p:grpSp>
        <p:nvGrpSpPr>
          <p:cNvPr id="8" name="Group 7">
            <a:extLst>
              <a:ext uri="{FF2B5EF4-FFF2-40B4-BE49-F238E27FC236}">
                <a16:creationId xmlns:a16="http://schemas.microsoft.com/office/drawing/2014/main" id="{B16A9784-A8A7-F041-878C-ECB302E7BA5B}"/>
              </a:ext>
            </a:extLst>
          </p:cNvPr>
          <p:cNvGrpSpPr/>
          <p:nvPr/>
        </p:nvGrpSpPr>
        <p:grpSpPr>
          <a:xfrm>
            <a:off x="3922643" y="914400"/>
            <a:ext cx="3414859" cy="892421"/>
            <a:chOff x="3922643" y="914400"/>
            <a:chExt cx="3414859" cy="892421"/>
          </a:xfrm>
        </p:grpSpPr>
        <p:sp>
          <p:nvSpPr>
            <p:cNvPr id="4" name="Frame 3">
              <a:extLst>
                <a:ext uri="{FF2B5EF4-FFF2-40B4-BE49-F238E27FC236}">
                  <a16:creationId xmlns:a16="http://schemas.microsoft.com/office/drawing/2014/main" id="{7510E668-C927-B94F-9684-63FFF7C010DF}"/>
                </a:ext>
              </a:extLst>
            </p:cNvPr>
            <p:cNvSpPr/>
            <p:nvPr/>
          </p:nvSpPr>
          <p:spPr>
            <a:xfrm>
              <a:off x="5374888" y="914400"/>
              <a:ext cx="1962614" cy="468351"/>
            </a:xfrm>
            <a:prstGeom prst="frame">
              <a:avLst>
                <a:gd name="adj1" fmla="val 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6" name="Straight Arrow Connector 5">
              <a:extLst>
                <a:ext uri="{FF2B5EF4-FFF2-40B4-BE49-F238E27FC236}">
                  <a16:creationId xmlns:a16="http://schemas.microsoft.com/office/drawing/2014/main" id="{FEB10F46-36DA-4241-BDBE-C9452037C286}"/>
                </a:ext>
              </a:extLst>
            </p:cNvPr>
            <p:cNvCxnSpPr>
              <a:cxnSpLocks/>
            </p:cNvCxnSpPr>
            <p:nvPr/>
          </p:nvCxnSpPr>
          <p:spPr>
            <a:xfrm flipH="1">
              <a:off x="3922643" y="1382752"/>
              <a:ext cx="2438400" cy="424069"/>
            </a:xfrm>
            <a:prstGeom prst="straightConnector1">
              <a:avLst/>
            </a:prstGeom>
            <a:ln w="38100">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74303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Small Catechism</a:t>
            </a:r>
          </a:p>
        </p:txBody>
      </p:sp>
      <p:sp>
        <p:nvSpPr>
          <p:cNvPr id="3" name="Content Placeholder 2"/>
          <p:cNvSpPr>
            <a:spLocks noGrp="1"/>
          </p:cNvSpPr>
          <p:nvPr>
            <p:ph idx="1"/>
          </p:nvPr>
        </p:nvSpPr>
        <p:spPr>
          <a:xfrm>
            <a:off x="457200" y="914400"/>
            <a:ext cx="8229600" cy="5943600"/>
          </a:xfrm>
        </p:spPr>
        <p:txBody>
          <a:bodyPr>
            <a:normAutofit/>
          </a:bodyPr>
          <a:lstStyle/>
          <a:p>
            <a:pPr marL="0" indent="0" algn="ctr">
              <a:buNone/>
            </a:pPr>
            <a:r>
              <a:rPr lang="en-US" dirty="0"/>
              <a:t>Certainly not just water, but the Word of God in and with the water does these things, along with the </a:t>
            </a:r>
            <a:r>
              <a:rPr lang="en-US" b="1" u="sng" dirty="0"/>
              <a:t>faith</a:t>
            </a:r>
            <a:r>
              <a:rPr lang="en-US" b="1" dirty="0"/>
              <a:t> </a:t>
            </a:r>
            <a:r>
              <a:rPr lang="en-US" dirty="0"/>
              <a:t>which</a:t>
            </a:r>
            <a:r>
              <a:rPr lang="en-US" b="1" dirty="0"/>
              <a:t> </a:t>
            </a:r>
            <a:r>
              <a:rPr lang="en-US" b="1" u="sng" dirty="0"/>
              <a:t>trusts this word of God in the water</a:t>
            </a:r>
            <a:r>
              <a:rPr lang="en-US" b="1" dirty="0"/>
              <a:t>.  </a:t>
            </a:r>
            <a:r>
              <a:rPr lang="en-US" dirty="0"/>
              <a:t>For without God’s word the water is plain water and no Baptism.  But with the word of God it is a Baptism, that is, a life-giving water, rich in grace, and a washing of the new birth in the Holy Spirit, as St. Paul says in Titus, chapter three…</a:t>
            </a:r>
          </a:p>
          <a:p>
            <a:pPr marL="0" indent="0" algn="ctr">
              <a:buNone/>
            </a:pPr>
            <a:endParaRPr lang="en-US" dirty="0"/>
          </a:p>
          <a:p>
            <a:pPr marL="457200" indent="-457200">
              <a:buFont typeface="+mj-lt"/>
              <a:buAutoNum type="arabicPeriod"/>
            </a:pPr>
            <a:r>
              <a:rPr lang="en-US" dirty="0"/>
              <a:t>The Word of God has power.</a:t>
            </a:r>
          </a:p>
          <a:p>
            <a:pPr marL="457200" indent="-457200">
              <a:buFont typeface="+mj-lt"/>
              <a:buAutoNum type="arabicPeriod"/>
            </a:pPr>
            <a:r>
              <a:rPr lang="en-US" dirty="0"/>
              <a:t>Faith receives what the Word gives.</a:t>
            </a:r>
          </a:p>
        </p:txBody>
      </p:sp>
    </p:spTree>
    <p:extLst>
      <p:ext uri="{BB962C8B-B14F-4D97-AF65-F5344CB8AC3E}">
        <p14:creationId xmlns:p14="http://schemas.microsoft.com/office/powerpoint/2010/main" val="2112358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Small Catechism</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i="1" dirty="0"/>
              <a:t>“He saved us through the washing of rebirth and renewal by the Holy Spirit, whom He poured out on us generously through Jesus Christ our Savior, so that, having been justified by His grace, we might become heirs having the hope of eternal life.  This is a trustworthy saying” (Titus 3:5-8).</a:t>
            </a:r>
          </a:p>
          <a:p>
            <a:pPr marL="0" indent="0" algn="ctr">
              <a:buNone/>
            </a:pPr>
            <a:endParaRPr lang="en-US" i="1" dirty="0"/>
          </a:p>
          <a:p>
            <a:pPr marL="0" indent="0" algn="ctr">
              <a:buNone/>
            </a:pPr>
            <a:r>
              <a:rPr lang="en-US" b="1" dirty="0"/>
              <a:t>Father  –  Son  –  Holy Spirit</a:t>
            </a:r>
          </a:p>
        </p:txBody>
      </p:sp>
      <p:grpSp>
        <p:nvGrpSpPr>
          <p:cNvPr id="12" name="Group 11">
            <a:extLst>
              <a:ext uri="{FF2B5EF4-FFF2-40B4-BE49-F238E27FC236}">
                <a16:creationId xmlns:a16="http://schemas.microsoft.com/office/drawing/2014/main" id="{A4FF569B-5545-8744-A6E9-B910BFAB038B}"/>
              </a:ext>
            </a:extLst>
          </p:cNvPr>
          <p:cNvGrpSpPr/>
          <p:nvPr/>
        </p:nvGrpSpPr>
        <p:grpSpPr>
          <a:xfrm>
            <a:off x="954157" y="914400"/>
            <a:ext cx="5068957" cy="2670313"/>
            <a:chOff x="954157" y="914400"/>
            <a:chExt cx="5068957" cy="2670313"/>
          </a:xfrm>
        </p:grpSpPr>
        <p:sp>
          <p:nvSpPr>
            <p:cNvPr id="4" name="Frame 3">
              <a:extLst>
                <a:ext uri="{FF2B5EF4-FFF2-40B4-BE49-F238E27FC236}">
                  <a16:creationId xmlns:a16="http://schemas.microsoft.com/office/drawing/2014/main" id="{6C189B50-52DA-C741-B019-254F69088967}"/>
                </a:ext>
              </a:extLst>
            </p:cNvPr>
            <p:cNvSpPr/>
            <p:nvPr/>
          </p:nvSpPr>
          <p:spPr>
            <a:xfrm>
              <a:off x="954157" y="914400"/>
              <a:ext cx="689113" cy="437322"/>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Frame 4">
              <a:extLst>
                <a:ext uri="{FF2B5EF4-FFF2-40B4-BE49-F238E27FC236}">
                  <a16:creationId xmlns:a16="http://schemas.microsoft.com/office/drawing/2014/main" id="{7FABA374-B159-BA40-98BB-68B79EE84163}"/>
                </a:ext>
              </a:extLst>
            </p:cNvPr>
            <p:cNvSpPr/>
            <p:nvPr/>
          </p:nvSpPr>
          <p:spPr>
            <a:xfrm>
              <a:off x="5334001" y="1292087"/>
              <a:ext cx="689113" cy="437322"/>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7" name="Straight Arrow Connector 6">
              <a:extLst>
                <a:ext uri="{FF2B5EF4-FFF2-40B4-BE49-F238E27FC236}">
                  <a16:creationId xmlns:a16="http://schemas.microsoft.com/office/drawing/2014/main" id="{5B2A65BD-CA0F-AD4E-A62D-F72C2AF4A6CE}"/>
                </a:ext>
              </a:extLst>
            </p:cNvPr>
            <p:cNvCxnSpPr>
              <a:cxnSpLocks/>
            </p:cNvCxnSpPr>
            <p:nvPr/>
          </p:nvCxnSpPr>
          <p:spPr>
            <a:xfrm>
              <a:off x="1298714" y="1338470"/>
              <a:ext cx="1775790" cy="2246243"/>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24885802-179D-8940-81E5-2E6B0C422B4E}"/>
                </a:ext>
              </a:extLst>
            </p:cNvPr>
            <p:cNvCxnSpPr>
              <a:cxnSpLocks/>
            </p:cNvCxnSpPr>
            <p:nvPr/>
          </p:nvCxnSpPr>
          <p:spPr>
            <a:xfrm flipH="1">
              <a:off x="3180522" y="1716157"/>
              <a:ext cx="2411897" cy="1868556"/>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11" name="Frame 10">
              <a:extLst>
                <a:ext uri="{FF2B5EF4-FFF2-40B4-BE49-F238E27FC236}">
                  <a16:creationId xmlns:a16="http://schemas.microsoft.com/office/drawing/2014/main" id="{BA2C63AE-FDDB-604A-A496-FF71F1A1981F}"/>
                </a:ext>
              </a:extLst>
            </p:cNvPr>
            <p:cNvSpPr/>
            <p:nvPr/>
          </p:nvSpPr>
          <p:spPr>
            <a:xfrm>
              <a:off x="4081671" y="2024269"/>
              <a:ext cx="689113" cy="437322"/>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spTree>
    <p:extLst>
      <p:ext uri="{BB962C8B-B14F-4D97-AF65-F5344CB8AC3E}">
        <p14:creationId xmlns:p14="http://schemas.microsoft.com/office/powerpoint/2010/main" val="3554071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Small Catechism</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i="1" dirty="0"/>
              <a:t>“He saved us through the washing of rebirth and renewal by the Holy Spirit, whom He poured out on us generously through Jesus Christ our Savior, so that, having been justified by His grace, we might become heirs having the hope of eternal life.  This is a trustworthy saying” (Titus 3:5-8).</a:t>
            </a:r>
          </a:p>
          <a:p>
            <a:pPr marL="0" indent="0" algn="ctr">
              <a:buNone/>
            </a:pPr>
            <a:endParaRPr lang="en-US" i="1" dirty="0"/>
          </a:p>
          <a:p>
            <a:pPr marL="0" indent="0" algn="ctr">
              <a:buNone/>
            </a:pPr>
            <a:r>
              <a:rPr lang="en-US" b="1" dirty="0"/>
              <a:t>Father  –  Son  –  Holy Spirit</a:t>
            </a:r>
          </a:p>
          <a:p>
            <a:pPr marL="0" indent="0" algn="ctr">
              <a:buNone/>
            </a:pPr>
            <a:endParaRPr lang="en-US" i="1" dirty="0"/>
          </a:p>
          <a:p>
            <a:pPr marL="0" indent="0" algn="ctr">
              <a:buNone/>
            </a:pPr>
            <a:r>
              <a:rPr lang="en-US" dirty="0"/>
              <a:t>Jesus’ death and resurrection are the source of the gift of the Spirit and our justification.</a:t>
            </a:r>
          </a:p>
        </p:txBody>
      </p:sp>
      <p:grpSp>
        <p:nvGrpSpPr>
          <p:cNvPr id="9" name="Group 8">
            <a:extLst>
              <a:ext uri="{FF2B5EF4-FFF2-40B4-BE49-F238E27FC236}">
                <a16:creationId xmlns:a16="http://schemas.microsoft.com/office/drawing/2014/main" id="{FD19628B-E637-B945-8EFC-D36A79740381}"/>
              </a:ext>
            </a:extLst>
          </p:cNvPr>
          <p:cNvGrpSpPr/>
          <p:nvPr/>
        </p:nvGrpSpPr>
        <p:grpSpPr>
          <a:xfrm>
            <a:off x="3723862" y="1676399"/>
            <a:ext cx="3405808" cy="2047462"/>
            <a:chOff x="3723862" y="1676399"/>
            <a:chExt cx="3405807" cy="2047462"/>
          </a:xfrm>
        </p:grpSpPr>
        <p:sp>
          <p:nvSpPr>
            <p:cNvPr id="4" name="Frame 3">
              <a:extLst>
                <a:ext uri="{FF2B5EF4-FFF2-40B4-BE49-F238E27FC236}">
                  <a16:creationId xmlns:a16="http://schemas.microsoft.com/office/drawing/2014/main" id="{6C189B50-52DA-C741-B019-254F69088967}"/>
                </a:ext>
              </a:extLst>
            </p:cNvPr>
            <p:cNvSpPr/>
            <p:nvPr/>
          </p:nvSpPr>
          <p:spPr>
            <a:xfrm>
              <a:off x="3723862" y="1676399"/>
              <a:ext cx="3405807" cy="437322"/>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7" name="Straight Arrow Connector 6">
              <a:extLst>
                <a:ext uri="{FF2B5EF4-FFF2-40B4-BE49-F238E27FC236}">
                  <a16:creationId xmlns:a16="http://schemas.microsoft.com/office/drawing/2014/main" id="{5B2A65BD-CA0F-AD4E-A62D-F72C2AF4A6CE}"/>
                </a:ext>
              </a:extLst>
            </p:cNvPr>
            <p:cNvCxnSpPr>
              <a:cxnSpLocks/>
            </p:cNvCxnSpPr>
            <p:nvPr/>
          </p:nvCxnSpPr>
          <p:spPr>
            <a:xfrm flipH="1">
              <a:off x="4359965" y="2113721"/>
              <a:ext cx="993914" cy="161014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978872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Small Catechism</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i="1" dirty="0"/>
              <a:t>“He saved us through the washing of rebirth and renewal by the Holy Spirit, whom He poured out on us generously through Jesus Christ our Savior, so that, having been justified by His grace, we might become heirs having the hope of eternal life.  This is a trustworthy saying” (Titus 3:5-8).</a:t>
            </a:r>
          </a:p>
          <a:p>
            <a:pPr marL="0" indent="0" algn="ctr">
              <a:buNone/>
            </a:pPr>
            <a:endParaRPr lang="en-US" i="1" dirty="0"/>
          </a:p>
          <a:p>
            <a:pPr marL="0" indent="0" algn="ctr">
              <a:buNone/>
            </a:pPr>
            <a:r>
              <a:rPr lang="en-US" b="1" dirty="0"/>
              <a:t>Father  –  Son  –  Holy Spirit</a:t>
            </a:r>
          </a:p>
        </p:txBody>
      </p:sp>
      <p:grpSp>
        <p:nvGrpSpPr>
          <p:cNvPr id="10" name="Group 9">
            <a:extLst>
              <a:ext uri="{FF2B5EF4-FFF2-40B4-BE49-F238E27FC236}">
                <a16:creationId xmlns:a16="http://schemas.microsoft.com/office/drawing/2014/main" id="{C2B2CDA7-EF6C-414B-AD05-CDB4033DDD31}"/>
              </a:ext>
            </a:extLst>
          </p:cNvPr>
          <p:cNvGrpSpPr/>
          <p:nvPr/>
        </p:nvGrpSpPr>
        <p:grpSpPr>
          <a:xfrm>
            <a:off x="2835965" y="1292086"/>
            <a:ext cx="2862470" cy="2392018"/>
            <a:chOff x="2835965" y="1292086"/>
            <a:chExt cx="2862470" cy="2392018"/>
          </a:xfrm>
        </p:grpSpPr>
        <p:sp>
          <p:nvSpPr>
            <p:cNvPr id="4" name="Frame 3">
              <a:extLst>
                <a:ext uri="{FF2B5EF4-FFF2-40B4-BE49-F238E27FC236}">
                  <a16:creationId xmlns:a16="http://schemas.microsoft.com/office/drawing/2014/main" id="{6C189B50-52DA-C741-B019-254F69088967}"/>
                </a:ext>
              </a:extLst>
            </p:cNvPr>
            <p:cNvSpPr/>
            <p:nvPr/>
          </p:nvSpPr>
          <p:spPr>
            <a:xfrm>
              <a:off x="2835965" y="1292086"/>
              <a:ext cx="1630018" cy="437322"/>
            </a:xfrm>
            <a:prstGeom prst="fram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7" name="Straight Arrow Connector 6">
              <a:extLst>
                <a:ext uri="{FF2B5EF4-FFF2-40B4-BE49-F238E27FC236}">
                  <a16:creationId xmlns:a16="http://schemas.microsoft.com/office/drawing/2014/main" id="{5B2A65BD-CA0F-AD4E-A62D-F72C2AF4A6CE}"/>
                </a:ext>
              </a:extLst>
            </p:cNvPr>
            <p:cNvCxnSpPr>
              <a:cxnSpLocks/>
            </p:cNvCxnSpPr>
            <p:nvPr/>
          </p:nvCxnSpPr>
          <p:spPr>
            <a:xfrm>
              <a:off x="3684105" y="1729408"/>
              <a:ext cx="2014330" cy="1954696"/>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94308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B5145-38F6-014E-9152-835B3EDC864C}"/>
              </a:ext>
            </a:extLst>
          </p:cNvPr>
          <p:cNvSpPr>
            <a:spLocks noGrp="1"/>
          </p:cNvSpPr>
          <p:nvPr>
            <p:ph type="title"/>
          </p:nvPr>
        </p:nvSpPr>
        <p:spPr/>
        <p:txBody>
          <a:bodyPr/>
          <a:lstStyle/>
          <a:p>
            <a:r>
              <a:rPr lang="en-US" dirty="0"/>
              <a:t>Review</a:t>
            </a:r>
          </a:p>
        </p:txBody>
      </p:sp>
      <p:sp>
        <p:nvSpPr>
          <p:cNvPr id="3" name="Text Placeholder 2">
            <a:extLst>
              <a:ext uri="{FF2B5EF4-FFF2-40B4-BE49-F238E27FC236}">
                <a16:creationId xmlns:a16="http://schemas.microsoft.com/office/drawing/2014/main" id="{5E6A3470-0D83-F64F-A367-271AD2B5D6C6}"/>
              </a:ext>
            </a:extLst>
          </p:cNvPr>
          <p:cNvSpPr>
            <a:spLocks noGrp="1"/>
          </p:cNvSpPr>
          <p:nvPr>
            <p:ph type="body" idx="1"/>
          </p:nvPr>
        </p:nvSpPr>
        <p:spPr/>
        <p:txBody>
          <a:bodyPr/>
          <a:lstStyle/>
          <a:p>
            <a:r>
              <a:rPr lang="en-US" dirty="0"/>
              <a:t>- Assignment -</a:t>
            </a:r>
          </a:p>
        </p:txBody>
      </p:sp>
    </p:spTree>
    <p:extLst>
      <p:ext uri="{BB962C8B-B14F-4D97-AF65-F5344CB8AC3E}">
        <p14:creationId xmlns:p14="http://schemas.microsoft.com/office/powerpoint/2010/main" val="499269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Small Catechism</a:t>
            </a:r>
          </a:p>
        </p:txBody>
      </p:sp>
      <p:sp>
        <p:nvSpPr>
          <p:cNvPr id="3" name="Content Placeholder 2"/>
          <p:cNvSpPr>
            <a:spLocks noGrp="1"/>
          </p:cNvSpPr>
          <p:nvPr>
            <p:ph idx="1"/>
          </p:nvPr>
        </p:nvSpPr>
        <p:spPr>
          <a:xfrm>
            <a:off x="457200" y="914400"/>
            <a:ext cx="8229600" cy="5804452"/>
          </a:xfrm>
        </p:spPr>
        <p:txBody>
          <a:bodyPr>
            <a:normAutofit lnSpcReduction="10000"/>
          </a:bodyPr>
          <a:lstStyle/>
          <a:p>
            <a:pPr marL="0" indent="0" algn="ctr">
              <a:buNone/>
            </a:pPr>
            <a:r>
              <a:rPr lang="en-US" i="1" dirty="0"/>
              <a:t>“He saved us through the washing of rebirth and renewal by the Holy Spirit, whom He poured out on us generously through Jesus Christ our Savior, so that, having been justified by His grace, we might become </a:t>
            </a:r>
            <a:r>
              <a:rPr lang="en-US" b="1" i="1" u="sng" dirty="0"/>
              <a:t>heirs</a:t>
            </a:r>
            <a:r>
              <a:rPr lang="en-US" i="1" dirty="0"/>
              <a:t> having the hope of eternal life.  This is a trustworthy saying” (Titus 3:5-8).</a:t>
            </a:r>
          </a:p>
          <a:p>
            <a:pPr marL="0" indent="0" algn="ctr">
              <a:buNone/>
            </a:pPr>
            <a:endParaRPr lang="en-US" i="1" dirty="0"/>
          </a:p>
          <a:p>
            <a:pPr marL="0" indent="0" algn="ctr">
              <a:buNone/>
            </a:pPr>
            <a:r>
              <a:rPr lang="en-US" b="1" dirty="0"/>
              <a:t>Through Baptism, you’re heirs with Christ!</a:t>
            </a:r>
          </a:p>
          <a:p>
            <a:pPr marL="0" indent="0" algn="ctr">
              <a:buNone/>
            </a:pPr>
            <a:endParaRPr lang="en-US" i="1" dirty="0"/>
          </a:p>
          <a:p>
            <a:pPr marL="0" indent="0" algn="ctr">
              <a:buNone/>
            </a:pPr>
            <a:r>
              <a:rPr lang="en-US" i="1" dirty="0"/>
              <a:t>“For in Christ Jesus you are all sons of God, through faith. For as many of you as were baptized into Christ have put on Christ. There is neither Jew nor Greek, there is neither slave nor free, there is no male and female, for you are all one in Christ Jesus. And if you are Christ's, then you are Abraham's offspring, heirs according to promise” (Gal. 3:26-29).</a:t>
            </a:r>
          </a:p>
          <a:p>
            <a:pPr marL="0" indent="0" algn="ctr">
              <a:buNone/>
            </a:pPr>
            <a:endParaRPr lang="en-US" i="1" dirty="0"/>
          </a:p>
        </p:txBody>
      </p:sp>
    </p:spTree>
    <p:extLst>
      <p:ext uri="{BB962C8B-B14F-4D97-AF65-F5344CB8AC3E}">
        <p14:creationId xmlns:p14="http://schemas.microsoft.com/office/powerpoint/2010/main" val="2930118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Large Catechism</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dirty="0"/>
              <a:t>“Baptism is quite another thing than all other water; not on account of the natural quality but because something more noble is here added; for God Himself stakes His honor, His power and might on it. Therefore it is not only natural water, but a divine, heavenly, holy, and blessed water, and in whatever other terms we can praise it,-all on account of the Word, which is a heavenly, holy Word, that no one can sufficiently extol, for it has, and is able to do, all that God is and can do” (LC IV 17).</a:t>
            </a:r>
            <a:endParaRPr lang="en-US" b="1" dirty="0"/>
          </a:p>
        </p:txBody>
      </p:sp>
    </p:spTree>
    <p:extLst>
      <p:ext uri="{BB962C8B-B14F-4D97-AF65-F5344CB8AC3E}">
        <p14:creationId xmlns:p14="http://schemas.microsoft.com/office/powerpoint/2010/main" val="32536589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Large Catechism</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dirty="0"/>
              <a:t>“… faith must have something which it believes, that is, of which it takes hold, and upon which it stands and rests. Thus faith clings to the water, and believes that it is Baptism, in which there is pure salvation and life; not through the water (as we have sufficiently stated), but through the fact that it is embodied in the Word and institution of God, and the name of God inheres in it. Now, if I believe this, what else is it than believing in God as in Him who has given and planted His Word into this ordinance, and proposes to us this external thing wherein we may apprehend such a treasure? ” (LC IV 29).</a:t>
            </a:r>
            <a:endParaRPr lang="en-US" b="1" dirty="0"/>
          </a:p>
        </p:txBody>
      </p:sp>
    </p:spTree>
    <p:extLst>
      <p:ext uri="{BB962C8B-B14F-4D97-AF65-F5344CB8AC3E}">
        <p14:creationId xmlns:p14="http://schemas.microsoft.com/office/powerpoint/2010/main" val="19233301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Baptism in the Liturgy</a:t>
            </a:r>
          </a:p>
        </p:txBody>
      </p:sp>
      <p:sp>
        <p:nvSpPr>
          <p:cNvPr id="3" name="Content Placeholder 2"/>
          <p:cNvSpPr>
            <a:spLocks noGrp="1"/>
          </p:cNvSpPr>
          <p:nvPr>
            <p:ph idx="1"/>
          </p:nvPr>
        </p:nvSpPr>
        <p:spPr>
          <a:xfrm>
            <a:off x="457200" y="914400"/>
            <a:ext cx="8229600" cy="5804452"/>
          </a:xfrm>
        </p:spPr>
        <p:txBody>
          <a:bodyPr>
            <a:normAutofit/>
          </a:bodyPr>
          <a:lstStyle/>
          <a:p>
            <a:pPr marL="0" indent="0">
              <a:buNone/>
            </a:pPr>
            <a:endParaRPr lang="en-US" dirty="0"/>
          </a:p>
        </p:txBody>
      </p:sp>
    </p:spTree>
    <p:extLst>
      <p:ext uri="{BB962C8B-B14F-4D97-AF65-F5344CB8AC3E}">
        <p14:creationId xmlns:p14="http://schemas.microsoft.com/office/powerpoint/2010/main" val="20915515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nodePh="1">
                                  <p:stCondLst>
                                    <p:cond delay="0"/>
                                  </p:stCondLst>
                                  <p:endCondLst>
                                    <p:cond evt="begin" delay="0">
                                      <p:tn val="5"/>
                                    </p:cond>
                                  </p:end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Questions?</a:t>
            </a:r>
          </a:p>
        </p:txBody>
      </p:sp>
      <p:sp>
        <p:nvSpPr>
          <p:cNvPr id="4" name="Text Placeholder 3"/>
          <p:cNvSpPr>
            <a:spLocks noGrp="1"/>
          </p:cNvSpPr>
          <p:nvPr>
            <p:ph type="body" idx="1"/>
          </p:nvPr>
        </p:nvSpPr>
        <p:spPr/>
        <p:txBody>
          <a:bodyPr/>
          <a:lstStyle/>
          <a:p>
            <a:endParaRPr lang="en-US"/>
          </a:p>
        </p:txBody>
      </p:sp>
    </p:spTree>
    <p:extLst>
      <p:ext uri="{BB962C8B-B14F-4D97-AF65-F5344CB8AC3E}">
        <p14:creationId xmlns:p14="http://schemas.microsoft.com/office/powerpoint/2010/main" val="1256532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2 Kings 5:1-14</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b="1" dirty="0"/>
              <a:t>Read 2 Kings 5:1-14</a:t>
            </a:r>
          </a:p>
          <a:p>
            <a:pPr marL="0" indent="0" algn="ctr">
              <a:buNone/>
            </a:pPr>
            <a:endParaRPr lang="en-US" b="1" dirty="0"/>
          </a:p>
          <a:p>
            <a:pPr marL="0" indent="0">
              <a:buNone/>
            </a:pPr>
            <a:r>
              <a:rPr lang="en-US" b="1" dirty="0"/>
              <a:t>Q: What was Naaman’s vocation?</a:t>
            </a:r>
          </a:p>
          <a:p>
            <a:pPr marL="0" indent="0">
              <a:buNone/>
            </a:pPr>
            <a:r>
              <a:rPr lang="en-US" dirty="0"/>
              <a:t>A: Commander of Syrian army!</a:t>
            </a:r>
          </a:p>
          <a:p>
            <a:pPr marL="0" indent="0">
              <a:buNone/>
            </a:pPr>
            <a:endParaRPr lang="en-US" b="1" dirty="0"/>
          </a:p>
          <a:p>
            <a:pPr marL="0" indent="0">
              <a:buNone/>
            </a:pPr>
            <a:r>
              <a:rPr lang="en-US" b="1" dirty="0"/>
              <a:t>Q: What was his health problem?</a:t>
            </a:r>
          </a:p>
          <a:p>
            <a:pPr marL="0" indent="0">
              <a:buNone/>
            </a:pPr>
            <a:r>
              <a:rPr lang="en-US" dirty="0"/>
              <a:t>A: Leprosy!</a:t>
            </a:r>
          </a:p>
          <a:p>
            <a:pPr marL="0" indent="0">
              <a:buNone/>
            </a:pPr>
            <a:endParaRPr lang="en-US" b="1" dirty="0"/>
          </a:p>
          <a:p>
            <a:pPr marL="0" indent="0">
              <a:buNone/>
            </a:pPr>
            <a:r>
              <a:rPr lang="en-US" b="1" dirty="0"/>
              <a:t>Q: What is leprosy?</a:t>
            </a:r>
          </a:p>
          <a:p>
            <a:pPr marL="0" indent="0">
              <a:buNone/>
            </a:pPr>
            <a:r>
              <a:rPr lang="en-US" dirty="0"/>
              <a:t>A: disfiguring and often deadly skin disease.</a:t>
            </a:r>
          </a:p>
        </p:txBody>
      </p:sp>
    </p:spTree>
    <p:extLst>
      <p:ext uri="{BB962C8B-B14F-4D97-AF65-F5344CB8AC3E}">
        <p14:creationId xmlns:p14="http://schemas.microsoft.com/office/powerpoint/2010/main" val="1096259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2 Kings 5:1-14</a:t>
            </a:r>
          </a:p>
        </p:txBody>
      </p:sp>
      <p:sp>
        <p:nvSpPr>
          <p:cNvPr id="3" name="Content Placeholder 2"/>
          <p:cNvSpPr>
            <a:spLocks noGrp="1"/>
          </p:cNvSpPr>
          <p:nvPr>
            <p:ph idx="1"/>
          </p:nvPr>
        </p:nvSpPr>
        <p:spPr>
          <a:xfrm>
            <a:off x="457200" y="914400"/>
            <a:ext cx="8229600" cy="5804452"/>
          </a:xfrm>
        </p:spPr>
        <p:txBody>
          <a:bodyPr>
            <a:normAutofit/>
          </a:bodyPr>
          <a:lstStyle/>
          <a:p>
            <a:pPr marL="0" indent="0">
              <a:buNone/>
            </a:pPr>
            <a:r>
              <a:rPr lang="en-US" b="1" dirty="0"/>
              <a:t>Q: Who told Naaman of a cure for his disease?</a:t>
            </a:r>
          </a:p>
          <a:p>
            <a:pPr marL="0" indent="0">
              <a:buNone/>
            </a:pPr>
            <a:r>
              <a:rPr lang="en-US" dirty="0"/>
              <a:t>A :A captive girl from the land of Israel!  </a:t>
            </a:r>
          </a:p>
          <a:p>
            <a:pPr marL="0" indent="0">
              <a:buNone/>
            </a:pPr>
            <a:endParaRPr lang="en-US" dirty="0"/>
          </a:p>
          <a:p>
            <a:pPr marL="0" indent="0">
              <a:buNone/>
            </a:pPr>
            <a:r>
              <a:rPr lang="en-US" dirty="0"/>
              <a:t>Consider the kind action of this little girl.  She was stolen from her home.  Forced to serve in a foreign land. Yet, looking out for the good of the one who was now her master.</a:t>
            </a:r>
          </a:p>
        </p:txBody>
      </p:sp>
    </p:spTree>
    <p:extLst>
      <p:ext uri="{BB962C8B-B14F-4D97-AF65-F5344CB8AC3E}">
        <p14:creationId xmlns:p14="http://schemas.microsoft.com/office/powerpoint/2010/main" val="71817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2 Kings 5:1-14</a:t>
            </a:r>
          </a:p>
        </p:txBody>
      </p:sp>
      <p:sp>
        <p:nvSpPr>
          <p:cNvPr id="3" name="Content Placeholder 2"/>
          <p:cNvSpPr>
            <a:spLocks noGrp="1"/>
          </p:cNvSpPr>
          <p:nvPr>
            <p:ph idx="1"/>
          </p:nvPr>
        </p:nvSpPr>
        <p:spPr>
          <a:xfrm>
            <a:off x="457200" y="914400"/>
            <a:ext cx="8229600" cy="5804452"/>
          </a:xfrm>
        </p:spPr>
        <p:txBody>
          <a:bodyPr>
            <a:normAutofit/>
          </a:bodyPr>
          <a:lstStyle/>
          <a:p>
            <a:pPr marL="0" indent="0">
              <a:buNone/>
            </a:pPr>
            <a:r>
              <a:rPr lang="en-US" b="1" dirty="0"/>
              <a:t>Q: Naaman took a whole lot of something along with him - what was it?</a:t>
            </a:r>
            <a:endParaRPr lang="en-US" dirty="0"/>
          </a:p>
          <a:p>
            <a:pPr marL="0" indent="0">
              <a:buNone/>
            </a:pPr>
            <a:r>
              <a:rPr lang="en-US" dirty="0"/>
              <a:t>A: Money - wealth</a:t>
            </a:r>
          </a:p>
          <a:p>
            <a:pPr marL="0" indent="0">
              <a:buNone/>
            </a:pPr>
            <a:endParaRPr lang="en-US" dirty="0"/>
          </a:p>
          <a:p>
            <a:pPr marL="0" indent="0">
              <a:buNone/>
            </a:pPr>
            <a:r>
              <a:rPr lang="en-US" b="1" dirty="0"/>
              <a:t>Q: Why?</a:t>
            </a:r>
            <a:endParaRPr lang="en-US" dirty="0"/>
          </a:p>
          <a:p>
            <a:pPr marL="0" indent="0">
              <a:buNone/>
            </a:pPr>
            <a:r>
              <a:rPr lang="en-US" dirty="0"/>
              <a:t>A: He wanted to buy help and healing for his disease from an enemy king. Yet, at the end, there are some things money can’t buy.  God is the ultimate healing of the leprosy of our sin.</a:t>
            </a:r>
          </a:p>
        </p:txBody>
      </p:sp>
    </p:spTree>
    <p:extLst>
      <p:ext uri="{BB962C8B-B14F-4D97-AF65-F5344CB8AC3E}">
        <p14:creationId xmlns:p14="http://schemas.microsoft.com/office/powerpoint/2010/main" val="2110600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2 Kings 5:1-14</a:t>
            </a:r>
          </a:p>
        </p:txBody>
      </p:sp>
      <p:sp>
        <p:nvSpPr>
          <p:cNvPr id="3" name="Content Placeholder 2"/>
          <p:cNvSpPr>
            <a:spLocks noGrp="1"/>
          </p:cNvSpPr>
          <p:nvPr>
            <p:ph idx="1"/>
          </p:nvPr>
        </p:nvSpPr>
        <p:spPr>
          <a:xfrm>
            <a:off x="457200" y="914400"/>
            <a:ext cx="8229600" cy="5804452"/>
          </a:xfrm>
        </p:spPr>
        <p:txBody>
          <a:bodyPr>
            <a:normAutofit/>
          </a:bodyPr>
          <a:lstStyle/>
          <a:p>
            <a:pPr marL="0" indent="0">
              <a:buNone/>
            </a:pPr>
            <a:r>
              <a:rPr lang="en-US" b="1" dirty="0"/>
              <a:t>Q: What did the King of Israel do when he received the letter from the King of Syria?</a:t>
            </a:r>
          </a:p>
          <a:p>
            <a:pPr marL="0" indent="0">
              <a:buNone/>
            </a:pPr>
            <a:r>
              <a:rPr lang="en-US" dirty="0"/>
              <a:t>A: The King of Israel thought the King of Syria was trying to start a quarrel with him and his country. Therefore, He tore his clothes (v. 7). This is a sign of disgust, grief, or anger.</a:t>
            </a:r>
          </a:p>
          <a:p>
            <a:pPr marL="0" indent="0">
              <a:buNone/>
            </a:pPr>
            <a:endParaRPr lang="en-US" dirty="0"/>
          </a:p>
          <a:p>
            <a:pPr marL="0" indent="0">
              <a:buNone/>
            </a:pPr>
            <a:r>
              <a:rPr lang="en-US" b="1" dirty="0"/>
              <a:t>Q: What question did he ask?</a:t>
            </a:r>
          </a:p>
          <a:p>
            <a:pPr marL="0" indent="0">
              <a:buNone/>
            </a:pPr>
            <a:r>
              <a:rPr lang="en-US" dirty="0"/>
              <a:t>A: Am I God? (v. 7)</a:t>
            </a:r>
          </a:p>
          <a:p>
            <a:pPr marL="0" indent="0">
              <a:buNone/>
            </a:pPr>
            <a:endParaRPr lang="en-US" dirty="0"/>
          </a:p>
          <a:p>
            <a:pPr marL="0" indent="0">
              <a:buNone/>
            </a:pPr>
            <a:r>
              <a:rPr lang="en-US" b="1" dirty="0"/>
              <a:t>Q: Who does all healing come from?</a:t>
            </a:r>
          </a:p>
          <a:p>
            <a:pPr marL="0" indent="0">
              <a:buNone/>
            </a:pPr>
            <a:r>
              <a:rPr lang="en-US" dirty="0"/>
              <a:t>A: God</a:t>
            </a:r>
          </a:p>
        </p:txBody>
      </p:sp>
    </p:spTree>
    <p:extLst>
      <p:ext uri="{BB962C8B-B14F-4D97-AF65-F5344CB8AC3E}">
        <p14:creationId xmlns:p14="http://schemas.microsoft.com/office/powerpoint/2010/main" val="3719122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2 Kings 5:1-14</a:t>
            </a:r>
          </a:p>
        </p:txBody>
      </p:sp>
      <p:sp>
        <p:nvSpPr>
          <p:cNvPr id="3" name="Content Placeholder 2"/>
          <p:cNvSpPr>
            <a:spLocks noGrp="1"/>
          </p:cNvSpPr>
          <p:nvPr>
            <p:ph idx="1"/>
          </p:nvPr>
        </p:nvSpPr>
        <p:spPr>
          <a:xfrm>
            <a:off x="457200" y="914400"/>
            <a:ext cx="8229600" cy="5804452"/>
          </a:xfrm>
        </p:spPr>
        <p:txBody>
          <a:bodyPr>
            <a:normAutofit/>
          </a:bodyPr>
          <a:lstStyle/>
          <a:p>
            <a:pPr marL="0" indent="0">
              <a:buNone/>
            </a:pPr>
            <a:r>
              <a:rPr lang="en-US" b="1" dirty="0"/>
              <a:t>Q: Did Elisha go out to see Naaman?</a:t>
            </a:r>
          </a:p>
          <a:p>
            <a:pPr marL="0" indent="0">
              <a:buNone/>
            </a:pPr>
            <a:r>
              <a:rPr lang="en-US" dirty="0"/>
              <a:t>A: No, he sent a messenger to tell him to dip in the Jordan River seven times.</a:t>
            </a:r>
          </a:p>
          <a:p>
            <a:pPr marL="0" indent="0">
              <a:buNone/>
            </a:pPr>
            <a:endParaRPr lang="en-US" dirty="0"/>
          </a:p>
          <a:p>
            <a:pPr marL="0" indent="0">
              <a:buNone/>
            </a:pPr>
            <a:r>
              <a:rPr lang="en-US" b="1" dirty="0"/>
              <a:t>Q: What was Naaman’s first reaction?</a:t>
            </a:r>
          </a:p>
          <a:p>
            <a:pPr marL="0" indent="0">
              <a:buNone/>
            </a:pPr>
            <a:r>
              <a:rPr lang="en-US" dirty="0"/>
              <a:t>A: He was furious!</a:t>
            </a:r>
          </a:p>
        </p:txBody>
      </p:sp>
    </p:spTree>
    <p:extLst>
      <p:ext uri="{BB962C8B-B14F-4D97-AF65-F5344CB8AC3E}">
        <p14:creationId xmlns:p14="http://schemas.microsoft.com/office/powerpoint/2010/main" val="522739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2 Kings 5:1-14</a:t>
            </a:r>
          </a:p>
        </p:txBody>
      </p:sp>
      <p:sp>
        <p:nvSpPr>
          <p:cNvPr id="3" name="Content Placeholder 2"/>
          <p:cNvSpPr>
            <a:spLocks noGrp="1"/>
          </p:cNvSpPr>
          <p:nvPr>
            <p:ph idx="1"/>
          </p:nvPr>
        </p:nvSpPr>
        <p:spPr>
          <a:xfrm>
            <a:off x="457200" y="914400"/>
            <a:ext cx="8229600" cy="5804452"/>
          </a:xfrm>
        </p:spPr>
        <p:txBody>
          <a:bodyPr>
            <a:normAutofit/>
          </a:bodyPr>
          <a:lstStyle/>
          <a:p>
            <a:pPr marL="0" indent="0">
              <a:buNone/>
            </a:pPr>
            <a:r>
              <a:rPr lang="en-US" b="1" dirty="0"/>
              <a:t>Q: To what did Naaman compare the Jordan River?</a:t>
            </a:r>
          </a:p>
          <a:p>
            <a:pPr marL="0" indent="0">
              <a:buNone/>
            </a:pPr>
            <a:r>
              <a:rPr lang="en-US" dirty="0"/>
              <a:t>A: Rivers in his homeland - Abana and </a:t>
            </a:r>
            <a:r>
              <a:rPr lang="en-US" dirty="0" err="1"/>
              <a:t>Pharpar</a:t>
            </a:r>
            <a:r>
              <a:rPr lang="en-US" dirty="0"/>
              <a:t>.</a:t>
            </a:r>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lgn="ctr">
              <a:buNone/>
            </a:pPr>
            <a:r>
              <a:rPr lang="en-US" dirty="0"/>
              <a:t>A picture of the Abana River – now the </a:t>
            </a:r>
            <a:r>
              <a:rPr lang="en-US" dirty="0" err="1"/>
              <a:t>Barada</a:t>
            </a:r>
            <a:r>
              <a:rPr lang="en-US" dirty="0"/>
              <a:t> River – a chief river in Syria still today.</a:t>
            </a:r>
          </a:p>
        </p:txBody>
      </p:sp>
      <p:pic>
        <p:nvPicPr>
          <p:cNvPr id="4" name="Picture 4" descr="search%3Fq%3DBarada%2BRiver%2B-%2Bpictures%26tbm%3Disch%26tbo%3Du&amp;zoom=1&amp;q=Barada+River+-+pictures&amp;docid=ozR5oJhTTtwNGM&amp;sa=X&amp;ei=47LnTvaZEKm2sQKk76zeCA&amp;ved=0CDMQ9QEwBA&amp;dur=1286.png">
            <a:extLst>
              <a:ext uri="{FF2B5EF4-FFF2-40B4-BE49-F238E27FC236}">
                <a16:creationId xmlns:a16="http://schemas.microsoft.com/office/drawing/2014/main" id="{8AE3B901-720E-F94E-9EC0-BAD0B4310EAC}"/>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771767" y="2054738"/>
            <a:ext cx="5600466" cy="2988527"/>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spTree>
    <p:extLst>
      <p:ext uri="{BB962C8B-B14F-4D97-AF65-F5344CB8AC3E}">
        <p14:creationId xmlns:p14="http://schemas.microsoft.com/office/powerpoint/2010/main" val="4108401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a:t>2 Kings 5:1-14</a:t>
            </a:r>
          </a:p>
        </p:txBody>
      </p:sp>
      <p:sp>
        <p:nvSpPr>
          <p:cNvPr id="3" name="Content Placeholder 2"/>
          <p:cNvSpPr>
            <a:spLocks noGrp="1"/>
          </p:cNvSpPr>
          <p:nvPr>
            <p:ph idx="1"/>
          </p:nvPr>
        </p:nvSpPr>
        <p:spPr>
          <a:xfrm>
            <a:off x="457200" y="914400"/>
            <a:ext cx="8229600" cy="5804452"/>
          </a:xfrm>
        </p:spPr>
        <p:txBody>
          <a:bodyPr>
            <a:normAutofit/>
          </a:bodyPr>
          <a:lstStyle/>
          <a:p>
            <a:pPr marL="0" indent="0" algn="ctr">
              <a:buNone/>
            </a:pPr>
            <a:r>
              <a:rPr lang="en-US" dirty="0"/>
              <a:t>The Jordan River</a:t>
            </a:r>
          </a:p>
        </p:txBody>
      </p:sp>
      <p:pic>
        <p:nvPicPr>
          <p:cNvPr id="6" name="Picture 2" descr="search%3Fq%3Djordan%2BRiver%2B-%2Bpictures%26tbm%3Disch%26tbo%3Du&amp;zoom=1&amp;q=jordan+River+-+pictures&amp;docid=P3ubo4_RqJ6ClM&amp;sa=X&amp;ei=5bHnTsj5EOXksQKp3eSBCQ&amp;ved=0CFkQ9QEwDQ&amp;dur=1643.png">
            <a:extLst>
              <a:ext uri="{FF2B5EF4-FFF2-40B4-BE49-F238E27FC236}">
                <a16:creationId xmlns:a16="http://schemas.microsoft.com/office/drawing/2014/main" id="{7A169C62-5DE6-CB4B-A8C2-FC0430DBE794}"/>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754981" y="1706838"/>
            <a:ext cx="5634037" cy="4219575"/>
          </a:xfrm>
          <a:prstGeom prst="rect">
            <a:avLst/>
          </a:prstGeom>
          <a:noFill/>
          <a:ln>
            <a:noFill/>
          </a:ln>
          <a:effectLst/>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2700" cap="flat" cmpd="sng">
                <a:solidFill>
                  <a:srgbClr val="000000"/>
                </a:solidFill>
                <a:prstDash val="solid"/>
                <a:miter lim="400000"/>
                <a:headEnd type="none" w="med" len="med"/>
                <a:tailEnd type="none" w="med" len="med"/>
              </a14:hiddenLine>
            </a:ext>
            <a:ext uri="{AF507438-7753-43e0-B8FC-AC1667EBCBE1}">
              <a14:hiddenEffects xmlns:a14="http://schemas.microsoft.com/office/drawing/2010/main" xmlns="">
                <a:effectLst>
                  <a:outerShdw blurRad="63500" dist="38099" dir="2700000" algn="ctr" rotWithShape="0">
                    <a:srgbClr val="000000">
                      <a:alpha val="74998"/>
                    </a:srgbClr>
                  </a:outerShdw>
                </a:effectLst>
              </a14:hiddenEffects>
            </a:ext>
          </a:extLst>
        </p:spPr>
      </p:pic>
    </p:spTree>
    <p:extLst>
      <p:ext uri="{BB962C8B-B14F-4D97-AF65-F5344CB8AC3E}">
        <p14:creationId xmlns:p14="http://schemas.microsoft.com/office/powerpoint/2010/main" val="274833456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NULL"/></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ＭＳ ゴシック"/>
        <a:font script="Hang" typeface="HY중고딕"/>
        <a:font script="Hans" typeface="微软雅黑"/>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Executive.thmx</Template>
  <TotalTime>26258</TotalTime>
  <Words>1684</Words>
  <Application>Microsoft Macintosh PowerPoint</Application>
  <PresentationFormat>On-screen Show (4:3)</PresentationFormat>
  <Paragraphs>148</Paragraphs>
  <Slides>24</Slides>
  <Notes>22</Notes>
  <HiddenSlides>1</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24</vt:i4>
      </vt:variant>
    </vt:vector>
  </HeadingPairs>
  <TitlesOfParts>
    <vt:vector size="30" baseType="lpstr">
      <vt:lpstr>Arial</vt:lpstr>
      <vt:lpstr>Calibri</vt:lpstr>
      <vt:lpstr>Century Gothic</vt:lpstr>
      <vt:lpstr>Courier New</vt:lpstr>
      <vt:lpstr>Palatino Linotype</vt:lpstr>
      <vt:lpstr>Executive</vt:lpstr>
      <vt:lpstr> Holy Baptism</vt:lpstr>
      <vt:lpstr>Review</vt:lpstr>
      <vt:lpstr>2 Kings 5:1-14</vt:lpstr>
      <vt:lpstr>2 Kings 5:1-14</vt:lpstr>
      <vt:lpstr>2 Kings 5:1-14</vt:lpstr>
      <vt:lpstr>2 Kings 5:1-14</vt:lpstr>
      <vt:lpstr>2 Kings 5:1-14</vt:lpstr>
      <vt:lpstr>2 Kings 5:1-14</vt:lpstr>
      <vt:lpstr>2 Kings 5:1-14</vt:lpstr>
      <vt:lpstr>2 Kings 5:1-14</vt:lpstr>
      <vt:lpstr>2 Kings 5:1-14</vt:lpstr>
      <vt:lpstr>2 Kings 5:1-14</vt:lpstr>
      <vt:lpstr>2 Kings 5:1-14</vt:lpstr>
      <vt:lpstr>Small Catechism</vt:lpstr>
      <vt:lpstr>Small Catechism</vt:lpstr>
      <vt:lpstr>Small Catechism</vt:lpstr>
      <vt:lpstr>Small Catechism</vt:lpstr>
      <vt:lpstr>Small Catechism</vt:lpstr>
      <vt:lpstr>Small Catechism</vt:lpstr>
      <vt:lpstr>Small Catechism</vt:lpstr>
      <vt:lpstr>Large Catechism</vt:lpstr>
      <vt:lpstr>Large Catechism</vt:lpstr>
      <vt:lpstr>Baptism in the Liturgy</vt:lpstr>
      <vt:lpstr>Questions?</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Confession</dc:title>
  <dc:creator>Jonathan Jennings</dc:creator>
  <cp:lastModifiedBy>Jonathan Jennings</cp:lastModifiedBy>
  <cp:revision>359</cp:revision>
  <cp:lastPrinted>2018-12-12T19:24:43Z</cp:lastPrinted>
  <dcterms:created xsi:type="dcterms:W3CDTF">2016-10-18T19:14:33Z</dcterms:created>
  <dcterms:modified xsi:type="dcterms:W3CDTF">2020-02-16T16:43:57Z</dcterms:modified>
</cp:coreProperties>
</file>