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17"/>
  </p:notesMasterIdLst>
  <p:handoutMasterIdLst>
    <p:handoutMasterId r:id="rId18"/>
  </p:handoutMasterIdLst>
  <p:sldIdLst>
    <p:sldId id="405" r:id="rId2"/>
    <p:sldId id="422" r:id="rId3"/>
    <p:sldId id="403" r:id="rId4"/>
    <p:sldId id="386" r:id="rId5"/>
    <p:sldId id="408" r:id="rId6"/>
    <p:sldId id="406" r:id="rId7"/>
    <p:sldId id="412" r:id="rId8"/>
    <p:sldId id="413" r:id="rId9"/>
    <p:sldId id="414" r:id="rId10"/>
    <p:sldId id="415" r:id="rId11"/>
    <p:sldId id="421" r:id="rId12"/>
    <p:sldId id="416" r:id="rId13"/>
    <p:sldId id="418" r:id="rId14"/>
    <p:sldId id="419"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94" autoAdjust="0"/>
    <p:restoredTop sz="77496" autoAdjust="0"/>
  </p:normalViewPr>
  <p:slideViewPr>
    <p:cSldViewPr snapToGrid="0" snapToObjects="1">
      <p:cViewPr varScale="1">
        <p:scale>
          <a:sx n="91" d="100"/>
          <a:sy n="91" d="100"/>
        </p:scale>
        <p:origin x="2040"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2/12/20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2/12/20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053617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1460998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263953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1588473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741104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697360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3769305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629432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237206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1755133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408336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2/12/20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2/12/20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2/12/20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2/12/20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2/12/20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4C0789-DABF-8243-B265-F1847A1B4763}"/>
              </a:ext>
            </a:extLst>
          </p:cNvPr>
          <p:cNvPicPr>
            <a:picLocks noChangeAspect="1"/>
          </p:cNvPicPr>
          <p:nvPr/>
        </p:nvPicPr>
        <p:blipFill>
          <a:blip r:embed="rId2" cstate="email">
            <a:alphaModFix amt="3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softEdge rad="317500"/>
          </a:effectLst>
        </p:spPr>
      </p:pic>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a:xfrm>
            <a:off x="722313" y="755374"/>
            <a:ext cx="7772400" cy="3121301"/>
          </a:xfrm>
        </p:spPr>
        <p:txBody>
          <a:bodyPr/>
          <a:lstStyle/>
          <a:p>
            <a:r>
              <a:rPr lang="en-US" sz="6000" b="1" dirty="0"/>
              <a:t>Holy Baptism</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t>Part Two</a:t>
            </a:r>
          </a:p>
        </p:txBody>
      </p:sp>
    </p:spTree>
    <p:extLst>
      <p:ext uri="{BB962C8B-B14F-4D97-AF65-F5344CB8AC3E}">
        <p14:creationId xmlns:p14="http://schemas.microsoft.com/office/powerpoint/2010/main" val="499269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Benefits of Baptism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Read 1 Peter 3:18-22</a:t>
            </a:r>
            <a:endParaRPr lang="en-US" dirty="0"/>
          </a:p>
          <a:p>
            <a:pPr marL="0" indent="0" algn="ctr">
              <a:buNone/>
            </a:pPr>
            <a:endParaRPr lang="en-US" dirty="0"/>
          </a:p>
          <a:p>
            <a:pPr marL="0" indent="0" algn="ctr">
              <a:buNone/>
            </a:pPr>
            <a:r>
              <a:rPr lang="en-US" dirty="0"/>
              <a:t>The prime connection that the Holy Spirit makes in the rescue of Noah amid total destruction is God's rescue of you from eternal death in Holy Baptism.</a:t>
            </a:r>
          </a:p>
          <a:p>
            <a:pPr marL="0" indent="0" algn="ctr">
              <a:buNone/>
            </a:pPr>
            <a:endParaRPr lang="en-US" dirty="0"/>
          </a:p>
          <a:p>
            <a:pPr marL="0" indent="0" algn="ctr">
              <a:buNone/>
            </a:pPr>
            <a:r>
              <a:rPr lang="en-US" dirty="0"/>
              <a:t>Holy Baptism saves us because Jesus Christ is the content of Holy Baptism. He is the sinless, righteous one.  Humanity is sinful, unrighteous.</a:t>
            </a:r>
          </a:p>
        </p:txBody>
      </p:sp>
    </p:spTree>
    <p:extLst>
      <p:ext uri="{BB962C8B-B14F-4D97-AF65-F5344CB8AC3E}">
        <p14:creationId xmlns:p14="http://schemas.microsoft.com/office/powerpoint/2010/main" val="239134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Benefits of Baptism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In Jesus’ baptism (Matt. 3:13-17), the sin of the world was imputed to Him that He might suffer and die to make atonement for all sin.</a:t>
            </a:r>
          </a:p>
          <a:p>
            <a:pPr marL="0" indent="0" algn="ctr">
              <a:buNone/>
            </a:pPr>
            <a:endParaRPr lang="en-US" dirty="0"/>
          </a:p>
          <a:p>
            <a:pPr marL="0" indent="0" algn="ctr">
              <a:buNone/>
            </a:pPr>
            <a:r>
              <a:rPr lang="en-US" dirty="0"/>
              <a:t>The resurrection of Christ from the dead proclaims the forgiveness of sins that He earned through His death on the cross.  That forgiveness is at the center of Holy Baptism.</a:t>
            </a:r>
          </a:p>
          <a:p>
            <a:pPr marL="0" indent="0" algn="ctr">
              <a:buNone/>
            </a:pPr>
            <a:endParaRPr lang="en-US" dirty="0"/>
          </a:p>
          <a:p>
            <a:pPr marL="0" indent="0" algn="ctr">
              <a:buNone/>
            </a:pPr>
            <a:r>
              <a:rPr lang="en-US" dirty="0"/>
              <a:t>Just as Noah and his family were literally saved from the sinful world through water, so we are saved from our sins through water by the resurrection of Christ from the dead.</a:t>
            </a:r>
          </a:p>
        </p:txBody>
      </p:sp>
    </p:spTree>
    <p:extLst>
      <p:ext uri="{BB962C8B-B14F-4D97-AF65-F5344CB8AC3E}">
        <p14:creationId xmlns:p14="http://schemas.microsoft.com/office/powerpoint/2010/main" val="281183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Benefits of Baptism</a:t>
            </a:r>
          </a:p>
        </p:txBody>
      </p:sp>
      <p:sp>
        <p:nvSpPr>
          <p:cNvPr id="3" name="Content Placeholder 2"/>
          <p:cNvSpPr>
            <a:spLocks noGrp="1"/>
          </p:cNvSpPr>
          <p:nvPr>
            <p:ph idx="1"/>
          </p:nvPr>
        </p:nvSpPr>
        <p:spPr>
          <a:xfrm>
            <a:off x="457200" y="914400"/>
            <a:ext cx="8229600" cy="914400"/>
          </a:xfrm>
        </p:spPr>
        <p:txBody>
          <a:bodyPr numCol="1">
            <a:normAutofit/>
          </a:bodyPr>
          <a:lstStyle/>
          <a:p>
            <a:pPr marL="0" indent="0" algn="ctr">
              <a:buNone/>
            </a:pPr>
            <a:r>
              <a:rPr lang="en-US" b="1" dirty="0"/>
              <a:t>Look up the following Scripture passages to see what great things God does through Baptism: </a:t>
            </a:r>
          </a:p>
          <a:p>
            <a:pPr marL="0" indent="0">
              <a:buNone/>
            </a:pPr>
            <a:endParaRPr lang="en-US" dirty="0"/>
          </a:p>
        </p:txBody>
      </p:sp>
      <p:sp>
        <p:nvSpPr>
          <p:cNvPr id="6" name="Content Placeholder 4">
            <a:extLst>
              <a:ext uri="{FF2B5EF4-FFF2-40B4-BE49-F238E27FC236}">
                <a16:creationId xmlns:a16="http://schemas.microsoft.com/office/drawing/2014/main" id="{BACF6DD5-F6D7-E242-929B-53E151000267}"/>
              </a:ext>
            </a:extLst>
          </p:cNvPr>
          <p:cNvSpPr txBox="1">
            <a:spLocks/>
          </p:cNvSpPr>
          <p:nvPr/>
        </p:nvSpPr>
        <p:spPr>
          <a:xfrm>
            <a:off x="457200" y="1828800"/>
            <a:ext cx="4041648" cy="5029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Font typeface="Arial" pitchFamily="34" charset="0"/>
              <a:buNone/>
            </a:pPr>
            <a:r>
              <a:rPr lang="en-US" dirty="0"/>
              <a:t>Acts 2:38</a:t>
            </a:r>
          </a:p>
          <a:p>
            <a:pPr marL="0" indent="0">
              <a:buFont typeface="Arial" pitchFamily="34" charset="0"/>
              <a:buNone/>
            </a:pPr>
            <a:endParaRPr lang="en-US" dirty="0"/>
          </a:p>
          <a:p>
            <a:pPr marL="0" indent="0">
              <a:buFont typeface="Arial" pitchFamily="34" charset="0"/>
              <a:buNone/>
            </a:pPr>
            <a:r>
              <a:rPr lang="en-US" dirty="0"/>
              <a:t>Col. 2:11-12</a:t>
            </a:r>
          </a:p>
          <a:p>
            <a:pPr marL="0" indent="0">
              <a:buFont typeface="Arial" pitchFamily="34" charset="0"/>
              <a:buNone/>
            </a:pPr>
            <a:endParaRPr lang="en-US" dirty="0"/>
          </a:p>
          <a:p>
            <a:pPr marL="0" indent="0">
              <a:buFont typeface="Arial" pitchFamily="34" charset="0"/>
              <a:buNone/>
            </a:pPr>
            <a:r>
              <a:rPr lang="en-US" dirty="0"/>
              <a:t>Rom. 6:3-5</a:t>
            </a:r>
          </a:p>
          <a:p>
            <a:pPr marL="0" indent="0">
              <a:buFont typeface="Arial" pitchFamily="34" charset="0"/>
              <a:buNone/>
            </a:pPr>
            <a:endParaRPr lang="en-US" dirty="0"/>
          </a:p>
          <a:p>
            <a:pPr marL="0" indent="0">
              <a:buFont typeface="Arial" pitchFamily="34" charset="0"/>
              <a:buNone/>
            </a:pPr>
            <a:r>
              <a:rPr lang="en-US" dirty="0"/>
              <a:t>Titus 3:5-7</a:t>
            </a:r>
          </a:p>
          <a:p>
            <a:pPr marL="0" indent="0">
              <a:buFont typeface="Arial" pitchFamily="34" charset="0"/>
              <a:buNone/>
            </a:pPr>
            <a:endParaRPr lang="en-US" dirty="0"/>
          </a:p>
          <a:p>
            <a:pPr marL="0" indent="0">
              <a:buFont typeface="Arial" pitchFamily="34" charset="0"/>
              <a:buNone/>
            </a:pPr>
            <a:r>
              <a:rPr lang="en-US" dirty="0"/>
              <a:t>Acts 22:16</a:t>
            </a:r>
          </a:p>
          <a:p>
            <a:pPr marL="0" indent="0">
              <a:buFont typeface="Arial" pitchFamily="34" charset="0"/>
              <a:buNone/>
            </a:pPr>
            <a:endParaRPr lang="en-US" dirty="0"/>
          </a:p>
          <a:p>
            <a:pPr marL="0" indent="0">
              <a:buFont typeface="Arial" pitchFamily="34" charset="0"/>
              <a:buNone/>
            </a:pPr>
            <a:r>
              <a:rPr lang="en-US" dirty="0"/>
              <a:t>Mark 16:16</a:t>
            </a:r>
          </a:p>
          <a:p>
            <a:endParaRPr lang="en-US" dirty="0"/>
          </a:p>
        </p:txBody>
      </p:sp>
      <p:sp>
        <p:nvSpPr>
          <p:cNvPr id="7" name="Content Placeholder 5">
            <a:extLst>
              <a:ext uri="{FF2B5EF4-FFF2-40B4-BE49-F238E27FC236}">
                <a16:creationId xmlns:a16="http://schemas.microsoft.com/office/drawing/2014/main" id="{987ECC69-4D91-F848-B625-5BE224DC915F}"/>
              </a:ext>
            </a:extLst>
          </p:cNvPr>
          <p:cNvSpPr txBox="1">
            <a:spLocks/>
          </p:cNvSpPr>
          <p:nvPr/>
        </p:nvSpPr>
        <p:spPr>
          <a:xfrm>
            <a:off x="4672584" y="1828844"/>
            <a:ext cx="4041648" cy="5029156"/>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Font typeface="Arial" pitchFamily="34" charset="0"/>
              <a:buNone/>
            </a:pPr>
            <a:r>
              <a:rPr lang="en-US" dirty="0"/>
              <a:t>Forgives sins</a:t>
            </a:r>
          </a:p>
          <a:p>
            <a:pPr marL="0" indent="0">
              <a:buFont typeface="Arial" pitchFamily="34" charset="0"/>
              <a:buNone/>
            </a:pPr>
            <a:endParaRPr lang="en-US" dirty="0"/>
          </a:p>
          <a:p>
            <a:pPr marL="0" indent="0">
              <a:buFont typeface="Arial" pitchFamily="34" charset="0"/>
              <a:buNone/>
            </a:pPr>
            <a:endParaRPr lang="en-US" dirty="0"/>
          </a:p>
          <a:p>
            <a:pPr marL="0" indent="0">
              <a:buFont typeface="Arial" pitchFamily="34" charset="0"/>
              <a:buNone/>
            </a:pPr>
            <a:r>
              <a:rPr lang="en-US" dirty="0"/>
              <a:t>Rescues from death and the devil.</a:t>
            </a:r>
          </a:p>
          <a:p>
            <a:pPr marL="0" indent="0">
              <a:buFont typeface="Arial" pitchFamily="34" charset="0"/>
              <a:buNone/>
            </a:pPr>
            <a:endParaRPr lang="en-US" dirty="0"/>
          </a:p>
          <a:p>
            <a:pPr marL="0" indent="0">
              <a:buFont typeface="Arial" pitchFamily="34" charset="0"/>
              <a:buNone/>
            </a:pPr>
            <a:endParaRPr lang="en-US" dirty="0"/>
          </a:p>
          <a:p>
            <a:pPr marL="0" indent="0">
              <a:buFont typeface="Arial" pitchFamily="34" charset="0"/>
              <a:buNone/>
            </a:pPr>
            <a:r>
              <a:rPr lang="en-US" dirty="0"/>
              <a:t>Gives eternal salvation</a:t>
            </a:r>
          </a:p>
        </p:txBody>
      </p:sp>
      <p:cxnSp>
        <p:nvCxnSpPr>
          <p:cNvPr id="9" name="Straight Arrow Connector 8">
            <a:extLst>
              <a:ext uri="{FF2B5EF4-FFF2-40B4-BE49-F238E27FC236}">
                <a16:creationId xmlns:a16="http://schemas.microsoft.com/office/drawing/2014/main" id="{ABB9EDC1-CAFB-7F45-8E0E-A85469410664}"/>
              </a:ext>
            </a:extLst>
          </p:cNvPr>
          <p:cNvCxnSpPr/>
          <p:nvPr/>
        </p:nvCxnSpPr>
        <p:spPr>
          <a:xfrm>
            <a:off x="2080591" y="2067339"/>
            <a:ext cx="241825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FDD735-949E-8343-8999-3E6E02BB0E5C}"/>
              </a:ext>
            </a:extLst>
          </p:cNvPr>
          <p:cNvCxnSpPr>
            <a:cxnSpLocks/>
          </p:cNvCxnSpPr>
          <p:nvPr/>
        </p:nvCxnSpPr>
        <p:spPr>
          <a:xfrm>
            <a:off x="2344375" y="2981740"/>
            <a:ext cx="2328209" cy="5184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711CF76-B791-2648-9D27-A0EB419F11F5}"/>
              </a:ext>
            </a:extLst>
          </p:cNvPr>
          <p:cNvCxnSpPr>
            <a:cxnSpLocks/>
          </p:cNvCxnSpPr>
          <p:nvPr/>
        </p:nvCxnSpPr>
        <p:spPr>
          <a:xfrm flipV="1">
            <a:off x="2187934" y="3617842"/>
            <a:ext cx="2484649" cy="2352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439A5E1-F309-984B-BA8B-D2D02ABA34D5}"/>
              </a:ext>
            </a:extLst>
          </p:cNvPr>
          <p:cNvCxnSpPr>
            <a:cxnSpLocks/>
          </p:cNvCxnSpPr>
          <p:nvPr/>
        </p:nvCxnSpPr>
        <p:spPr>
          <a:xfrm flipV="1">
            <a:off x="2080590" y="2166731"/>
            <a:ext cx="2418258" cy="34389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0D76C0A-DC09-FE41-BE72-235CC2E16F5F}"/>
              </a:ext>
            </a:extLst>
          </p:cNvPr>
          <p:cNvCxnSpPr>
            <a:cxnSpLocks/>
          </p:cNvCxnSpPr>
          <p:nvPr/>
        </p:nvCxnSpPr>
        <p:spPr>
          <a:xfrm>
            <a:off x="1949527" y="4681331"/>
            <a:ext cx="2723056" cy="369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272EDA32-B4F5-EA41-A98F-78846CFFB3EB}"/>
              </a:ext>
            </a:extLst>
          </p:cNvPr>
          <p:cNvCxnSpPr>
            <a:cxnSpLocks/>
          </p:cNvCxnSpPr>
          <p:nvPr/>
        </p:nvCxnSpPr>
        <p:spPr>
          <a:xfrm flipV="1">
            <a:off x="2146951" y="5143500"/>
            <a:ext cx="2525632" cy="13202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0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benefits does Baptism give?</a:t>
            </a:r>
          </a:p>
          <a:p>
            <a:pPr marL="0" indent="0" algn="ctr">
              <a:buNone/>
            </a:pPr>
            <a:r>
              <a:rPr lang="en-US" dirty="0"/>
              <a:t>It works forgiveness of sins, </a:t>
            </a:r>
          </a:p>
          <a:p>
            <a:pPr marL="0" indent="0" algn="ctr">
              <a:buNone/>
            </a:pPr>
            <a:r>
              <a:rPr lang="en-US" dirty="0"/>
              <a:t>rescues from death and the devil, </a:t>
            </a:r>
          </a:p>
          <a:p>
            <a:pPr marL="0" indent="0" algn="ctr">
              <a:buNone/>
            </a:pPr>
            <a:r>
              <a:rPr lang="en-US" dirty="0"/>
              <a:t>and gives eternal salvation to all who believe this, </a:t>
            </a:r>
          </a:p>
          <a:p>
            <a:pPr marL="0" indent="0" algn="ctr">
              <a:buNone/>
            </a:pPr>
            <a:r>
              <a:rPr lang="en-US" dirty="0"/>
              <a:t>as the words and promises of God declare.</a:t>
            </a:r>
          </a:p>
          <a:p>
            <a:pPr marL="0" indent="0" algn="ctr">
              <a:buNone/>
            </a:pPr>
            <a:endParaRPr lang="en-US" dirty="0"/>
          </a:p>
          <a:p>
            <a:pPr marL="0" indent="0" algn="ctr">
              <a:buNone/>
            </a:pPr>
            <a:endParaRPr lang="en-US" dirty="0"/>
          </a:p>
          <a:p>
            <a:pPr marL="0" indent="0" algn="ctr">
              <a:buNone/>
            </a:pPr>
            <a:r>
              <a:rPr lang="en-US" dirty="0"/>
              <a:t>Declared “righteous for Christ’s sake” / Justification.</a:t>
            </a:r>
          </a:p>
          <a:p>
            <a:pPr marL="0" indent="0" algn="ctr">
              <a:buNone/>
            </a:pPr>
            <a:endParaRPr lang="en-US" dirty="0"/>
          </a:p>
        </p:txBody>
      </p:sp>
      <p:grpSp>
        <p:nvGrpSpPr>
          <p:cNvPr id="12" name="Group 11">
            <a:extLst>
              <a:ext uri="{FF2B5EF4-FFF2-40B4-BE49-F238E27FC236}">
                <a16:creationId xmlns:a16="http://schemas.microsoft.com/office/drawing/2014/main" id="{A5484E89-BFF5-1E4A-97C7-026B1E922A9C}"/>
              </a:ext>
            </a:extLst>
          </p:cNvPr>
          <p:cNvGrpSpPr/>
          <p:nvPr/>
        </p:nvGrpSpPr>
        <p:grpSpPr>
          <a:xfrm>
            <a:off x="457200" y="1775793"/>
            <a:ext cx="8229599" cy="2835964"/>
            <a:chOff x="457200" y="1775793"/>
            <a:chExt cx="8229599" cy="2835964"/>
          </a:xfrm>
        </p:grpSpPr>
        <p:sp>
          <p:nvSpPr>
            <p:cNvPr id="5" name="Frame 4">
              <a:extLst>
                <a:ext uri="{FF2B5EF4-FFF2-40B4-BE49-F238E27FC236}">
                  <a16:creationId xmlns:a16="http://schemas.microsoft.com/office/drawing/2014/main" id="{B1768768-3961-7842-BE27-09DBB1E47C7F}"/>
                </a:ext>
              </a:extLst>
            </p:cNvPr>
            <p:cNvSpPr/>
            <p:nvPr/>
          </p:nvSpPr>
          <p:spPr>
            <a:xfrm>
              <a:off x="457200" y="3856383"/>
              <a:ext cx="8229599" cy="755374"/>
            </a:xfrm>
            <a:prstGeom prst="frame">
              <a:avLst>
                <a:gd name="adj1"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Arrow Connector 5">
              <a:extLst>
                <a:ext uri="{FF2B5EF4-FFF2-40B4-BE49-F238E27FC236}">
                  <a16:creationId xmlns:a16="http://schemas.microsoft.com/office/drawing/2014/main" id="{858C41E1-6E1E-5A44-A6E8-5AB8F91F102D}"/>
                </a:ext>
              </a:extLst>
            </p:cNvPr>
            <p:cNvCxnSpPr>
              <a:cxnSpLocks/>
            </p:cNvCxnSpPr>
            <p:nvPr/>
          </p:nvCxnSpPr>
          <p:spPr>
            <a:xfrm>
              <a:off x="4562060" y="1775793"/>
              <a:ext cx="0" cy="186855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4939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Which are these words and promises of God?</a:t>
            </a:r>
          </a:p>
          <a:p>
            <a:pPr marL="0" indent="0" algn="ctr">
              <a:buNone/>
            </a:pPr>
            <a:r>
              <a:rPr lang="en-US" dirty="0"/>
              <a:t>Christ our Lord says in the last chapter of Mark: “Whoever believes and is baptized will be saved, </a:t>
            </a:r>
          </a:p>
          <a:p>
            <a:pPr marL="0" indent="0" algn="ctr">
              <a:buNone/>
            </a:pPr>
            <a:r>
              <a:rPr lang="en-US" dirty="0"/>
              <a:t>but whoever does not believe will be condemned.” (Mark 16:16).</a:t>
            </a:r>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Christ is the object of faith:</a:t>
            </a:r>
          </a:p>
          <a:p>
            <a:pPr marL="0" indent="0" algn="ctr">
              <a:buNone/>
            </a:pPr>
            <a:r>
              <a:rPr lang="en-US" dirty="0"/>
              <a:t>“Whoever believes in Christ…”</a:t>
            </a:r>
          </a:p>
          <a:p>
            <a:pPr marL="0" indent="0" algn="ctr">
              <a:buNone/>
            </a:pPr>
            <a:r>
              <a:rPr lang="en-US" dirty="0"/>
              <a:t>Whoever doesn’t believe in Christ…”</a:t>
            </a:r>
          </a:p>
        </p:txBody>
      </p:sp>
      <p:grpSp>
        <p:nvGrpSpPr>
          <p:cNvPr id="9" name="Group 8">
            <a:extLst>
              <a:ext uri="{FF2B5EF4-FFF2-40B4-BE49-F238E27FC236}">
                <a16:creationId xmlns:a16="http://schemas.microsoft.com/office/drawing/2014/main" id="{937D7C7E-2709-6C41-AE17-F8D89CF34B0D}"/>
              </a:ext>
            </a:extLst>
          </p:cNvPr>
          <p:cNvGrpSpPr/>
          <p:nvPr/>
        </p:nvGrpSpPr>
        <p:grpSpPr>
          <a:xfrm>
            <a:off x="457200" y="1722783"/>
            <a:ext cx="8229600" cy="3922643"/>
            <a:chOff x="457200" y="1722783"/>
            <a:chExt cx="8229600" cy="3922643"/>
          </a:xfrm>
        </p:grpSpPr>
        <p:sp>
          <p:nvSpPr>
            <p:cNvPr id="5" name="Frame 4">
              <a:extLst>
                <a:ext uri="{FF2B5EF4-FFF2-40B4-BE49-F238E27FC236}">
                  <a16:creationId xmlns:a16="http://schemas.microsoft.com/office/drawing/2014/main" id="{9AA669DD-C96C-5346-B787-C58089A47985}"/>
                </a:ext>
              </a:extLst>
            </p:cNvPr>
            <p:cNvSpPr/>
            <p:nvPr/>
          </p:nvSpPr>
          <p:spPr>
            <a:xfrm>
              <a:off x="1782417" y="4287078"/>
              <a:ext cx="5579166" cy="1358348"/>
            </a:xfrm>
            <a:prstGeom prst="frame">
              <a:avLst>
                <a:gd name="adj1"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Arrow Connector 5">
              <a:extLst>
                <a:ext uri="{FF2B5EF4-FFF2-40B4-BE49-F238E27FC236}">
                  <a16:creationId xmlns:a16="http://schemas.microsoft.com/office/drawing/2014/main" id="{F4AB7D39-8A20-7C48-B718-E1B190BA384F}"/>
                </a:ext>
              </a:extLst>
            </p:cNvPr>
            <p:cNvCxnSpPr>
              <a:cxnSpLocks/>
            </p:cNvCxnSpPr>
            <p:nvPr/>
          </p:nvCxnSpPr>
          <p:spPr>
            <a:xfrm>
              <a:off x="4572000" y="3028121"/>
              <a:ext cx="0" cy="125895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7" name="Frame 6">
              <a:extLst>
                <a:ext uri="{FF2B5EF4-FFF2-40B4-BE49-F238E27FC236}">
                  <a16:creationId xmlns:a16="http://schemas.microsoft.com/office/drawing/2014/main" id="{2A394603-B158-6046-BDE5-28E292EDB7E6}"/>
                </a:ext>
              </a:extLst>
            </p:cNvPr>
            <p:cNvSpPr/>
            <p:nvPr/>
          </p:nvSpPr>
          <p:spPr>
            <a:xfrm>
              <a:off x="457200" y="1722783"/>
              <a:ext cx="8229600" cy="1305338"/>
            </a:xfrm>
            <a:prstGeom prst="frame">
              <a:avLst>
                <a:gd name="adj1"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43451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Assignment</a:t>
            </a:r>
          </a:p>
          <a:p>
            <a:pPr marL="342900" indent="-342900">
              <a:buFontTx/>
              <a:buChar char="-"/>
            </a:pPr>
            <a:endParaRPr lang="en-US" dirty="0"/>
          </a:p>
        </p:txBody>
      </p:sp>
    </p:spTree>
    <p:extLst>
      <p:ext uri="{BB962C8B-B14F-4D97-AF65-F5344CB8AC3E}">
        <p14:creationId xmlns:p14="http://schemas.microsoft.com/office/powerpoint/2010/main" val="262396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439D9-3F8B-1C48-AE74-9A67263C1229}"/>
              </a:ext>
            </a:extLst>
          </p:cNvPr>
          <p:cNvSpPr>
            <a:spLocks noGrp="1"/>
          </p:cNvSpPr>
          <p:nvPr>
            <p:ph type="title"/>
          </p:nvPr>
        </p:nvSpPr>
        <p:spPr/>
        <p:txBody>
          <a:bodyPr/>
          <a:lstStyle/>
          <a:p>
            <a:r>
              <a:rPr lang="en-US" dirty="0"/>
              <a:t>Holy Baptism</a:t>
            </a:r>
          </a:p>
        </p:txBody>
      </p:sp>
      <p:sp>
        <p:nvSpPr>
          <p:cNvPr id="3" name="Text Placeholder 2">
            <a:extLst>
              <a:ext uri="{FF2B5EF4-FFF2-40B4-BE49-F238E27FC236}">
                <a16:creationId xmlns:a16="http://schemas.microsoft.com/office/drawing/2014/main" id="{ADB57137-787C-0A49-A77C-F97AF9F0D915}"/>
              </a:ext>
            </a:extLst>
          </p:cNvPr>
          <p:cNvSpPr>
            <a:spLocks noGrp="1"/>
          </p:cNvSpPr>
          <p:nvPr>
            <p:ph type="body" idx="1"/>
          </p:nvPr>
        </p:nvSpPr>
        <p:spPr/>
        <p:txBody>
          <a:bodyPr/>
          <a:lstStyle/>
          <a:p>
            <a:r>
              <a:rPr lang="en-US" dirty="0"/>
              <a:t>What benefits does Baptism give?</a:t>
            </a:r>
          </a:p>
        </p:txBody>
      </p:sp>
    </p:spTree>
    <p:extLst>
      <p:ext uri="{BB962C8B-B14F-4D97-AF65-F5344CB8AC3E}">
        <p14:creationId xmlns:p14="http://schemas.microsoft.com/office/powerpoint/2010/main" val="72568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Benefits of Baptism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Up to this point we’ve talked about ”What is Baptism?”</a:t>
            </a:r>
          </a:p>
          <a:p>
            <a:pPr marL="0" indent="0" algn="ctr">
              <a:buNone/>
            </a:pPr>
            <a:endParaRPr lang="en-US" dirty="0"/>
          </a:p>
          <a:p>
            <a:pPr marL="0" indent="0" algn="ctr">
              <a:buNone/>
            </a:pPr>
            <a:r>
              <a:rPr lang="en-US" dirty="0"/>
              <a:t>We said it consists of two things: water and God’s Word (Mandating Word).</a:t>
            </a:r>
          </a:p>
          <a:p>
            <a:pPr marL="0" indent="0" algn="ctr">
              <a:buNone/>
            </a:pPr>
            <a:endParaRPr lang="en-US" dirty="0"/>
          </a:p>
          <a:p>
            <a:pPr marL="0" indent="0" algn="ctr">
              <a:buNone/>
            </a:pPr>
            <a:r>
              <a:rPr lang="en-US" dirty="0"/>
              <a:t>But why does God institute Baptism? </a:t>
            </a:r>
          </a:p>
          <a:p>
            <a:pPr marL="0" indent="0" algn="ctr">
              <a:buNone/>
            </a:pPr>
            <a:r>
              <a:rPr lang="en-US" dirty="0"/>
              <a:t>For what benefit, fruit, and purpose does it have?</a:t>
            </a:r>
          </a:p>
        </p:txBody>
      </p:sp>
    </p:spTree>
    <p:extLst>
      <p:ext uri="{BB962C8B-B14F-4D97-AF65-F5344CB8AC3E}">
        <p14:creationId xmlns:p14="http://schemas.microsoft.com/office/powerpoint/2010/main" val="292264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6:9-18</a:t>
            </a:r>
          </a:p>
        </p:txBody>
      </p:sp>
      <p:sp>
        <p:nvSpPr>
          <p:cNvPr id="3" name="Content Placeholder 2"/>
          <p:cNvSpPr>
            <a:spLocks noGrp="1"/>
          </p:cNvSpPr>
          <p:nvPr>
            <p:ph idx="1"/>
          </p:nvPr>
        </p:nvSpPr>
        <p:spPr>
          <a:xfrm>
            <a:off x="457200" y="914400"/>
            <a:ext cx="8229600" cy="5804452"/>
          </a:xfrm>
        </p:spPr>
        <p:txBody>
          <a:bodyPr>
            <a:normAutofit fontScale="92500" lnSpcReduction="20000"/>
          </a:bodyPr>
          <a:lstStyle/>
          <a:p>
            <a:pPr marL="0" indent="0" algn="ctr">
              <a:buNone/>
            </a:pPr>
            <a:r>
              <a:rPr lang="en-US" b="1" dirty="0"/>
              <a:t>Read Genesis 6:9-18</a:t>
            </a:r>
          </a:p>
          <a:p>
            <a:pPr marL="0" indent="0">
              <a:buNone/>
            </a:pPr>
            <a:endParaRPr lang="en-US" b="1" dirty="0"/>
          </a:p>
          <a:p>
            <a:pPr marL="0" indent="0">
              <a:buNone/>
            </a:pPr>
            <a:r>
              <a:rPr lang="en-US" b="1" dirty="0"/>
              <a:t>Q: How is Noah described?</a:t>
            </a:r>
          </a:p>
          <a:p>
            <a:pPr marL="0" indent="0">
              <a:buNone/>
            </a:pPr>
            <a:r>
              <a:rPr lang="en-US" dirty="0"/>
              <a:t>A: He was a righteous man, blameless in his generation.  He walked with God (v.9).  This wasn’t because of his works but because of faith.</a:t>
            </a:r>
          </a:p>
          <a:p>
            <a:pPr marL="0" indent="0">
              <a:buNone/>
            </a:pPr>
            <a:endParaRPr lang="en-US" b="1" dirty="0"/>
          </a:p>
          <a:p>
            <a:pPr marL="0" indent="0">
              <a:buNone/>
            </a:pPr>
            <a:r>
              <a:rPr lang="en-US" b="1" dirty="0"/>
              <a:t>Q: How are the other people on the earth described?</a:t>
            </a:r>
          </a:p>
          <a:p>
            <a:pPr marL="0" indent="0">
              <a:buNone/>
            </a:pPr>
            <a:r>
              <a:rPr lang="en-US" dirty="0"/>
              <a:t>A: Corrupt and filled with violence (v. 11-12).</a:t>
            </a:r>
          </a:p>
          <a:p>
            <a:pPr marL="0" indent="0">
              <a:buNone/>
            </a:pPr>
            <a:endParaRPr lang="en-US" b="1" dirty="0"/>
          </a:p>
          <a:p>
            <a:pPr marL="0" indent="0">
              <a:buNone/>
            </a:pPr>
            <a:r>
              <a:rPr lang="en-US" b="1" dirty="0"/>
              <a:t>Q: Because of this corruption, what was God going to do? </a:t>
            </a:r>
            <a:r>
              <a:rPr lang="en-US" dirty="0"/>
              <a:t>A: He was going to destroy those on the earth through a world wide flood (v.13, 17).  </a:t>
            </a:r>
          </a:p>
          <a:p>
            <a:pPr marL="0" indent="0">
              <a:buNone/>
            </a:pPr>
            <a:endParaRPr lang="en-US" dirty="0"/>
          </a:p>
          <a:p>
            <a:pPr marL="0" indent="0">
              <a:buNone/>
            </a:pPr>
            <a:r>
              <a:rPr lang="en-US" b="1" dirty="0"/>
              <a:t>Q: Did this include Noah?</a:t>
            </a:r>
          </a:p>
          <a:p>
            <a:pPr marL="0" indent="0">
              <a:buNone/>
            </a:pPr>
            <a:r>
              <a:rPr lang="en-US" dirty="0"/>
              <a:t>A: No, Noah and his family would be saved by an ark that Noah would make (v.14-16, 18)</a:t>
            </a:r>
          </a:p>
          <a:p>
            <a:pPr marL="0" indent="0">
              <a:buNone/>
            </a:pPr>
            <a:endParaRPr lang="en-US" dirty="0"/>
          </a:p>
        </p:txBody>
      </p:sp>
    </p:spTree>
    <p:extLst>
      <p:ext uri="{BB962C8B-B14F-4D97-AF65-F5344CB8AC3E}">
        <p14:creationId xmlns:p14="http://schemas.microsoft.com/office/powerpoint/2010/main" val="16235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6:9-18</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Would Noah and his family die as well?</a:t>
            </a:r>
          </a:p>
          <a:p>
            <a:pPr marL="0" indent="0">
              <a:buNone/>
            </a:pPr>
            <a:r>
              <a:rPr lang="en-US" dirty="0"/>
              <a:t>A: No, Noah and his family would be saved.  God commanded Noah to build an ark (v.14-16, 18).</a:t>
            </a:r>
          </a:p>
          <a:p>
            <a:pPr marL="0" indent="0">
              <a:buNone/>
            </a:pPr>
            <a:endParaRPr lang="en-US" dirty="0"/>
          </a:p>
        </p:txBody>
      </p:sp>
      <p:pic>
        <p:nvPicPr>
          <p:cNvPr id="11266" name="Picture 2" descr="Ark Encounter / LeRoy Troyer | ArchDaily">
            <a:extLst>
              <a:ext uri="{FF2B5EF4-FFF2-40B4-BE49-F238E27FC236}">
                <a16:creationId xmlns:a16="http://schemas.microsoft.com/office/drawing/2014/main" id="{D0DEBC20-7FEB-8741-A27F-C0692FB348C0}"/>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95167" y="2226492"/>
            <a:ext cx="6153665" cy="3455026"/>
          </a:xfrm>
          <a:prstGeom prst="rect">
            <a:avLst/>
          </a:prstGeom>
          <a:noFill/>
          <a:effectLst>
            <a:softEdge rad="4191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16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6:19-7:10</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In Gen. 6:17-22 notes that:</a:t>
            </a:r>
          </a:p>
          <a:p>
            <a:pPr>
              <a:buFontTx/>
              <a:buChar char="-"/>
            </a:pPr>
            <a:r>
              <a:rPr lang="en-US" dirty="0"/>
              <a:t>Animals of every sort, after their kind.</a:t>
            </a:r>
          </a:p>
          <a:p>
            <a:pPr>
              <a:buFontTx/>
              <a:buChar char="-"/>
            </a:pPr>
            <a:r>
              <a:rPr lang="en-US" dirty="0"/>
              <a:t>Brought in two by two, male and female, to have babies and fill the earth after the flood ended.</a:t>
            </a:r>
          </a:p>
          <a:p>
            <a:pPr marL="0" indent="0">
              <a:buNone/>
            </a:pPr>
            <a:endParaRPr lang="en-US" dirty="0"/>
          </a:p>
          <a:p>
            <a:pPr marL="0" indent="0">
              <a:buNone/>
            </a:pPr>
            <a:r>
              <a:rPr lang="en-US" b="1" dirty="0"/>
              <a:t>In Gen. 7:1-10 note that:</a:t>
            </a:r>
          </a:p>
          <a:p>
            <a:pPr>
              <a:buFontTx/>
              <a:buChar char="-"/>
            </a:pPr>
            <a:r>
              <a:rPr lang="en-US" dirty="0"/>
              <a:t>Seven pairs of clean animals (</a:t>
            </a:r>
            <a:r>
              <a:rPr lang="en-US" dirty="0" err="1"/>
              <a:t>ie</a:t>
            </a:r>
            <a:r>
              <a:rPr lang="en-US" dirty="0"/>
              <a:t> - sheep) were brought on board for sacrifices.</a:t>
            </a:r>
          </a:p>
          <a:p>
            <a:pPr>
              <a:buFontTx/>
              <a:buChar char="-"/>
            </a:pPr>
            <a:r>
              <a:rPr lang="en-US" dirty="0"/>
              <a:t>Dinosaurs would have been on the ark.  However, a pair that wasn't fully mature.</a:t>
            </a:r>
          </a:p>
          <a:p>
            <a:pPr>
              <a:buFontTx/>
              <a:buChar char="-"/>
            </a:pPr>
            <a:r>
              <a:rPr lang="en-US" dirty="0"/>
              <a:t>God also commanded food to be taken on the ark.</a:t>
            </a:r>
          </a:p>
        </p:txBody>
      </p:sp>
    </p:spTree>
    <p:extLst>
      <p:ext uri="{BB962C8B-B14F-4D97-AF65-F5344CB8AC3E}">
        <p14:creationId xmlns:p14="http://schemas.microsoft.com/office/powerpoint/2010/main" val="324889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7:11-24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In Gen. 7:11-24 notes that:</a:t>
            </a:r>
          </a:p>
          <a:p>
            <a:pPr>
              <a:buFontTx/>
              <a:buChar char="-"/>
            </a:pPr>
            <a:r>
              <a:rPr lang="en-US" dirty="0"/>
              <a:t>The waters from below and from above were opened until every mountain was covered.</a:t>
            </a:r>
          </a:p>
          <a:p>
            <a:pPr>
              <a:buFontTx/>
              <a:buChar char="-"/>
            </a:pPr>
            <a:r>
              <a:rPr lang="en-US" dirty="0"/>
              <a:t>The surface of the earth was drastically changed.</a:t>
            </a:r>
          </a:p>
          <a:p>
            <a:pPr>
              <a:buFontTx/>
              <a:buChar char="-"/>
            </a:pPr>
            <a:r>
              <a:rPr lang="en-US" dirty="0"/>
              <a:t>Every living thing was blotted out.</a:t>
            </a:r>
          </a:p>
          <a:p>
            <a:pPr>
              <a:buFontTx/>
              <a:buChar char="-"/>
            </a:pPr>
            <a:r>
              <a:rPr lang="en-US" dirty="0"/>
              <a:t>This would have included even birds.  This wasn't a storm any bird could fly through.  There was no place to land for 150 days.</a:t>
            </a:r>
          </a:p>
          <a:p>
            <a:pPr>
              <a:buFontTx/>
              <a:buChar char="-"/>
            </a:pPr>
            <a:r>
              <a:rPr lang="en-US" dirty="0"/>
              <a:t>There was no place of safety on the entire face of the earth except on the ark.</a:t>
            </a:r>
          </a:p>
        </p:txBody>
      </p:sp>
    </p:spTree>
    <p:extLst>
      <p:ext uri="{BB962C8B-B14F-4D97-AF65-F5344CB8AC3E}">
        <p14:creationId xmlns:p14="http://schemas.microsoft.com/office/powerpoint/2010/main" val="2317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7:11-24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caused this destruction?</a:t>
            </a:r>
          </a:p>
          <a:p>
            <a:pPr marL="0" indent="0">
              <a:buNone/>
            </a:pPr>
            <a:r>
              <a:rPr lang="en-US" dirty="0"/>
              <a:t>A: God's wrath against sin.</a:t>
            </a:r>
          </a:p>
          <a:p>
            <a:pPr marL="0" indent="0">
              <a:buNone/>
            </a:pPr>
            <a:endParaRPr lang="en-US" dirty="0"/>
          </a:p>
          <a:p>
            <a:pPr marL="0" indent="0">
              <a:buNone/>
            </a:pPr>
            <a:r>
              <a:rPr lang="en-US" b="1" dirty="0"/>
              <a:t>Q: How many places were safe?</a:t>
            </a:r>
          </a:p>
          <a:p>
            <a:pPr marL="0" indent="0">
              <a:buNone/>
            </a:pPr>
            <a:r>
              <a:rPr lang="en-US" dirty="0"/>
              <a:t>A: Only, one - on God's ark.  You were either in God's place of safety or you were dead and blotted out of God's book of life.</a:t>
            </a:r>
          </a:p>
          <a:p>
            <a:pPr marL="0" indent="0">
              <a:buNone/>
            </a:pPr>
            <a:endParaRPr lang="en-US" dirty="0"/>
          </a:p>
          <a:p>
            <a:pPr marL="0" indent="0">
              <a:buNone/>
            </a:pPr>
            <a:r>
              <a:rPr lang="en-US" b="1" dirty="0"/>
              <a:t>Q: Who was saved?</a:t>
            </a:r>
          </a:p>
          <a:p>
            <a:pPr marL="0" indent="0">
              <a:buNone/>
            </a:pPr>
            <a:r>
              <a:rPr lang="en-US" dirty="0"/>
              <a:t>A: Noah and his family - eight in all.</a:t>
            </a:r>
          </a:p>
          <a:p>
            <a:pPr marL="0" indent="0">
              <a:buNone/>
            </a:pPr>
            <a:endParaRPr lang="en-US" dirty="0"/>
          </a:p>
        </p:txBody>
      </p:sp>
    </p:spTree>
    <p:extLst>
      <p:ext uri="{BB962C8B-B14F-4D97-AF65-F5344CB8AC3E}">
        <p14:creationId xmlns:p14="http://schemas.microsoft.com/office/powerpoint/2010/main" val="162631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25099</TotalTime>
  <Words>826</Words>
  <Application>Microsoft Macintosh PowerPoint</Application>
  <PresentationFormat>On-screen Show (4:3)</PresentationFormat>
  <Paragraphs>118</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Courier New</vt:lpstr>
      <vt:lpstr>Palatino Linotype</vt:lpstr>
      <vt:lpstr>Executive</vt:lpstr>
      <vt:lpstr>Holy Baptism</vt:lpstr>
      <vt:lpstr>Review</vt:lpstr>
      <vt:lpstr>Holy Baptism</vt:lpstr>
      <vt:lpstr>Benefits of Baptism</vt:lpstr>
      <vt:lpstr>Genesis 6:9-18</vt:lpstr>
      <vt:lpstr>Genesis 6:9-18</vt:lpstr>
      <vt:lpstr>Genesis 6:19-7:10</vt:lpstr>
      <vt:lpstr>Genesis 7:11-24</vt:lpstr>
      <vt:lpstr>Genesis 7:11-24</vt:lpstr>
      <vt:lpstr>Benefits of Baptism</vt:lpstr>
      <vt:lpstr>Benefits of Baptism</vt:lpstr>
      <vt:lpstr>Benefits of Baptism</vt:lpstr>
      <vt:lpstr>Small Catechism</vt:lpstr>
      <vt:lpstr>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350</cp:revision>
  <cp:lastPrinted>2018-12-12T19:24:43Z</cp:lastPrinted>
  <dcterms:created xsi:type="dcterms:W3CDTF">2016-10-18T19:14:33Z</dcterms:created>
  <dcterms:modified xsi:type="dcterms:W3CDTF">2020-02-12T18:27:32Z</dcterms:modified>
</cp:coreProperties>
</file>