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8"/>
  </p:notesMasterIdLst>
  <p:handoutMasterIdLst>
    <p:handoutMasterId r:id="rId29"/>
  </p:handoutMasterIdLst>
  <p:sldIdLst>
    <p:sldId id="405" r:id="rId2"/>
    <p:sldId id="422" r:id="rId3"/>
    <p:sldId id="404" r:id="rId4"/>
    <p:sldId id="391" r:id="rId5"/>
    <p:sldId id="392" r:id="rId6"/>
    <p:sldId id="388" r:id="rId7"/>
    <p:sldId id="389" r:id="rId8"/>
    <p:sldId id="402" r:id="rId9"/>
    <p:sldId id="424" r:id="rId10"/>
    <p:sldId id="339" r:id="rId11"/>
    <p:sldId id="410" r:id="rId12"/>
    <p:sldId id="409" r:id="rId13"/>
    <p:sldId id="340" r:id="rId14"/>
    <p:sldId id="341" r:id="rId15"/>
    <p:sldId id="411" r:id="rId16"/>
    <p:sldId id="423" r:id="rId17"/>
    <p:sldId id="393" r:id="rId18"/>
    <p:sldId id="394" r:id="rId19"/>
    <p:sldId id="395" r:id="rId20"/>
    <p:sldId id="396" r:id="rId21"/>
    <p:sldId id="398" r:id="rId22"/>
    <p:sldId id="397" r:id="rId23"/>
    <p:sldId id="399" r:id="rId24"/>
    <p:sldId id="400" r:id="rId25"/>
    <p:sldId id="401"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11" autoAdjust="0"/>
    <p:restoredTop sz="77554" autoAdjust="0"/>
  </p:normalViewPr>
  <p:slideViewPr>
    <p:cSldViewPr snapToGrid="0" snapToObjects="1">
      <p:cViewPr varScale="1">
        <p:scale>
          <a:sx n="78" d="100"/>
          <a:sy n="78" d="100"/>
        </p:scale>
        <p:origin x="2064" y="168"/>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2/5/20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2/5/20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2307608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1338263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236131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2344095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819668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24520650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4272193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37135431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948384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334951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3662356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367975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42201773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587897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570342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2208132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898708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355838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1397793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541827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2/5/20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2/5/20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2/5/20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2/5/20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14C0789-DABF-8243-B265-F1847A1B4763}"/>
              </a:ext>
            </a:extLst>
          </p:cNvPr>
          <p:cNvPicPr>
            <a:picLocks noChangeAspect="1"/>
          </p:cNvPicPr>
          <p:nvPr/>
        </p:nvPicPr>
        <p:blipFill>
          <a:blip r:embed="rId2" cstate="email">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17500"/>
          </a:effectLst>
        </p:spPr>
      </p:pic>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a:xfrm>
            <a:off x="722313" y="755374"/>
            <a:ext cx="7772400" cy="3121301"/>
          </a:xfrm>
        </p:spPr>
        <p:txBody>
          <a:bodyPr/>
          <a:lstStyle/>
          <a:p>
            <a:r>
              <a:rPr lang="en-US" sz="6000" b="1" dirty="0"/>
              <a:t>The Means of Grace</a:t>
            </a:r>
            <a:br>
              <a:rPr lang="en-US" sz="6000" b="1" dirty="0"/>
            </a:br>
            <a:r>
              <a:rPr lang="en-US" sz="6000" b="1" dirty="0"/>
              <a:t>&amp;</a:t>
            </a:r>
            <a:br>
              <a:rPr lang="en-US" sz="6000" b="1" dirty="0"/>
            </a:br>
            <a:r>
              <a:rPr lang="en-US" sz="6000" b="1" dirty="0"/>
              <a:t>Holy Baptism</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t>Part One</a:t>
            </a:r>
          </a:p>
        </p:txBody>
      </p:sp>
    </p:spTree>
    <p:extLst>
      <p:ext uri="{BB962C8B-B14F-4D97-AF65-F5344CB8AC3E}">
        <p14:creationId xmlns:p14="http://schemas.microsoft.com/office/powerpoint/2010/main" val="499269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is repentance?</a:t>
            </a:r>
          </a:p>
          <a:p>
            <a:pPr marL="0" indent="0">
              <a:buNone/>
            </a:pPr>
            <a:r>
              <a:rPr lang="en-US" dirty="0"/>
              <a:t>A: Repentance (in the broad sense) is two fold:</a:t>
            </a:r>
          </a:p>
          <a:p>
            <a:r>
              <a:rPr lang="en-US" dirty="0"/>
              <a:t>First, the sorrow over sin that comes through the preaching of the Law.</a:t>
            </a:r>
          </a:p>
          <a:p>
            <a:r>
              <a:rPr lang="en-US" dirty="0"/>
              <a:t>Second, Faith in the promise of the forgiveness of sins for Christ’s sake.  This comes through the preaching of the Gospel.</a:t>
            </a:r>
          </a:p>
          <a:p>
            <a:pPr marL="0" indent="0">
              <a:buNone/>
            </a:pPr>
            <a:endParaRPr lang="en-US" dirty="0"/>
          </a:p>
          <a:p>
            <a:pPr marL="0" indent="0">
              <a:buNone/>
            </a:pPr>
            <a:r>
              <a:rPr lang="en-US" b="1" dirty="0"/>
              <a:t>Q: To whom did John direct the people?</a:t>
            </a:r>
          </a:p>
          <a:p>
            <a:pPr marL="0" indent="0">
              <a:buNone/>
            </a:pPr>
            <a:r>
              <a:rPr lang="en-US" dirty="0"/>
              <a:t>A: Jesus Christ</a:t>
            </a:r>
          </a:p>
          <a:p>
            <a:pPr marL="0" indent="0">
              <a:buNone/>
            </a:pPr>
            <a:endParaRPr lang="en-US" dirty="0"/>
          </a:p>
        </p:txBody>
      </p:sp>
    </p:spTree>
    <p:extLst>
      <p:ext uri="{BB962C8B-B14F-4D97-AF65-F5344CB8AC3E}">
        <p14:creationId xmlns:p14="http://schemas.microsoft.com/office/powerpoint/2010/main" val="238645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buNone/>
            </a:pPr>
            <a:r>
              <a:rPr lang="en-US" b="1" dirty="0"/>
              <a:t>Q: What did the people do who received John’s preaching?</a:t>
            </a:r>
          </a:p>
          <a:p>
            <a:pPr marL="0" indent="0">
              <a:buNone/>
            </a:pPr>
            <a:r>
              <a:rPr lang="en-US" dirty="0"/>
              <a:t>A: They were baptized for the forgiveness of sins in the Jordan River.</a:t>
            </a:r>
          </a:p>
          <a:p>
            <a:pPr marL="0" indent="0">
              <a:buNone/>
            </a:pPr>
            <a:endParaRPr lang="en-US" dirty="0"/>
          </a:p>
          <a:p>
            <a:pPr marL="0" indent="0" algn="ctr">
              <a:buNone/>
            </a:pPr>
            <a:r>
              <a:rPr lang="en-US" dirty="0"/>
              <a:t>John’s baptism worked the forgiveness of sins. He made it clear that the source of the forgiveness was Jesus Christ.</a:t>
            </a:r>
          </a:p>
          <a:p>
            <a:pPr marL="0" indent="0" algn="ctr">
              <a:buNone/>
            </a:pPr>
            <a:endParaRPr lang="en-US" dirty="0"/>
          </a:p>
          <a:p>
            <a:pPr marL="0" indent="0">
              <a:buNone/>
            </a:pPr>
            <a:r>
              <a:rPr lang="en-US" b="1" dirty="0"/>
              <a:t>Q: What verse indicates John was shocked when Jesus comes to him for Baptism?</a:t>
            </a:r>
          </a:p>
          <a:p>
            <a:pPr marL="0" indent="0">
              <a:buNone/>
            </a:pPr>
            <a:r>
              <a:rPr lang="en-US" dirty="0"/>
              <a:t>A: Verse 14: “I need to be baptized by you, and do you come to me?”</a:t>
            </a:r>
          </a:p>
        </p:txBody>
      </p:sp>
    </p:spTree>
    <p:extLst>
      <p:ext uri="{BB962C8B-B14F-4D97-AF65-F5344CB8AC3E}">
        <p14:creationId xmlns:p14="http://schemas.microsoft.com/office/powerpoint/2010/main" val="173320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943600"/>
          </a:xfrm>
        </p:spPr>
        <p:txBody>
          <a:bodyPr numCol="1">
            <a:normAutofit/>
          </a:bodyPr>
          <a:lstStyle/>
          <a:p>
            <a:pPr marL="0" indent="0">
              <a:buNone/>
            </a:pPr>
            <a:r>
              <a:rPr lang="en-US" b="1" dirty="0"/>
              <a:t>Q: Why would John try to prevent Jesus from being Baptized?</a:t>
            </a:r>
          </a:p>
          <a:p>
            <a:pPr marL="0" indent="0">
              <a:buNone/>
            </a:pPr>
            <a:r>
              <a:rPr lang="en-US" dirty="0"/>
              <a:t>A: Baptism is for the forgiveness of sin.  Jesus is the sinless One.  He’s the source of our forgiveness.</a:t>
            </a:r>
          </a:p>
          <a:p>
            <a:pPr marL="0" indent="0">
              <a:buNone/>
            </a:pPr>
            <a:endParaRPr lang="en-US" sz="2200" b="1" dirty="0"/>
          </a:p>
          <a:p>
            <a:pPr marL="0" indent="0" algn="ctr">
              <a:buNone/>
            </a:pPr>
            <a:r>
              <a:rPr lang="en-US" dirty="0"/>
              <a:t>Yet, Jesus is the source of our forgiveness because Jesus becomes sin for us.  </a:t>
            </a:r>
          </a:p>
          <a:p>
            <a:pPr marL="0" indent="0">
              <a:buNone/>
            </a:pPr>
            <a:endParaRPr lang="en-US" dirty="0"/>
          </a:p>
          <a:p>
            <a:pPr marL="0" indent="0" algn="ctr">
              <a:buNone/>
            </a:pPr>
            <a:r>
              <a:rPr lang="en-US" dirty="0"/>
              <a:t>St Paul writes, “God was in Christ reconciling the world to Himself, not imputing their trespasses to them…For He made Him who knew no sin to be sin for us, that we might become the righteousness of God in Him” (2 Cor. 5:19, 21).</a:t>
            </a:r>
          </a:p>
        </p:txBody>
      </p:sp>
    </p:spTree>
    <p:extLst>
      <p:ext uri="{BB962C8B-B14F-4D97-AF65-F5344CB8AC3E}">
        <p14:creationId xmlns:p14="http://schemas.microsoft.com/office/powerpoint/2010/main" val="4249142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740118"/>
          </a:xfrm>
        </p:spPr>
        <p:txBody>
          <a:bodyPr numCol="1">
            <a:normAutofit fontScale="92500" lnSpcReduction="10000"/>
          </a:bodyPr>
          <a:lstStyle/>
          <a:p>
            <a:pPr marL="0" indent="0" algn="ctr">
              <a:buNone/>
            </a:pPr>
            <a:r>
              <a:rPr lang="en-US" dirty="0"/>
              <a:t>Christ, the Lamb of God who takes away the sin of the world, is the saving content of Holy Baptism.</a:t>
            </a:r>
          </a:p>
          <a:p>
            <a:pPr marL="0" indent="0" algn="ctr">
              <a:buNone/>
            </a:pPr>
            <a:endParaRPr lang="en-US" dirty="0"/>
          </a:p>
          <a:p>
            <a:pPr marL="0" indent="0" algn="ctr">
              <a:buNone/>
            </a:pPr>
            <a:r>
              <a:rPr lang="en-US" dirty="0"/>
              <a:t>In His Baptism, Jesus unites Himself with sinful man.  He assumes the responsibility for the sin of the world.  </a:t>
            </a:r>
          </a:p>
          <a:p>
            <a:pPr marL="0" indent="0" algn="ctr">
              <a:buNone/>
            </a:pPr>
            <a:endParaRPr lang="en-US" dirty="0"/>
          </a:p>
          <a:p>
            <a:pPr marL="0" indent="0" algn="ctr">
              <a:buNone/>
            </a:pPr>
            <a:r>
              <a:rPr lang="en-US" dirty="0"/>
              <a:t>Jesus’ Baptism designates Him our sin-bearer – the very Lamb of God who takes away the sin of the world by offering up His life in death on our behalf.</a:t>
            </a:r>
          </a:p>
          <a:p>
            <a:pPr marL="0" indent="0" algn="ctr">
              <a:buNone/>
            </a:pPr>
            <a:endParaRPr lang="en-US" dirty="0"/>
          </a:p>
          <a:p>
            <a:pPr marL="0" indent="0" algn="ctr">
              <a:buNone/>
            </a:pPr>
            <a:r>
              <a:rPr lang="en-US" dirty="0"/>
              <a:t>Jesus fulfills the Law of God, and all righteousness on our behalf, by suffering the punishment and death demanded by the Law.</a:t>
            </a:r>
          </a:p>
          <a:p>
            <a:pPr marL="0" indent="0" algn="ctr">
              <a:buNone/>
            </a:pPr>
            <a:endParaRPr lang="en-US" dirty="0"/>
          </a:p>
          <a:p>
            <a:pPr marL="0" indent="0" algn="ctr">
              <a:buNone/>
            </a:pPr>
            <a:r>
              <a:rPr lang="en-US" dirty="0"/>
              <a:t>We are clothed with Him in our Baptism only because He clothed Himself with our sin in His baptism.</a:t>
            </a:r>
          </a:p>
        </p:txBody>
      </p:sp>
    </p:spTree>
    <p:extLst>
      <p:ext uri="{BB962C8B-B14F-4D97-AF65-F5344CB8AC3E}">
        <p14:creationId xmlns:p14="http://schemas.microsoft.com/office/powerpoint/2010/main" val="468031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Why is the Father pleased with Jesus?</a:t>
            </a:r>
          </a:p>
          <a:p>
            <a:pPr marL="0" indent="0">
              <a:buNone/>
            </a:pPr>
            <a:r>
              <a:rPr lang="en-US" dirty="0"/>
              <a:t>A: Because Jesus is obeying the Father’s will to take our sin upon Himself.</a:t>
            </a:r>
          </a:p>
          <a:p>
            <a:pPr marL="0" indent="0">
              <a:buNone/>
            </a:pPr>
            <a:endParaRPr lang="en-US" dirty="0"/>
          </a:p>
          <a:p>
            <a:pPr marL="0" indent="0">
              <a:buNone/>
            </a:pPr>
            <a:r>
              <a:rPr lang="en-US" b="1" dirty="0"/>
              <a:t>Q: Why does the Holy Spirit anoint Jesus?</a:t>
            </a:r>
          </a:p>
          <a:p>
            <a:pPr marL="0" indent="0">
              <a:buNone/>
            </a:pPr>
            <a:r>
              <a:rPr lang="en-US" dirty="0"/>
              <a:t>A: For His work of redeeming us.</a:t>
            </a:r>
          </a:p>
          <a:p>
            <a:pPr marL="0" indent="0">
              <a:buNone/>
            </a:pPr>
            <a:endParaRPr lang="en-US" dirty="0"/>
          </a:p>
          <a:p>
            <a:pPr marL="0" indent="0">
              <a:buNone/>
            </a:pPr>
            <a:r>
              <a:rPr lang="en-US" b="1" dirty="0"/>
              <a:t>Q: What does this tell you about the Holy Trinity’s will for you?</a:t>
            </a:r>
          </a:p>
          <a:p>
            <a:pPr marL="0" indent="0">
              <a:buNone/>
            </a:pPr>
            <a:r>
              <a:rPr lang="en-US" dirty="0"/>
              <a:t>A: The one true God is unmistakably for you - desiring your redemption - not wanting you to perish.</a:t>
            </a:r>
          </a:p>
        </p:txBody>
      </p:sp>
    </p:spTree>
    <p:extLst>
      <p:ext uri="{BB962C8B-B14F-4D97-AF65-F5344CB8AC3E}">
        <p14:creationId xmlns:p14="http://schemas.microsoft.com/office/powerpoint/2010/main" val="347163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Was the Father, Son, and Holy Spirit present at your baptism just as at Jesus’ baptism?</a:t>
            </a:r>
          </a:p>
          <a:p>
            <a:pPr marL="0" indent="0">
              <a:buNone/>
            </a:pPr>
            <a:r>
              <a:rPr lang="en-US" dirty="0"/>
              <a:t>A: Yes! The Father speaks His Word of divine approval upon us for Jesus’ sake.  The water of Holy Baptism washes our sin away and gives us Christ’s righteousness in exchange.  The Holy Spirit bestows on us the new life of faith.</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72476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786E-6DE2-F842-BEA9-07D43572C5E8}"/>
              </a:ext>
            </a:extLst>
          </p:cNvPr>
          <p:cNvSpPr>
            <a:spLocks noGrp="1"/>
          </p:cNvSpPr>
          <p:nvPr>
            <p:ph type="title"/>
          </p:nvPr>
        </p:nvSpPr>
        <p:spPr/>
        <p:txBody>
          <a:bodyPr/>
          <a:lstStyle/>
          <a:p>
            <a:r>
              <a:rPr lang="en-US" dirty="0"/>
              <a:t>The Institution of Holy Baptism</a:t>
            </a:r>
          </a:p>
        </p:txBody>
      </p:sp>
      <p:sp>
        <p:nvSpPr>
          <p:cNvPr id="3" name="Text Placeholder 2">
            <a:extLst>
              <a:ext uri="{FF2B5EF4-FFF2-40B4-BE49-F238E27FC236}">
                <a16:creationId xmlns:a16="http://schemas.microsoft.com/office/drawing/2014/main" id="{7949D128-AE05-2A47-8E6D-18EB473B5A2B}"/>
              </a:ext>
            </a:extLst>
          </p:cNvPr>
          <p:cNvSpPr>
            <a:spLocks noGrp="1"/>
          </p:cNvSpPr>
          <p:nvPr>
            <p:ph type="body" idx="1"/>
          </p:nvPr>
        </p:nvSpPr>
        <p:spPr/>
        <p:txBody>
          <a:bodyPr/>
          <a:lstStyle/>
          <a:p>
            <a:r>
              <a:rPr lang="en-US" dirty="0"/>
              <a:t>What is Baptism?</a:t>
            </a:r>
          </a:p>
        </p:txBody>
      </p:sp>
    </p:spTree>
    <p:extLst>
      <p:ext uri="{BB962C8B-B14F-4D97-AF65-F5344CB8AC3E}">
        <p14:creationId xmlns:p14="http://schemas.microsoft.com/office/powerpoint/2010/main" val="3154930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i="1" dirty="0"/>
              <a:t>Ready Matthew 28:16-20</a:t>
            </a:r>
          </a:p>
          <a:p>
            <a:pPr marL="0" indent="0">
              <a:buNone/>
            </a:pPr>
            <a:endParaRPr lang="en-US" dirty="0"/>
          </a:p>
          <a:p>
            <a:pPr marL="0" indent="0">
              <a:buNone/>
            </a:pPr>
            <a:r>
              <a:rPr lang="en-US" b="1" dirty="0"/>
              <a:t>Q: When does this event take place?</a:t>
            </a:r>
          </a:p>
          <a:p>
            <a:pPr marL="0" indent="0">
              <a:buNone/>
            </a:pPr>
            <a:r>
              <a:rPr lang="en-US" dirty="0"/>
              <a:t>A: After Christ’s resurrection but before His ascension into heaven.</a:t>
            </a:r>
          </a:p>
          <a:p>
            <a:pPr marL="0" indent="0">
              <a:buNone/>
            </a:pPr>
            <a:endParaRPr lang="en-US" dirty="0"/>
          </a:p>
          <a:p>
            <a:pPr marL="0" indent="0">
              <a:buNone/>
            </a:pPr>
            <a:r>
              <a:rPr lang="en-US" b="1" dirty="0"/>
              <a:t>Q: How many disciples were there? Who was missing?</a:t>
            </a:r>
          </a:p>
          <a:p>
            <a:pPr marL="0" indent="0">
              <a:buNone/>
            </a:pPr>
            <a:r>
              <a:rPr lang="en-US" dirty="0"/>
              <a:t>A: Eleven. Judas wasn’t there.</a:t>
            </a:r>
          </a:p>
          <a:p>
            <a:pPr marL="0" indent="0">
              <a:buNone/>
            </a:pPr>
            <a:endParaRPr lang="en-US" dirty="0"/>
          </a:p>
          <a:p>
            <a:pPr marL="0" indent="0">
              <a:buNone/>
            </a:pPr>
            <a:r>
              <a:rPr lang="en-US" b="1" dirty="0"/>
              <a:t>Q: What were the disciples doubting?</a:t>
            </a:r>
          </a:p>
          <a:p>
            <a:pPr marL="0" indent="0">
              <a:buNone/>
            </a:pPr>
            <a:r>
              <a:rPr lang="en-US" dirty="0"/>
              <a:t>A: While not unbelief, they had a hard time absorbing the fact Christ has rose from the dead.</a:t>
            </a:r>
          </a:p>
        </p:txBody>
      </p:sp>
    </p:spTree>
    <p:extLst>
      <p:ext uri="{BB962C8B-B14F-4D97-AF65-F5344CB8AC3E}">
        <p14:creationId xmlns:p14="http://schemas.microsoft.com/office/powerpoint/2010/main" val="207797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751443"/>
          </a:xfrm>
        </p:spPr>
        <p:txBody>
          <a:bodyPr>
            <a:normAutofit/>
          </a:bodyPr>
          <a:lstStyle/>
          <a:p>
            <a:pPr marL="0" indent="0">
              <a:buNone/>
            </a:pPr>
            <a:r>
              <a:rPr lang="en-US" b="1" dirty="0"/>
              <a:t>Q: How much authority has been given to Christ?</a:t>
            </a:r>
          </a:p>
          <a:p>
            <a:pPr marL="0" indent="0">
              <a:buNone/>
            </a:pPr>
            <a:r>
              <a:rPr lang="en-US" dirty="0"/>
              <a:t>A: All authority in heaven and earth has been given to Him by God!  This authority isn’t limited to just Christ’s divine nature, but includes His human nature as well.</a:t>
            </a:r>
          </a:p>
          <a:p>
            <a:pPr marL="0" indent="0">
              <a:buNone/>
            </a:pPr>
            <a:endParaRPr lang="en-US" dirty="0"/>
          </a:p>
          <a:p>
            <a:pPr marL="0" indent="0">
              <a:buNone/>
            </a:pPr>
            <a:r>
              <a:rPr lang="en-US" b="1" dirty="0"/>
              <a:t>Q: What does Christ do with His authority?</a:t>
            </a:r>
          </a:p>
          <a:p>
            <a:pPr marL="0" indent="0">
              <a:buNone/>
            </a:pPr>
            <a:r>
              <a:rPr lang="en-US" dirty="0"/>
              <a:t>A: Christ commissions His disciples to go and make disciples, not just of a couple people, but of all nations.  Not just Jews but also Gentiles.  Not just men but also women. Not just adults but also infants.  All people!  All nations!</a:t>
            </a:r>
          </a:p>
          <a:p>
            <a:pPr marL="0" indent="0">
              <a:buNone/>
            </a:pPr>
            <a:endParaRPr lang="en-US" dirty="0"/>
          </a:p>
          <a:p>
            <a:pPr marL="0" indent="0">
              <a:buNone/>
            </a:pPr>
            <a:r>
              <a:rPr lang="en-US" b="1" dirty="0"/>
              <a:t>Q: How are the disciples to do this?</a:t>
            </a:r>
          </a:p>
          <a:p>
            <a:pPr marL="0" indent="0">
              <a:buNone/>
            </a:pPr>
            <a:r>
              <a:rPr lang="en-US" dirty="0"/>
              <a:t>A: Through baptizing and teaching.</a:t>
            </a:r>
          </a:p>
        </p:txBody>
      </p:sp>
    </p:spTree>
    <p:extLst>
      <p:ext uri="{BB962C8B-B14F-4D97-AF65-F5344CB8AC3E}">
        <p14:creationId xmlns:p14="http://schemas.microsoft.com/office/powerpoint/2010/main" val="102993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does it mean to baptize?</a:t>
            </a:r>
          </a:p>
          <a:p>
            <a:pPr marL="0" indent="0">
              <a:buNone/>
            </a:pPr>
            <a:r>
              <a:rPr lang="en-US" dirty="0"/>
              <a:t>A: It comes from the Greek word </a:t>
            </a:r>
            <a:r>
              <a:rPr lang="el-GR" dirty="0"/>
              <a:t>βαπτίζω</a:t>
            </a:r>
            <a:r>
              <a:rPr lang="en-US" dirty="0"/>
              <a:t>, which means “to wash with water.”  This can be done by immersing, pouring, or sprinkling.</a:t>
            </a:r>
          </a:p>
          <a:p>
            <a:pPr marL="0" indent="0">
              <a:buNone/>
            </a:pPr>
            <a:endParaRPr lang="en-US" dirty="0"/>
          </a:p>
          <a:p>
            <a:pPr marL="0" indent="0">
              <a:buNone/>
            </a:pPr>
            <a:r>
              <a:rPr lang="en-US" dirty="0"/>
              <a:t>Mark 7:4 says, </a:t>
            </a:r>
            <a:r>
              <a:rPr lang="en-US" i="1" dirty="0"/>
              <a:t>“And when they came from the marketplace they do not eat unless they wash (baptize).  And there are many other traditions that they observe, such as the washing (baptizing) of cups and pots and copper vessels and dining couches.”</a:t>
            </a:r>
          </a:p>
          <a:p>
            <a:pPr marL="0" indent="0">
              <a:buNone/>
            </a:pPr>
            <a:endParaRPr lang="en-US" b="1" dirty="0"/>
          </a:p>
        </p:txBody>
      </p:sp>
    </p:spTree>
    <p:extLst>
      <p:ext uri="{BB962C8B-B14F-4D97-AF65-F5344CB8AC3E}">
        <p14:creationId xmlns:p14="http://schemas.microsoft.com/office/powerpoint/2010/main" val="137104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The Lord’s Prayer -</a:t>
            </a:r>
          </a:p>
          <a:p>
            <a:r>
              <a:rPr lang="en-US" dirty="0"/>
              <a:t>- Assignment -</a:t>
            </a:r>
          </a:p>
        </p:txBody>
      </p:sp>
    </p:spTree>
    <p:extLst>
      <p:ext uri="{BB962C8B-B14F-4D97-AF65-F5344CB8AC3E}">
        <p14:creationId xmlns:p14="http://schemas.microsoft.com/office/powerpoint/2010/main" val="2623963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Why did we start our discussion on baptism with these verses from Matthew 28?</a:t>
            </a:r>
          </a:p>
          <a:p>
            <a:pPr marL="0" indent="0">
              <a:buNone/>
            </a:pPr>
            <a:r>
              <a:rPr lang="en-US" dirty="0"/>
              <a:t>A: These are the words upon which baptism is founded!  These words contain God’s mandate and institution.  Christ says to us, “Baptize!”</a:t>
            </a:r>
          </a:p>
          <a:p>
            <a:pPr marL="0" indent="0">
              <a:buNone/>
            </a:pPr>
            <a:endParaRPr lang="en-US" dirty="0"/>
          </a:p>
          <a:p>
            <a:pPr marL="0" indent="0">
              <a:buNone/>
            </a:pPr>
            <a:r>
              <a:rPr lang="en-US" dirty="0"/>
              <a:t>Luther writes, </a:t>
            </a:r>
            <a:r>
              <a:rPr lang="en-US" i="1" dirty="0"/>
              <a:t>”…here stand God’s Word and command that have instituted, established, and confirmed baptism.  What God institutes and commands cannot be useless.  Rather, it is a most precious thing, even though to all appearances it may not be worth a straw.” (LC IV 8-9).</a:t>
            </a:r>
          </a:p>
        </p:txBody>
      </p:sp>
    </p:spTree>
    <p:extLst>
      <p:ext uri="{BB962C8B-B14F-4D97-AF65-F5344CB8AC3E}">
        <p14:creationId xmlns:p14="http://schemas.microsoft.com/office/powerpoint/2010/main" val="424540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buNone/>
            </a:pPr>
            <a:r>
              <a:rPr lang="en-US" b="1" dirty="0"/>
              <a:t>Q: Are the disciples to baptize in their own name?</a:t>
            </a:r>
          </a:p>
          <a:p>
            <a:pPr marL="0" indent="0">
              <a:buNone/>
            </a:pPr>
            <a:r>
              <a:rPr lang="en-US" dirty="0"/>
              <a:t>A: No! They are to baptize in the name of the Father and of the Son and of the Holy Spirit.</a:t>
            </a:r>
          </a:p>
          <a:p>
            <a:pPr marL="0" indent="0">
              <a:buNone/>
            </a:pPr>
            <a:endParaRPr lang="en-US" dirty="0"/>
          </a:p>
          <a:p>
            <a:pPr marL="0" indent="0" algn="ctr">
              <a:buNone/>
            </a:pPr>
            <a:r>
              <a:rPr lang="en-US" dirty="0"/>
              <a:t>Luther writes, </a:t>
            </a:r>
            <a:r>
              <a:rPr lang="en-US" i="1" dirty="0"/>
              <a:t>“To be baptized in God’s name is to be baptized not by human beings but by God himself.  Although it is performed by human hands, it is nevertheless truly God’s own act.  From this fact everyone can easily conclude that it is of much greater value than the work of any human being or saint.  For what human work can possibly be greater than God’s work?” (LC IV 10).</a:t>
            </a:r>
          </a:p>
          <a:p>
            <a:pPr marL="0" indent="0" algn="ctr">
              <a:buNone/>
            </a:pPr>
            <a:endParaRPr lang="en-US" dirty="0"/>
          </a:p>
          <a:p>
            <a:pPr marL="0" indent="0" algn="ctr">
              <a:buNone/>
            </a:pPr>
            <a:r>
              <a:rPr lang="en-US" dirty="0"/>
              <a:t>In Baptism, God puts His saving name on us and is truly present to bless us with all His gifts as His children.</a:t>
            </a:r>
          </a:p>
        </p:txBody>
      </p:sp>
    </p:spTree>
    <p:extLst>
      <p:ext uri="{BB962C8B-B14F-4D97-AF65-F5344CB8AC3E}">
        <p14:creationId xmlns:p14="http://schemas.microsoft.com/office/powerpoint/2010/main" val="349482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Simply put, Baptism is the application of water to a person in the name of the Holy Trinity – the Father and the Son and the Holy Spirit.  Plain water is truly used in this Sacrament, but it is not plain water alone.</a:t>
            </a:r>
          </a:p>
          <a:p>
            <a:pPr marL="0" indent="0" algn="ctr">
              <a:buNone/>
            </a:pPr>
            <a:endParaRPr lang="en-US" dirty="0"/>
          </a:p>
          <a:p>
            <a:pPr marL="0" indent="0" algn="ctr">
              <a:buNone/>
            </a:pPr>
            <a:r>
              <a:rPr lang="en-US" dirty="0"/>
              <a:t>Our Lord Jesus Christ, following His death and resurrection and just before His ascension, gave the church the gift of Holy Baptism.  So it is the water of Holy Baptism is used according to Jesus’ command and combined with the name of God and all that name stands for.  This God-given reality changes everything about this particular application of water.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7843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28:16-20</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Simply put, Baptism is the application of water to a person in the name of the Holy Trinity – the Father and the Son and the Holy Spirit.  Plain water is truly used in this Sacrament, but it is not plain water alone.</a:t>
            </a:r>
          </a:p>
          <a:p>
            <a:pPr marL="0" indent="0" algn="ctr">
              <a:buNone/>
            </a:pPr>
            <a:endParaRPr lang="en-US" dirty="0"/>
          </a:p>
          <a:p>
            <a:pPr marL="0" indent="0" algn="ctr">
              <a:buNone/>
            </a:pPr>
            <a:r>
              <a:rPr lang="en-US" dirty="0"/>
              <a:t>Our Lord Jesus Christ, following His death and resurrection and just before His ascension, gave the church the gift of Holy Baptism.  So it is the water of Holy Baptism is used according to Jesus’ command and combined with the name of God and all that name stands for.  This God-given reality changes everything about this particular application of water.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96259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What is Baptism?</a:t>
            </a:r>
          </a:p>
          <a:p>
            <a:pPr marL="0" indent="0">
              <a:buNone/>
            </a:pPr>
            <a:r>
              <a:rPr lang="en-US" dirty="0"/>
              <a:t>Baptism is not just plain water, </a:t>
            </a:r>
          </a:p>
          <a:p>
            <a:pPr marL="0" indent="0">
              <a:buNone/>
            </a:pPr>
            <a:r>
              <a:rPr lang="en-US" dirty="0"/>
              <a:t>but it is the water </a:t>
            </a:r>
          </a:p>
          <a:p>
            <a:pPr marL="0" indent="0">
              <a:buNone/>
            </a:pPr>
            <a:r>
              <a:rPr lang="en-US" dirty="0"/>
              <a:t>included in God’s command </a:t>
            </a:r>
          </a:p>
          <a:p>
            <a:pPr marL="0" indent="0">
              <a:buNone/>
            </a:pPr>
            <a:r>
              <a:rPr lang="en-US" dirty="0"/>
              <a:t>and combined with God’s Word.</a:t>
            </a:r>
          </a:p>
          <a:p>
            <a:pPr marL="0" indent="0">
              <a:buNone/>
            </a:pPr>
            <a:endParaRPr lang="en-US" dirty="0"/>
          </a:p>
          <a:p>
            <a:pPr marL="0" indent="0">
              <a:buNone/>
            </a:pPr>
            <a:r>
              <a:rPr lang="en-US" b="1" dirty="0"/>
              <a:t>Which is that Word of God?</a:t>
            </a:r>
          </a:p>
          <a:p>
            <a:pPr marL="0" indent="0">
              <a:buNone/>
            </a:pPr>
            <a:r>
              <a:rPr lang="en-US" dirty="0"/>
              <a:t>Christ our Lord says in the last chapter of Matthew: “Therefore go and make disciples of all nations, baptizing them </a:t>
            </a:r>
          </a:p>
          <a:p>
            <a:pPr marL="0" indent="0">
              <a:buNone/>
            </a:pPr>
            <a:r>
              <a:rPr lang="en-US" dirty="0"/>
              <a:t>in the name of the Father and of the Son </a:t>
            </a:r>
          </a:p>
          <a:p>
            <a:pPr marL="0" indent="0">
              <a:buNone/>
            </a:pPr>
            <a:r>
              <a:rPr lang="en-US" dirty="0"/>
              <a:t>and of the Holy Spirit.” (Matt. 28:19)</a:t>
            </a:r>
          </a:p>
        </p:txBody>
      </p:sp>
      <p:grpSp>
        <p:nvGrpSpPr>
          <p:cNvPr id="20" name="Group 19">
            <a:extLst>
              <a:ext uri="{FF2B5EF4-FFF2-40B4-BE49-F238E27FC236}">
                <a16:creationId xmlns:a16="http://schemas.microsoft.com/office/drawing/2014/main" id="{2E01EFD9-F8C9-0546-A43E-61CE4E7766B6}"/>
              </a:ext>
            </a:extLst>
          </p:cNvPr>
          <p:cNvGrpSpPr/>
          <p:nvPr/>
        </p:nvGrpSpPr>
        <p:grpSpPr>
          <a:xfrm>
            <a:off x="457200" y="2663687"/>
            <a:ext cx="7136296" cy="2504661"/>
            <a:chOff x="457200" y="2663687"/>
            <a:chExt cx="7136296" cy="2504661"/>
          </a:xfrm>
        </p:grpSpPr>
        <p:sp>
          <p:nvSpPr>
            <p:cNvPr id="4" name="Frame 3">
              <a:extLst>
                <a:ext uri="{FF2B5EF4-FFF2-40B4-BE49-F238E27FC236}">
                  <a16:creationId xmlns:a16="http://schemas.microsoft.com/office/drawing/2014/main" id="{3969EFE3-C0CA-E742-99B8-542BFF804321}"/>
                </a:ext>
              </a:extLst>
            </p:cNvPr>
            <p:cNvSpPr/>
            <p:nvPr/>
          </p:nvSpPr>
          <p:spPr>
            <a:xfrm>
              <a:off x="457200" y="4412974"/>
              <a:ext cx="7136296" cy="755374"/>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0" name="Straight Arrow Connector 9">
              <a:extLst>
                <a:ext uri="{FF2B5EF4-FFF2-40B4-BE49-F238E27FC236}">
                  <a16:creationId xmlns:a16="http://schemas.microsoft.com/office/drawing/2014/main" id="{506F3119-A20B-0E4E-BB7A-90D8CA9063F6}"/>
                </a:ext>
              </a:extLst>
            </p:cNvPr>
            <p:cNvCxnSpPr/>
            <p:nvPr/>
          </p:nvCxnSpPr>
          <p:spPr>
            <a:xfrm>
              <a:off x="3856383" y="2663687"/>
              <a:ext cx="0" cy="159026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AAB9DB85-A6C3-334A-9133-301A03A0B744}"/>
              </a:ext>
            </a:extLst>
          </p:cNvPr>
          <p:cNvGrpSpPr/>
          <p:nvPr/>
        </p:nvGrpSpPr>
        <p:grpSpPr>
          <a:xfrm>
            <a:off x="457200" y="3087757"/>
            <a:ext cx="7136296" cy="2955234"/>
            <a:chOff x="457200" y="3087757"/>
            <a:chExt cx="7136296" cy="2955234"/>
          </a:xfrm>
        </p:grpSpPr>
        <p:sp>
          <p:nvSpPr>
            <p:cNvPr id="16" name="Frame 15">
              <a:extLst>
                <a:ext uri="{FF2B5EF4-FFF2-40B4-BE49-F238E27FC236}">
                  <a16:creationId xmlns:a16="http://schemas.microsoft.com/office/drawing/2014/main" id="{202F2258-439E-0145-B72F-3104822BCA84}"/>
                </a:ext>
              </a:extLst>
            </p:cNvPr>
            <p:cNvSpPr/>
            <p:nvPr/>
          </p:nvSpPr>
          <p:spPr>
            <a:xfrm>
              <a:off x="457200" y="5168348"/>
              <a:ext cx="7136296" cy="874643"/>
            </a:xfrm>
            <a:prstGeom prst="frame">
              <a:avLst>
                <a:gd name="adj1" fmla="val 3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8" name="Straight Arrow Connector 17">
              <a:extLst>
                <a:ext uri="{FF2B5EF4-FFF2-40B4-BE49-F238E27FC236}">
                  <a16:creationId xmlns:a16="http://schemas.microsoft.com/office/drawing/2014/main" id="{EE926A64-899F-6B46-8B8C-B33C032CF39B}"/>
                </a:ext>
              </a:extLst>
            </p:cNvPr>
            <p:cNvCxnSpPr/>
            <p:nvPr/>
          </p:nvCxnSpPr>
          <p:spPr>
            <a:xfrm>
              <a:off x="4996070" y="3087757"/>
              <a:ext cx="0" cy="208059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73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Question:</a:t>
            </a:r>
          </a:p>
          <a:p>
            <a:pPr marL="0" indent="0" algn="ctr">
              <a:buNone/>
            </a:pPr>
            <a:r>
              <a:rPr lang="en-US" b="1" dirty="0"/>
              <a:t>At the end of the day, if I were to ask what two things does Baptism consists of, what would you say?</a:t>
            </a:r>
          </a:p>
          <a:p>
            <a:pPr marL="0" indent="0" algn="ctr">
              <a:buNone/>
            </a:pPr>
            <a:endParaRPr lang="en-US" dirty="0"/>
          </a:p>
          <a:p>
            <a:pPr marL="0" indent="0" algn="ctr">
              <a:buNone/>
            </a:pPr>
            <a:r>
              <a:rPr lang="en-US" dirty="0"/>
              <a:t>Answer:</a:t>
            </a:r>
          </a:p>
          <a:p>
            <a:pPr marL="0" indent="0" algn="ctr">
              <a:buNone/>
            </a:pPr>
            <a:r>
              <a:rPr lang="en-US" dirty="0"/>
              <a:t>Water &amp; God’s Word (His Mandating Word)</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30574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0F495-8856-3542-8204-BDACDC87444F}"/>
              </a:ext>
            </a:extLst>
          </p:cNvPr>
          <p:cNvSpPr>
            <a:spLocks noGrp="1"/>
          </p:cNvSpPr>
          <p:nvPr>
            <p:ph type="title"/>
          </p:nvPr>
        </p:nvSpPr>
        <p:spPr/>
        <p:txBody>
          <a:bodyPr/>
          <a:lstStyle/>
          <a:p>
            <a:r>
              <a:rPr lang="en-US" dirty="0"/>
              <a:t>The Means of Grace</a:t>
            </a:r>
          </a:p>
        </p:txBody>
      </p:sp>
      <p:sp>
        <p:nvSpPr>
          <p:cNvPr id="3" name="Text Placeholder 2">
            <a:extLst>
              <a:ext uri="{FF2B5EF4-FFF2-40B4-BE49-F238E27FC236}">
                <a16:creationId xmlns:a16="http://schemas.microsoft.com/office/drawing/2014/main" id="{A9E7F028-1E9C-A442-B687-E1CB90BBF94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8220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Means of Grace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How many of you like receiving gifts?</a:t>
            </a:r>
          </a:p>
          <a:p>
            <a:pPr marL="0" lvl="0" indent="0">
              <a:buNone/>
            </a:pPr>
            <a:r>
              <a:rPr lang="en-US" dirty="0"/>
              <a:t>A: We all like receiving gifts.</a:t>
            </a:r>
          </a:p>
          <a:p>
            <a:pPr marL="0" lvl="0" indent="0" algn="ctr">
              <a:buNone/>
            </a:pPr>
            <a:endParaRPr lang="en-US" dirty="0"/>
          </a:p>
          <a:p>
            <a:pPr marL="0" lvl="0" indent="0" algn="ctr">
              <a:buNone/>
            </a:pPr>
            <a:r>
              <a:rPr lang="en-US" dirty="0"/>
              <a:t>Often, the gifts we receive are delivered in a box.  The box is considered the means (instrument/method) through which the gift is given.</a:t>
            </a:r>
          </a:p>
          <a:p>
            <a:pPr marL="0" lvl="0" indent="0" algn="ctr">
              <a:buNone/>
            </a:pPr>
            <a:endParaRPr lang="en-US" dirty="0"/>
          </a:p>
          <a:p>
            <a:pPr marL="0" lvl="0" indent="0" algn="ctr">
              <a:buNone/>
            </a:pPr>
            <a:r>
              <a:rPr lang="en-US" dirty="0"/>
              <a:t>Prior to our discussion on Baptism, we should understand the Means of Grace.</a:t>
            </a:r>
          </a:p>
        </p:txBody>
      </p:sp>
    </p:spTree>
    <p:extLst>
      <p:ext uri="{BB962C8B-B14F-4D97-AF65-F5344CB8AC3E}">
        <p14:creationId xmlns:p14="http://schemas.microsoft.com/office/powerpoint/2010/main" val="27474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Means of Grace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What do we confess that Christ has done in the 2</a:t>
            </a:r>
            <a:r>
              <a:rPr lang="en-US" b="1" baseline="30000" dirty="0"/>
              <a:t>nd</a:t>
            </a:r>
            <a:r>
              <a:rPr lang="en-US" b="1" dirty="0"/>
              <a:t> Article of the Creed?</a:t>
            </a:r>
          </a:p>
          <a:p>
            <a:pPr marL="0" lvl="0" indent="0">
              <a:buNone/>
            </a:pPr>
            <a:r>
              <a:rPr lang="en-US" dirty="0"/>
              <a:t>A: We confess that He has redeemed me, a lost and condemned person, purchased and won me from all sins, from death, and from the power of the devil with His holy precious blood and with His innocent suffering and death.</a:t>
            </a:r>
            <a:endParaRPr lang="en-US" b="1" i="1" dirty="0"/>
          </a:p>
          <a:p>
            <a:pPr marL="0" lvl="0" indent="0" algn="ctr">
              <a:buNone/>
            </a:pPr>
            <a:endParaRPr lang="en-US" b="1" i="1" dirty="0"/>
          </a:p>
        </p:txBody>
      </p:sp>
    </p:spTree>
    <p:extLst>
      <p:ext uri="{BB962C8B-B14F-4D97-AF65-F5344CB8AC3E}">
        <p14:creationId xmlns:p14="http://schemas.microsoft.com/office/powerpoint/2010/main" val="328178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Means of Grace</a:t>
            </a:r>
          </a:p>
        </p:txBody>
      </p:sp>
      <p:sp>
        <p:nvSpPr>
          <p:cNvPr id="3" name="Content Placeholder 2"/>
          <p:cNvSpPr>
            <a:spLocks noGrp="1"/>
          </p:cNvSpPr>
          <p:nvPr>
            <p:ph idx="1"/>
          </p:nvPr>
        </p:nvSpPr>
        <p:spPr>
          <a:xfrm>
            <a:off x="457200" y="914400"/>
            <a:ext cx="8229600" cy="5804452"/>
          </a:xfrm>
        </p:spPr>
        <p:txBody>
          <a:bodyPr>
            <a:normAutofit/>
          </a:bodyPr>
          <a:lstStyle/>
          <a:p>
            <a:pPr marL="0" lvl="0" indent="0">
              <a:buNone/>
            </a:pPr>
            <a:r>
              <a:rPr lang="en-US" b="1" dirty="0"/>
              <a:t>Q: What do we confess that the Holy Spirit does in the 3</a:t>
            </a:r>
            <a:r>
              <a:rPr lang="en-US" b="1" baseline="30000" dirty="0"/>
              <a:t>rd</a:t>
            </a:r>
            <a:r>
              <a:rPr lang="en-US" b="1" dirty="0"/>
              <a:t> Article of the Creed?</a:t>
            </a:r>
          </a:p>
          <a:p>
            <a:pPr marL="0" lvl="0" indent="0">
              <a:buNone/>
            </a:pPr>
            <a:r>
              <a:rPr lang="en-US" dirty="0"/>
              <a:t>A: The Holy Spirit “calls, gathers, enlightens, and sanctifies the whole Christian church” through the proclamation of Gospel – that is, the forgiveness of sins in Christ.</a:t>
            </a:r>
          </a:p>
          <a:p>
            <a:pPr marL="0" lvl="0" indent="0">
              <a:buNone/>
            </a:pPr>
            <a:endParaRPr lang="en-US" dirty="0"/>
          </a:p>
          <a:p>
            <a:pPr marL="0" lvl="0" indent="0">
              <a:buNone/>
            </a:pPr>
            <a:r>
              <a:rPr lang="en-US" dirty="0"/>
              <a:t>The Gospel is given to us through God’s written and spoken Word.</a:t>
            </a:r>
          </a:p>
          <a:p>
            <a:pPr marL="0" lvl="0" indent="0">
              <a:buNone/>
            </a:pPr>
            <a:endParaRPr lang="en-US" dirty="0"/>
          </a:p>
          <a:p>
            <a:pPr marL="0" lvl="0" indent="0">
              <a:buNone/>
            </a:pPr>
            <a:r>
              <a:rPr lang="en-US" dirty="0"/>
              <a:t>The Gospel is also joined to earthly elements in sacred acts that Christ has given (</a:t>
            </a:r>
            <a:r>
              <a:rPr lang="en-US" dirty="0" err="1"/>
              <a:t>ie</a:t>
            </a:r>
            <a:r>
              <a:rPr lang="en-US" dirty="0"/>
              <a:t> – Baptism and the Lord’s Supper).</a:t>
            </a:r>
          </a:p>
          <a:p>
            <a:pPr marL="0" lvl="0" indent="0" algn="ctr">
              <a:buNone/>
            </a:pPr>
            <a:endParaRPr lang="en-US" b="1" i="1" dirty="0"/>
          </a:p>
          <a:p>
            <a:pPr marL="0" lvl="0" indent="0" algn="ctr">
              <a:buNone/>
            </a:pPr>
            <a:endParaRPr lang="en-US" b="1" i="1" dirty="0"/>
          </a:p>
        </p:txBody>
      </p:sp>
    </p:spTree>
    <p:extLst>
      <p:ext uri="{BB962C8B-B14F-4D97-AF65-F5344CB8AC3E}">
        <p14:creationId xmlns:p14="http://schemas.microsoft.com/office/powerpoint/2010/main" val="253849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Means of Grace</a:t>
            </a:r>
          </a:p>
        </p:txBody>
      </p:sp>
      <p:sp>
        <p:nvSpPr>
          <p:cNvPr id="3" name="Content Placeholder 2"/>
          <p:cNvSpPr>
            <a:spLocks noGrp="1"/>
          </p:cNvSpPr>
          <p:nvPr>
            <p:ph idx="1"/>
          </p:nvPr>
        </p:nvSpPr>
        <p:spPr>
          <a:xfrm>
            <a:off x="457200" y="914400"/>
            <a:ext cx="8229600" cy="5804452"/>
          </a:xfrm>
        </p:spPr>
        <p:txBody>
          <a:bodyPr>
            <a:normAutofit/>
          </a:bodyPr>
          <a:lstStyle/>
          <a:p>
            <a:pPr marL="0" lvl="0" indent="0" algn="ctr">
              <a:buNone/>
            </a:pPr>
            <a:r>
              <a:rPr lang="en-US" dirty="0"/>
              <a:t>Baptism, Holy Absolution, and the Lord’s Supper </a:t>
            </a:r>
          </a:p>
          <a:p>
            <a:pPr marL="0" lvl="0" indent="0" algn="ctr">
              <a:buNone/>
            </a:pPr>
            <a:r>
              <a:rPr lang="en-US" dirty="0"/>
              <a:t>are considered “Means of Grace.”</a:t>
            </a:r>
          </a:p>
          <a:p>
            <a:pPr marL="0" lvl="0" indent="0" algn="ctr">
              <a:buNone/>
            </a:pPr>
            <a:endParaRPr lang="en-US" dirty="0"/>
          </a:p>
          <a:p>
            <a:pPr marL="0" lvl="0" indent="0" algn="ctr">
              <a:buNone/>
            </a:pPr>
            <a:r>
              <a:rPr lang="en-US" dirty="0"/>
              <a:t>Through earthly elements of water, bread and wine, and the Word (means), the triune God delivers His gifts of forgiveness of sins, life, and salvation (grace).</a:t>
            </a:r>
          </a:p>
          <a:p>
            <a:pPr marL="0" lvl="0" indent="0" algn="ctr">
              <a:buNone/>
            </a:pPr>
            <a:endParaRPr lang="en-US" b="1" i="1" dirty="0"/>
          </a:p>
        </p:txBody>
      </p:sp>
    </p:spTree>
    <p:extLst>
      <p:ext uri="{BB962C8B-B14F-4D97-AF65-F5344CB8AC3E}">
        <p14:creationId xmlns:p14="http://schemas.microsoft.com/office/powerpoint/2010/main" val="414252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786E-6DE2-F842-BEA9-07D43572C5E8}"/>
              </a:ext>
            </a:extLst>
          </p:cNvPr>
          <p:cNvSpPr>
            <a:spLocks noGrp="1"/>
          </p:cNvSpPr>
          <p:nvPr>
            <p:ph type="title"/>
          </p:nvPr>
        </p:nvSpPr>
        <p:spPr/>
        <p:txBody>
          <a:bodyPr/>
          <a:lstStyle/>
          <a:p>
            <a:r>
              <a:rPr lang="en-US" dirty="0"/>
              <a:t>Holy Baptism</a:t>
            </a:r>
          </a:p>
        </p:txBody>
      </p:sp>
      <p:sp>
        <p:nvSpPr>
          <p:cNvPr id="3" name="Text Placeholder 2">
            <a:extLst>
              <a:ext uri="{FF2B5EF4-FFF2-40B4-BE49-F238E27FC236}">
                <a16:creationId xmlns:a16="http://schemas.microsoft.com/office/drawing/2014/main" id="{7949D128-AE05-2A47-8E6D-18EB473B5A2B}"/>
              </a:ext>
            </a:extLst>
          </p:cNvPr>
          <p:cNvSpPr>
            <a:spLocks noGrp="1"/>
          </p:cNvSpPr>
          <p:nvPr>
            <p:ph type="body" idx="1"/>
          </p:nvPr>
        </p:nvSpPr>
        <p:spPr/>
        <p:txBody>
          <a:bodyPr/>
          <a:lstStyle/>
          <a:p>
            <a:r>
              <a:rPr lang="en-US" dirty="0"/>
              <a:t>What is Baptism?</a:t>
            </a:r>
          </a:p>
        </p:txBody>
      </p:sp>
    </p:spTree>
    <p:extLst>
      <p:ext uri="{BB962C8B-B14F-4D97-AF65-F5344CB8AC3E}">
        <p14:creationId xmlns:p14="http://schemas.microsoft.com/office/powerpoint/2010/main" val="385629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3:1-17</a:t>
            </a:r>
          </a:p>
        </p:txBody>
      </p:sp>
      <p:sp>
        <p:nvSpPr>
          <p:cNvPr id="3" name="Content Placeholder 2"/>
          <p:cNvSpPr>
            <a:spLocks noGrp="1"/>
          </p:cNvSpPr>
          <p:nvPr>
            <p:ph idx="1"/>
          </p:nvPr>
        </p:nvSpPr>
        <p:spPr>
          <a:xfrm>
            <a:off x="457200" y="914400"/>
            <a:ext cx="5711044" cy="5740118"/>
          </a:xfrm>
        </p:spPr>
        <p:txBody>
          <a:bodyPr numCol="1">
            <a:normAutofit/>
          </a:bodyPr>
          <a:lstStyle/>
          <a:p>
            <a:pPr marL="0" indent="0">
              <a:buNone/>
            </a:pPr>
            <a:r>
              <a:rPr lang="en-US" b="1" dirty="0"/>
              <a:t>Read Matthew 3:1-17</a:t>
            </a:r>
          </a:p>
          <a:p>
            <a:pPr marL="0" indent="0" algn="ctr">
              <a:buNone/>
            </a:pPr>
            <a:endParaRPr lang="en-US" b="1" dirty="0"/>
          </a:p>
          <a:p>
            <a:pPr marL="0" indent="0">
              <a:buNone/>
            </a:pPr>
            <a:r>
              <a:rPr lang="en-US" b="1" dirty="0"/>
              <a:t>Q: What did John the Baptist preach?</a:t>
            </a:r>
          </a:p>
          <a:p>
            <a:pPr marL="0" indent="0">
              <a:buNone/>
            </a:pPr>
            <a:r>
              <a:rPr lang="en-US" dirty="0"/>
              <a:t>A: Repentance for the forgiveness of sins!  He directed the faith of the sinner to Christ, the source of forgiveness and salvation.</a:t>
            </a:r>
          </a:p>
        </p:txBody>
      </p:sp>
      <p:pic>
        <p:nvPicPr>
          <p:cNvPr id="4" name="Picture 2" descr="baptism-of-christ-dino-muradian.jpg">
            <a:extLst>
              <a:ext uri="{FF2B5EF4-FFF2-40B4-BE49-F238E27FC236}">
                <a16:creationId xmlns:a16="http://schemas.microsoft.com/office/drawing/2014/main" id="{671E7F49-B8EE-1A45-9397-2DEAB35041A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68244" y="914400"/>
            <a:ext cx="2975756" cy="4959971"/>
          </a:xfrm>
          <a:prstGeom prst="rect">
            <a:avLst/>
          </a:prstGeom>
          <a:noFill/>
          <a:ln>
            <a:noFill/>
          </a:ln>
          <a:effectLst>
            <a:softEdge rad="127000"/>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351407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25320</TotalTime>
  <Words>1823</Words>
  <Application>Microsoft Macintosh PowerPoint</Application>
  <PresentationFormat>On-screen Show (4:3)</PresentationFormat>
  <Paragraphs>169</Paragraphs>
  <Slides>26</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Courier New</vt:lpstr>
      <vt:lpstr>Palatino Linotype</vt:lpstr>
      <vt:lpstr>Executive</vt:lpstr>
      <vt:lpstr>The Means of Grace &amp; Holy Baptism</vt:lpstr>
      <vt:lpstr>Review</vt:lpstr>
      <vt:lpstr>The Means of Grace</vt:lpstr>
      <vt:lpstr>The Means of Grace</vt:lpstr>
      <vt:lpstr>The Means of Grace</vt:lpstr>
      <vt:lpstr>The Means of Grace</vt:lpstr>
      <vt:lpstr>The Means of Grace</vt:lpstr>
      <vt:lpstr>Holy Baptism</vt:lpstr>
      <vt:lpstr>Matthew 3:1-17</vt:lpstr>
      <vt:lpstr>Matthew 3:1-17</vt:lpstr>
      <vt:lpstr>Matthew 3:1-17</vt:lpstr>
      <vt:lpstr>Matthew 3:1-17</vt:lpstr>
      <vt:lpstr>Matthew 3:1-17</vt:lpstr>
      <vt:lpstr>Matthew 3:1-17</vt:lpstr>
      <vt:lpstr>Matthew 3:1-17</vt:lpstr>
      <vt:lpstr>The Institution of Holy Baptism</vt:lpstr>
      <vt:lpstr>Matthew 28:16-20</vt:lpstr>
      <vt:lpstr>Matthew 28:16-20</vt:lpstr>
      <vt:lpstr>Matthew 28:16-20</vt:lpstr>
      <vt:lpstr>Matthew 28:16-20</vt:lpstr>
      <vt:lpstr>Matthew 28:16-20</vt:lpstr>
      <vt:lpstr>Matthew 28:16-20</vt:lpstr>
      <vt:lpstr>Matthew 28:16-20</vt:lpstr>
      <vt:lpstr>Small Catechism</vt:lpstr>
      <vt:lpstr>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Microsoft Office User</cp:lastModifiedBy>
  <cp:revision>354</cp:revision>
  <cp:lastPrinted>2018-12-12T19:24:43Z</cp:lastPrinted>
  <dcterms:created xsi:type="dcterms:W3CDTF">2016-10-18T19:14:33Z</dcterms:created>
  <dcterms:modified xsi:type="dcterms:W3CDTF">2020-02-05T20:39:06Z</dcterms:modified>
</cp:coreProperties>
</file>