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0"/>
  </p:notesMasterIdLst>
  <p:sldIdLst>
    <p:sldId id="256" r:id="rId2"/>
    <p:sldId id="258" r:id="rId3"/>
    <p:sldId id="292" r:id="rId4"/>
    <p:sldId id="284" r:id="rId5"/>
    <p:sldId id="298" r:id="rId6"/>
    <p:sldId id="296" r:id="rId7"/>
    <p:sldId id="297" r:id="rId8"/>
    <p:sldId id="283" r:id="rId9"/>
    <p:sldId id="257" r:id="rId10"/>
    <p:sldId id="273" r:id="rId11"/>
    <p:sldId id="274" r:id="rId12"/>
    <p:sldId id="276" r:id="rId13"/>
    <p:sldId id="277" r:id="rId14"/>
    <p:sldId id="278" r:id="rId15"/>
    <p:sldId id="279" r:id="rId16"/>
    <p:sldId id="280" r:id="rId17"/>
    <p:sldId id="281" r:id="rId18"/>
    <p:sldId id="282" r:id="rId19"/>
    <p:sldId id="266" r:id="rId20"/>
    <p:sldId id="263" r:id="rId21"/>
    <p:sldId id="299" r:id="rId22"/>
    <p:sldId id="300" r:id="rId23"/>
    <p:sldId id="301" r:id="rId24"/>
    <p:sldId id="293" r:id="rId25"/>
    <p:sldId id="294" r:id="rId26"/>
    <p:sldId id="295" r:id="rId27"/>
    <p:sldId id="286" r:id="rId28"/>
    <p:sldId id="271"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17" autoAdjust="0"/>
    <p:restoredTop sz="77473" autoAdjust="0"/>
  </p:normalViewPr>
  <p:slideViewPr>
    <p:cSldViewPr snapToGrid="0" snapToObjects="1">
      <p:cViewPr varScale="1">
        <p:scale>
          <a:sx n="97" d="100"/>
          <a:sy n="97" d="100"/>
        </p:scale>
        <p:origin x="1544"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9/10/19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First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7690430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First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904027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First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26383537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First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3298922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4544154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1456776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296342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10259211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Prayer: Almighty and everlasting God, through Your Son You have promised us forgiveness of sins and everlasting life.  Govern our hearts by Your Holy Spirit that in our daily need, and especially in all time of temptation,</a:t>
            </a:r>
            <a:r>
              <a:rPr lang="en-US" baseline="0" dirty="0"/>
              <a:t> we may seek Your help and, by faith in Your Word, obtain all that You have promised; through Jesus Christ, our Lord. Amen.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28</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135735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899228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4015434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Read Luke 16:19-31</a:t>
            </a:r>
          </a:p>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612661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9/10/19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9/10/19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e Word of the Law.jpg"/>
          <p:cNvPicPr>
            <a:picLocks noChangeAspect="1"/>
          </p:cNvPicPr>
          <p:nvPr/>
        </p:nvPicPr>
        <p:blipFill>
          <a:blip r:embed="rId3" cstate="email">
            <a:alphaModFix amt="25000"/>
            <a:extLst>
              <a:ext uri="{28A0092B-C50C-407E-A947-70E740481C1C}">
                <a14:useLocalDpi xmlns:a14="http://schemas.microsoft.com/office/drawing/2010/main"/>
              </a:ext>
            </a:extLst>
          </a:blip>
          <a:stretch>
            <a:fillRect/>
          </a:stretch>
        </p:blipFill>
        <p:spPr>
          <a:xfrm>
            <a:off x="2019407" y="0"/>
            <a:ext cx="5409986" cy="6858000"/>
          </a:xfrm>
          <a:prstGeom prst="rect">
            <a:avLst/>
          </a:prstGeom>
          <a:effectLst>
            <a:softEdge rad="190500"/>
          </a:effectLst>
        </p:spPr>
      </p:pic>
      <p:sp>
        <p:nvSpPr>
          <p:cNvPr id="2" name="Title 1"/>
          <p:cNvSpPr>
            <a:spLocks noGrp="1"/>
          </p:cNvSpPr>
          <p:nvPr>
            <p:ph type="ctrTitle"/>
          </p:nvPr>
        </p:nvSpPr>
        <p:spPr/>
        <p:txBody>
          <a:bodyPr anchor="ctr"/>
          <a:lstStyle/>
          <a:p>
            <a:r>
              <a:rPr lang="en-US" dirty="0"/>
              <a:t>The Ten Commandments</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Introduction to the Commandments</a:t>
            </a:r>
          </a:p>
          <a:p>
            <a:r>
              <a:rPr lang="en-US" b="1" i="1" dirty="0">
                <a:solidFill>
                  <a:schemeClr val="tx1">
                    <a:lumMod val="65000"/>
                    <a:lumOff val="35000"/>
                  </a:schemeClr>
                </a:solidFill>
              </a:rPr>
              <a:t>and The First Commandment</a:t>
            </a:r>
          </a:p>
        </p:txBody>
      </p:sp>
      <p:pic>
        <p:nvPicPr>
          <p:cNvPr id="7" name="Picture 6" descr="The Word of the Law.jpg">
            <a:extLst>
              <a:ext uri="{FF2B5EF4-FFF2-40B4-BE49-F238E27FC236}">
                <a16:creationId xmlns:a16="http://schemas.microsoft.com/office/drawing/2014/main" id="{91BE7335-6941-FD4D-92EC-F91D84DDABBD}"/>
              </a:ext>
            </a:extLst>
          </p:cNvPr>
          <p:cNvPicPr>
            <a:picLocks noChangeAspect="1"/>
          </p:cNvPicPr>
          <p:nvPr/>
        </p:nvPicPr>
        <p:blipFill>
          <a:blip r:embed="rId4" cstate="email">
            <a:alphaModFix amt="25000"/>
            <a:extLst>
              <a:ext uri="{28A0092B-C50C-407E-A947-70E740481C1C}">
                <a14:useLocalDpi xmlns:a14="http://schemas.microsoft.com/office/drawing/2010/main"/>
              </a:ext>
            </a:extLst>
          </a:blip>
          <a:stretch>
            <a:fillRect/>
          </a:stretch>
        </p:blipFill>
        <p:spPr>
          <a:xfrm>
            <a:off x="2171807" y="152400"/>
            <a:ext cx="5409986" cy="6858000"/>
          </a:xfrm>
          <a:prstGeom prst="rect">
            <a:avLst/>
          </a:prstGeom>
          <a:effectLst>
            <a:softEdge rad="190500"/>
          </a:effectLst>
        </p:spPr>
      </p:pic>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16:19-21</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What was Lazarus’ status in the community?  </a:t>
            </a:r>
          </a:p>
          <a:p>
            <a:pPr marL="0" indent="0">
              <a:buNone/>
            </a:pPr>
            <a:r>
              <a:rPr lang="en-US" dirty="0"/>
              <a:t>A: His was the lowest status – a lowly beggar – the dogs licked his sores.  He represents the outcasts of Jewish society whom Jesus ministered to.</a:t>
            </a:r>
          </a:p>
          <a:p>
            <a:pPr marL="0" indent="0">
              <a:buNone/>
            </a:pPr>
            <a:r>
              <a:rPr lang="en-US" b="1" dirty="0"/>
              <a:t>Q: How did he get to the rich man’s gate?  </a:t>
            </a:r>
          </a:p>
          <a:p>
            <a:pPr marL="0" indent="0">
              <a:buNone/>
            </a:pPr>
            <a:r>
              <a:rPr lang="en-US" dirty="0"/>
              <a:t>A: He was laid there by others.  He had to rely on others for survival – perhaps crippled or too weak to walk.</a:t>
            </a:r>
          </a:p>
          <a:p>
            <a:pPr marL="0" indent="0">
              <a:buNone/>
            </a:pPr>
            <a:r>
              <a:rPr lang="en-US" b="1" dirty="0"/>
              <a:t>Q: Why would people who wanted to help him lay him there?  </a:t>
            </a:r>
          </a:p>
          <a:p>
            <a:pPr marL="0" indent="0">
              <a:buNone/>
            </a:pPr>
            <a:r>
              <a:rPr lang="en-US" dirty="0"/>
              <a:t>A: In the hope that the rich man or his guests as they come and go would have pity on him and give him something from the table!</a:t>
            </a:r>
            <a:endParaRPr lang="en-US" sz="2400" dirty="0"/>
          </a:p>
        </p:txBody>
      </p:sp>
    </p:spTree>
    <p:extLst>
      <p:ext uri="{BB962C8B-B14F-4D97-AF65-F5344CB8AC3E}">
        <p14:creationId xmlns:p14="http://schemas.microsoft.com/office/powerpoint/2010/main" val="202044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16:19-21</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Was the dog’s licking his wounds good or bad? </a:t>
            </a:r>
          </a:p>
          <a:p>
            <a:pPr marL="0" indent="0">
              <a:buNone/>
            </a:pPr>
            <a:r>
              <a:rPr lang="en-US" dirty="0"/>
              <a:t>A: Not good.  The household dogs would have received the crumbs.  Lazarus is so helpless, he is not able to keep the dogs away from his undressed wounds.  Additionally, the dogs would have carried germs, and spread diseases.</a:t>
            </a:r>
          </a:p>
        </p:txBody>
      </p:sp>
    </p:spTree>
    <p:extLst>
      <p:ext uri="{BB962C8B-B14F-4D97-AF65-F5344CB8AC3E}">
        <p14:creationId xmlns:p14="http://schemas.microsoft.com/office/powerpoint/2010/main" val="165424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16:22-26</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What great enemy of mankind is present in verse 22?  </a:t>
            </a:r>
          </a:p>
          <a:p>
            <a:pPr marL="0" indent="0">
              <a:buNone/>
            </a:pPr>
            <a:r>
              <a:rPr lang="en-US" dirty="0"/>
              <a:t>A: Death!  It isn’t natural!  It’s a curse!  This enemy has been destroyed through Christ!</a:t>
            </a:r>
          </a:p>
          <a:p>
            <a:pPr marL="0" indent="0">
              <a:buNone/>
            </a:pPr>
            <a:r>
              <a:rPr lang="en-US" b="1" dirty="0"/>
              <a:t>Q: What or where does “Abraham’s side” represent?  </a:t>
            </a:r>
            <a:r>
              <a:rPr lang="en-US" dirty="0"/>
              <a:t>A: Heaven!  (Pictured as a heavenly feast – reclining by another’s side – the Messianic feast) </a:t>
            </a:r>
          </a:p>
          <a:p>
            <a:pPr marL="0" indent="0">
              <a:buNone/>
            </a:pPr>
            <a:r>
              <a:rPr lang="en-US" b="1" dirty="0"/>
              <a:t>Q: Where or what does the torment in Hades mean? </a:t>
            </a:r>
          </a:p>
          <a:p>
            <a:pPr marL="0" indent="0">
              <a:buNone/>
            </a:pPr>
            <a:r>
              <a:rPr lang="en-US" dirty="0"/>
              <a:t>A: Hell!  The scene now shifts from heaven to hell! </a:t>
            </a:r>
          </a:p>
        </p:txBody>
      </p:sp>
    </p:spTree>
    <p:extLst>
      <p:ext uri="{BB962C8B-B14F-4D97-AF65-F5344CB8AC3E}">
        <p14:creationId xmlns:p14="http://schemas.microsoft.com/office/powerpoint/2010/main" val="301189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16:22-26</a:t>
            </a:r>
          </a:p>
        </p:txBody>
      </p:sp>
      <p:sp>
        <p:nvSpPr>
          <p:cNvPr id="3" name="Content Placeholder 2"/>
          <p:cNvSpPr>
            <a:spLocks noGrp="1"/>
          </p:cNvSpPr>
          <p:nvPr>
            <p:ph idx="1"/>
          </p:nvPr>
        </p:nvSpPr>
        <p:spPr>
          <a:xfrm>
            <a:off x="457200" y="914400"/>
            <a:ext cx="8229600" cy="5943600"/>
          </a:xfrm>
        </p:spPr>
        <p:txBody>
          <a:bodyPr>
            <a:normAutofit lnSpcReduction="10000"/>
          </a:bodyPr>
          <a:lstStyle/>
          <a:p>
            <a:pPr marL="0" indent="0">
              <a:buNone/>
            </a:pPr>
            <a:r>
              <a:rPr lang="en-US" b="1" dirty="0"/>
              <a:t>Q: Would you describe the great reversal that has taken place for the rich man?  </a:t>
            </a:r>
          </a:p>
          <a:p>
            <a:pPr marL="0" indent="0">
              <a:buNone/>
            </a:pPr>
            <a:r>
              <a:rPr lang="en-US" dirty="0"/>
              <a:t>A: Had everything – pampered himself – on earth!  Has nothing – separate from God (what the rich man sought all along by putting himself in place of God) – in eternal agony in hell!  (Proud on earth – in hell a beggar)</a:t>
            </a:r>
          </a:p>
          <a:p>
            <a:pPr marL="0" indent="0">
              <a:buNone/>
            </a:pPr>
            <a:r>
              <a:rPr lang="en-US" b="1" dirty="0"/>
              <a:t>Q: Would you describe the great reversal that has taken place for Lazarus?</a:t>
            </a:r>
          </a:p>
          <a:p>
            <a:pPr marL="0" indent="0">
              <a:buNone/>
            </a:pPr>
            <a:r>
              <a:rPr lang="en-US" dirty="0"/>
              <a:t>A: Nothing on earth – pain and suffering.  A beggar on earth – fully blessed in heaven - eternal rest and feasting !</a:t>
            </a:r>
          </a:p>
          <a:p>
            <a:pPr marL="0" indent="0">
              <a:buNone/>
            </a:pPr>
            <a:r>
              <a:rPr lang="en-US" b="1" dirty="0"/>
              <a:t>Q: Was the rich man a sinner? Did the rich man fear, love, and trust in God? In what did he trust?  </a:t>
            </a:r>
          </a:p>
          <a:p>
            <a:pPr marL="0" indent="0">
              <a:buNone/>
            </a:pPr>
            <a:r>
              <a:rPr lang="en-US" dirty="0"/>
              <a:t>A: In himself, his name and status and wealth.  He was proud of and trusted in self.</a:t>
            </a:r>
          </a:p>
        </p:txBody>
      </p:sp>
    </p:spTree>
    <p:extLst>
      <p:ext uri="{BB962C8B-B14F-4D97-AF65-F5344CB8AC3E}">
        <p14:creationId xmlns:p14="http://schemas.microsoft.com/office/powerpoint/2010/main" val="400075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16:22-26</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Was the Lazarus a sinner?</a:t>
            </a:r>
          </a:p>
          <a:p>
            <a:pPr marL="0" indent="0">
              <a:buNone/>
            </a:pPr>
            <a:r>
              <a:rPr lang="en-US" dirty="0"/>
              <a:t>A: Yes</a:t>
            </a:r>
          </a:p>
          <a:p>
            <a:pPr marL="0" indent="0">
              <a:buNone/>
            </a:pPr>
            <a:r>
              <a:rPr lang="en-US" b="1" dirty="0"/>
              <a:t>Q: Did Lazarus go to heaven because he was poor? </a:t>
            </a:r>
          </a:p>
          <a:p>
            <a:pPr marL="0" indent="0">
              <a:buNone/>
            </a:pPr>
            <a:r>
              <a:rPr lang="en-US" dirty="0"/>
              <a:t>A: No, he went to heaven because His God was the God of Abraham (Abraham is the father of all who believe).  In his beggar’s condition and suffering Lazarus trusted God to help him through the Messiah – Christ Jesus (as did Abraham) – whose faith was credited to him as righteousness.  </a:t>
            </a:r>
          </a:p>
          <a:p>
            <a:pPr marL="0" indent="0">
              <a:buNone/>
            </a:pPr>
            <a:endParaRPr lang="en-US" dirty="0"/>
          </a:p>
          <a:p>
            <a:pPr marL="0" indent="0">
              <a:buNone/>
            </a:pPr>
            <a:r>
              <a:rPr lang="en-US" dirty="0"/>
              <a:t>Let’s read Galatians 3:5-14.  Are you a son (child) of Abraham?</a:t>
            </a:r>
          </a:p>
          <a:p>
            <a:pPr marL="0" indent="0">
              <a:buNone/>
            </a:pPr>
            <a:endParaRPr lang="en-US" dirty="0"/>
          </a:p>
        </p:txBody>
      </p:sp>
    </p:spTree>
    <p:extLst>
      <p:ext uri="{BB962C8B-B14F-4D97-AF65-F5344CB8AC3E}">
        <p14:creationId xmlns:p14="http://schemas.microsoft.com/office/powerpoint/2010/main" val="308369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16:27-31</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What did the rich man request from hell for his brothers?  </a:t>
            </a:r>
          </a:p>
          <a:p>
            <a:pPr marL="0" indent="0">
              <a:buNone/>
            </a:pPr>
            <a:r>
              <a:rPr lang="en-US" dirty="0"/>
              <a:t>A: A miracle that was also an accusation against God for not doing enough and that saw Lazarus as his slave! </a:t>
            </a:r>
          </a:p>
          <a:p>
            <a:pPr marL="0" indent="0">
              <a:buNone/>
            </a:pPr>
            <a:r>
              <a:rPr lang="en-US" b="1" dirty="0"/>
              <a:t>Q: Was his concern motivated out of love for God?</a:t>
            </a:r>
          </a:p>
          <a:p>
            <a:pPr marL="0" indent="0">
              <a:buNone/>
            </a:pPr>
            <a:r>
              <a:rPr lang="en-US" dirty="0"/>
              <a:t>A: Their actions would merely be to try to avoid his fate – not out of love for God.</a:t>
            </a:r>
          </a:p>
          <a:p>
            <a:pPr marL="0" indent="0">
              <a:buNone/>
            </a:pPr>
            <a:endParaRPr lang="en-US" dirty="0"/>
          </a:p>
        </p:txBody>
      </p:sp>
    </p:spTree>
    <p:extLst>
      <p:ext uri="{BB962C8B-B14F-4D97-AF65-F5344CB8AC3E}">
        <p14:creationId xmlns:p14="http://schemas.microsoft.com/office/powerpoint/2010/main" val="50194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16:27-31</a:t>
            </a:r>
          </a:p>
        </p:txBody>
      </p:sp>
      <p:sp>
        <p:nvSpPr>
          <p:cNvPr id="3" name="Content Placeholder 2"/>
          <p:cNvSpPr>
            <a:spLocks noGrp="1"/>
          </p:cNvSpPr>
          <p:nvPr>
            <p:ph idx="1"/>
          </p:nvPr>
        </p:nvSpPr>
        <p:spPr>
          <a:xfrm>
            <a:off x="457200" y="914400"/>
            <a:ext cx="8229600" cy="5825067"/>
          </a:xfrm>
        </p:spPr>
        <p:txBody>
          <a:bodyPr>
            <a:normAutofit/>
          </a:bodyPr>
          <a:lstStyle/>
          <a:p>
            <a:pPr marL="0" indent="0">
              <a:buNone/>
            </a:pPr>
            <a:r>
              <a:rPr lang="en-US" b="1" dirty="0"/>
              <a:t>Q: What was Abraham’s response?  </a:t>
            </a:r>
          </a:p>
          <a:p>
            <a:pPr marL="0" indent="0">
              <a:buNone/>
            </a:pPr>
            <a:r>
              <a:rPr lang="en-US" dirty="0"/>
              <a:t>A: “They have Moses and the prophets</a:t>
            </a:r>
            <a:r>
              <a:rPr lang="is-IS" dirty="0"/>
              <a:t>…</a:t>
            </a:r>
            <a:r>
              <a:rPr lang="en-US" dirty="0"/>
              <a:t>” This means the OT – which was read each week in the synagogue like we read from Scripture each week in the Divine Service.  Our place in heaven rests on the Word of God – the Word made flesh who fulfilled the OT.  He did rise from the dead and even then many would not believe in Him.</a:t>
            </a:r>
          </a:p>
          <a:p>
            <a:pPr marL="0" indent="0">
              <a:buNone/>
            </a:pPr>
            <a:r>
              <a:rPr lang="en-US" b="1" dirty="0"/>
              <a:t>Q: What alone can bring a sinner to repentance and faith in Jesus Christ?  </a:t>
            </a:r>
          </a:p>
          <a:p>
            <a:pPr marL="0" indent="0">
              <a:buNone/>
            </a:pPr>
            <a:r>
              <a:rPr lang="en-US" dirty="0"/>
              <a:t>A: The rich man refused to listen to the only thing that could have rescued him: the Word of God.</a:t>
            </a:r>
          </a:p>
        </p:txBody>
      </p:sp>
    </p:spTree>
    <p:extLst>
      <p:ext uri="{BB962C8B-B14F-4D97-AF65-F5344CB8AC3E}">
        <p14:creationId xmlns:p14="http://schemas.microsoft.com/office/powerpoint/2010/main" val="28997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16:27-31</a:t>
            </a:r>
          </a:p>
        </p:txBody>
      </p:sp>
      <p:sp>
        <p:nvSpPr>
          <p:cNvPr id="3" name="Content Placeholder 2"/>
          <p:cNvSpPr>
            <a:spLocks noGrp="1"/>
          </p:cNvSpPr>
          <p:nvPr>
            <p:ph idx="1"/>
          </p:nvPr>
        </p:nvSpPr>
        <p:spPr>
          <a:xfrm>
            <a:off x="457199" y="914400"/>
            <a:ext cx="8686801" cy="5943600"/>
          </a:xfrm>
        </p:spPr>
        <p:txBody>
          <a:bodyPr>
            <a:normAutofit/>
          </a:bodyPr>
          <a:lstStyle/>
          <a:p>
            <a:pPr marL="0" indent="0">
              <a:buNone/>
            </a:pPr>
            <a:r>
              <a:rPr lang="en-US" b="1" dirty="0"/>
              <a:t>Q: What is an idol?</a:t>
            </a:r>
          </a:p>
          <a:p>
            <a:pPr marL="0" indent="0">
              <a:buNone/>
            </a:pPr>
            <a:r>
              <a:rPr lang="en-US" dirty="0"/>
              <a:t>A: An idol is a false god, something or someone in which our heart trusts and believes or pursues and honors as the greatest good.  Some idols are yourself; money; TV stars; sports; entertainment; peers/friends; - the idols of our hearts shift and change.  Idolatry is primarily a heart which pursues other things and does not believe that whatever good it receives comes from God.</a:t>
            </a:r>
          </a:p>
          <a:p>
            <a:pPr marL="0" indent="0">
              <a:buNone/>
            </a:pPr>
            <a:r>
              <a:rPr lang="en-US" b="1" dirty="0"/>
              <a:t>Q: Who is the one true God?  </a:t>
            </a:r>
          </a:p>
          <a:p>
            <a:pPr marL="0" indent="0">
              <a:buNone/>
            </a:pPr>
            <a:r>
              <a:rPr lang="en-US" dirty="0"/>
              <a:t>A: The Father, the Son, and the Holy Spirit.  The Holy Trinity.  3 in 1.  1 in 3.  Each is God, not a part of God.  The God who created you and redeemed you and baptized you.  He not a mathematical formula but is living and active and full of love and mercy for you.  The Holy Trinity is unmistakably for you.</a:t>
            </a:r>
          </a:p>
        </p:txBody>
      </p:sp>
    </p:spTree>
    <p:extLst>
      <p:ext uri="{BB962C8B-B14F-4D97-AF65-F5344CB8AC3E}">
        <p14:creationId xmlns:p14="http://schemas.microsoft.com/office/powerpoint/2010/main" val="147289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16:27-31</a:t>
            </a:r>
          </a:p>
        </p:txBody>
      </p:sp>
      <p:sp>
        <p:nvSpPr>
          <p:cNvPr id="3" name="Content Placeholder 2"/>
          <p:cNvSpPr>
            <a:spLocks noGrp="1"/>
          </p:cNvSpPr>
          <p:nvPr>
            <p:ph idx="1"/>
          </p:nvPr>
        </p:nvSpPr>
        <p:spPr>
          <a:xfrm>
            <a:off x="457199" y="914400"/>
            <a:ext cx="8229601" cy="5943600"/>
          </a:xfrm>
        </p:spPr>
        <p:txBody>
          <a:bodyPr>
            <a:normAutofit/>
          </a:bodyPr>
          <a:lstStyle/>
          <a:p>
            <a:pPr marL="0" indent="0">
              <a:buNone/>
            </a:pPr>
            <a:r>
              <a:rPr lang="en-US" b="1" dirty="0"/>
              <a:t>Q: What is repentance?  </a:t>
            </a:r>
          </a:p>
          <a:p>
            <a:pPr marL="0" indent="0">
              <a:buNone/>
            </a:pPr>
            <a:r>
              <a:rPr lang="en-US" dirty="0"/>
              <a:t>A: Confess your sins and receive absolution, have faith in the word.  Preaching of repentance and the forgiveness of sins tells us what Jesus’ death and resurrection means and calls us to trust in Christ alone for salvation.  Repentance is the knowledge of sin and turning towards God’s mercy in Christ Jesus.  </a:t>
            </a:r>
          </a:p>
          <a:p>
            <a:pPr marL="0" indent="0">
              <a:buNone/>
            </a:pPr>
            <a:r>
              <a:rPr lang="en-US" b="1" dirty="0"/>
              <a:t>Q: To whom do Moses, the Prophets, and all of Scriptures point?</a:t>
            </a:r>
          </a:p>
          <a:p>
            <a:pPr marL="0" indent="0">
              <a:buNone/>
            </a:pPr>
            <a:r>
              <a:rPr lang="en-US" dirty="0"/>
              <a:t>A: Jesus – See Luke 24:44-47</a:t>
            </a:r>
          </a:p>
        </p:txBody>
      </p:sp>
    </p:spTree>
    <p:extLst>
      <p:ext uri="{BB962C8B-B14F-4D97-AF65-F5344CB8AC3E}">
        <p14:creationId xmlns:p14="http://schemas.microsoft.com/office/powerpoint/2010/main" val="180651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 Commandments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First Chief Part</a:t>
            </a:r>
          </a:p>
        </p:txBody>
      </p:sp>
      <p:pic>
        <p:nvPicPr>
          <p:cNvPr id="6" name="Picture 5" descr="lrose_stainedglass300.jpg"/>
          <p:cNvPicPr>
            <a:picLocks noChangeAspect="1"/>
          </p:cNvPicPr>
          <p:nvPr/>
        </p:nvPicPr>
        <p:blipFill>
          <a:blip r:embed="rId2" cstate="email">
            <a:alphaModFix amt="16000"/>
            <a:extLst>
              <a:ext uri="{28A0092B-C50C-407E-A947-70E740481C1C}">
                <a14:useLocalDpi xmlns:a14="http://schemas.microsoft.com/office/drawing/2010/main"/>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 from Last Class</a:t>
            </a:r>
          </a:p>
        </p:txBody>
      </p:sp>
      <p:sp>
        <p:nvSpPr>
          <p:cNvPr id="3" name="Content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You shall have no other gods.</a:t>
            </a:r>
          </a:p>
          <a:p>
            <a:pPr marL="0" indent="0" algn="ctr">
              <a:spcBef>
                <a:spcPts val="0"/>
              </a:spcBef>
              <a:buNone/>
            </a:pPr>
            <a:endParaRPr lang="en-US" i="1" dirty="0"/>
          </a:p>
          <a:p>
            <a:pPr marL="0" indent="0" algn="ctr">
              <a:spcBef>
                <a:spcPts val="0"/>
              </a:spcBef>
              <a:buNone/>
            </a:pPr>
            <a:r>
              <a:rPr lang="en-US" i="1" dirty="0"/>
              <a:t>What does this mean?</a:t>
            </a:r>
          </a:p>
          <a:p>
            <a:pPr marL="0" indent="0" algn="ctr">
              <a:spcBef>
                <a:spcPts val="0"/>
              </a:spcBef>
              <a:buNone/>
            </a:pPr>
            <a:r>
              <a:rPr lang="en-US" dirty="0"/>
              <a:t>We should fear, love, and trust in God above all things.</a:t>
            </a:r>
          </a:p>
        </p:txBody>
      </p:sp>
    </p:spTree>
    <p:extLst>
      <p:ext uri="{BB962C8B-B14F-4D97-AF65-F5344CB8AC3E}">
        <p14:creationId xmlns:p14="http://schemas.microsoft.com/office/powerpoint/2010/main" val="1338350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You shall have no other gods.</a:t>
            </a:r>
          </a:p>
          <a:p>
            <a:pPr marL="0" indent="0" algn="ctr">
              <a:spcBef>
                <a:spcPts val="0"/>
              </a:spcBef>
              <a:buNone/>
            </a:pPr>
            <a:endParaRPr lang="en-US" i="1" dirty="0"/>
          </a:p>
          <a:p>
            <a:pPr marL="0" indent="0" algn="ctr">
              <a:spcBef>
                <a:spcPts val="0"/>
              </a:spcBef>
              <a:buNone/>
            </a:pPr>
            <a:r>
              <a:rPr lang="en-US" i="1" dirty="0"/>
              <a:t>What does this mean?</a:t>
            </a:r>
          </a:p>
          <a:p>
            <a:pPr marL="0" indent="0" algn="ctr">
              <a:spcBef>
                <a:spcPts val="0"/>
              </a:spcBef>
              <a:buNone/>
            </a:pPr>
            <a:r>
              <a:rPr lang="en-US" dirty="0"/>
              <a:t>We should fear, love, and trust in God above all things.</a:t>
            </a:r>
          </a:p>
          <a:p>
            <a:pPr marL="0" indent="0" algn="ctr">
              <a:spcBef>
                <a:spcPts val="0"/>
              </a:spcBef>
              <a:buNone/>
            </a:pPr>
            <a:endParaRPr lang="en-US" dirty="0"/>
          </a:p>
          <a:p>
            <a:pPr marL="0" indent="0" algn="ctr">
              <a:spcBef>
                <a:spcPts val="0"/>
              </a:spcBef>
              <a:buNone/>
            </a:pPr>
            <a:endParaRPr lang="en-US" dirty="0"/>
          </a:p>
          <a:p>
            <a:pPr marL="0" indent="0" algn="ctr">
              <a:spcBef>
                <a:spcPts val="0"/>
              </a:spcBef>
              <a:buNone/>
            </a:pPr>
            <a:r>
              <a:rPr lang="en-US" b="1" dirty="0"/>
              <a:t>“Trust Me!”</a:t>
            </a:r>
          </a:p>
        </p:txBody>
      </p:sp>
      <p:cxnSp>
        <p:nvCxnSpPr>
          <p:cNvPr id="5" name="Straight Arrow Connector 4">
            <a:extLst>
              <a:ext uri="{FF2B5EF4-FFF2-40B4-BE49-F238E27FC236}">
                <a16:creationId xmlns:a16="http://schemas.microsoft.com/office/drawing/2014/main" id="{F81168AF-373D-AF41-9A1F-F4C97CE435BB}"/>
              </a:ext>
            </a:extLst>
          </p:cNvPr>
          <p:cNvCxnSpPr/>
          <p:nvPr/>
        </p:nvCxnSpPr>
        <p:spPr>
          <a:xfrm>
            <a:off x="4572000" y="1338470"/>
            <a:ext cx="0" cy="213360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4085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You shall have no other gods.</a:t>
            </a:r>
          </a:p>
          <a:p>
            <a:pPr marL="0" indent="0" algn="ctr">
              <a:spcBef>
                <a:spcPts val="0"/>
              </a:spcBef>
              <a:buNone/>
            </a:pPr>
            <a:endParaRPr lang="en-US" i="1" dirty="0"/>
          </a:p>
          <a:p>
            <a:pPr marL="0" indent="0" algn="ctr">
              <a:spcBef>
                <a:spcPts val="0"/>
              </a:spcBef>
              <a:buNone/>
            </a:pPr>
            <a:r>
              <a:rPr lang="en-US" i="1" dirty="0"/>
              <a:t>What does this mean?</a:t>
            </a:r>
          </a:p>
          <a:p>
            <a:pPr marL="0" indent="0" algn="ctr">
              <a:spcBef>
                <a:spcPts val="0"/>
              </a:spcBef>
              <a:buNone/>
            </a:pPr>
            <a:r>
              <a:rPr lang="en-US" dirty="0"/>
              <a:t>We should </a:t>
            </a:r>
            <a:r>
              <a:rPr lang="en-US" b="1" u="sng" dirty="0"/>
              <a:t>fear, love, and trust </a:t>
            </a:r>
            <a:r>
              <a:rPr lang="en-US" dirty="0"/>
              <a:t>in God above all things.</a:t>
            </a:r>
          </a:p>
          <a:p>
            <a:pPr marL="0" indent="0" algn="ctr">
              <a:spcBef>
                <a:spcPts val="0"/>
              </a:spcBef>
              <a:buNone/>
            </a:pPr>
            <a:endParaRPr lang="en-US" dirty="0"/>
          </a:p>
          <a:p>
            <a:pPr marL="0" indent="0" algn="ctr">
              <a:spcBef>
                <a:spcPts val="0"/>
              </a:spcBef>
              <a:buNone/>
            </a:pPr>
            <a:endParaRPr lang="en-US" dirty="0"/>
          </a:p>
          <a:p>
            <a:pPr marL="0" indent="0" algn="ctr">
              <a:spcBef>
                <a:spcPts val="0"/>
              </a:spcBef>
              <a:buNone/>
            </a:pPr>
            <a:endParaRPr lang="en-US" dirty="0"/>
          </a:p>
          <a:p>
            <a:pPr marL="0" indent="0" algn="ctr">
              <a:spcBef>
                <a:spcPts val="0"/>
              </a:spcBef>
              <a:buNone/>
            </a:pPr>
            <a:r>
              <a:rPr lang="en-US" dirty="0"/>
              <a:t>Synonyms for faith.</a:t>
            </a:r>
          </a:p>
        </p:txBody>
      </p:sp>
      <p:cxnSp>
        <p:nvCxnSpPr>
          <p:cNvPr id="5" name="Straight Arrow Connector 4">
            <a:extLst>
              <a:ext uri="{FF2B5EF4-FFF2-40B4-BE49-F238E27FC236}">
                <a16:creationId xmlns:a16="http://schemas.microsoft.com/office/drawing/2014/main" id="{F81168AF-373D-AF41-9A1F-F4C97CE435BB}"/>
              </a:ext>
            </a:extLst>
          </p:cNvPr>
          <p:cNvCxnSpPr>
            <a:cxnSpLocks/>
          </p:cNvCxnSpPr>
          <p:nvPr/>
        </p:nvCxnSpPr>
        <p:spPr>
          <a:xfrm>
            <a:off x="4572000" y="2451651"/>
            <a:ext cx="0" cy="104692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3534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You shall have no other gods.</a:t>
            </a:r>
          </a:p>
          <a:p>
            <a:pPr marL="0" indent="0" algn="ctr">
              <a:spcBef>
                <a:spcPts val="0"/>
              </a:spcBef>
              <a:buNone/>
            </a:pPr>
            <a:endParaRPr lang="en-US" i="1" dirty="0"/>
          </a:p>
          <a:p>
            <a:pPr marL="0" indent="0" algn="ctr">
              <a:spcBef>
                <a:spcPts val="0"/>
              </a:spcBef>
              <a:buNone/>
            </a:pPr>
            <a:r>
              <a:rPr lang="en-US" i="1" dirty="0"/>
              <a:t>What does this mean?</a:t>
            </a:r>
          </a:p>
          <a:p>
            <a:pPr marL="0" indent="0" algn="ctr">
              <a:spcBef>
                <a:spcPts val="0"/>
              </a:spcBef>
              <a:buNone/>
            </a:pPr>
            <a:r>
              <a:rPr lang="en-US" dirty="0"/>
              <a:t>We should fear, love, and trust in </a:t>
            </a:r>
            <a:r>
              <a:rPr lang="en-US" b="1" u="sng" dirty="0"/>
              <a:t>God</a:t>
            </a:r>
            <a:r>
              <a:rPr lang="en-US" dirty="0"/>
              <a:t> above all things.</a:t>
            </a:r>
          </a:p>
          <a:p>
            <a:pPr marL="0" indent="0" algn="ctr">
              <a:spcBef>
                <a:spcPts val="0"/>
              </a:spcBef>
              <a:buNone/>
            </a:pPr>
            <a:endParaRPr lang="en-US" dirty="0"/>
          </a:p>
          <a:p>
            <a:pPr marL="0" indent="0" algn="ctr">
              <a:spcBef>
                <a:spcPts val="0"/>
              </a:spcBef>
              <a:buNone/>
            </a:pPr>
            <a:endParaRPr lang="en-US" dirty="0"/>
          </a:p>
          <a:p>
            <a:pPr marL="0" indent="0" algn="ctr">
              <a:spcBef>
                <a:spcPts val="0"/>
              </a:spcBef>
              <a:buNone/>
            </a:pPr>
            <a:endParaRPr lang="en-US" dirty="0"/>
          </a:p>
          <a:p>
            <a:pPr marL="0" indent="0" algn="ctr">
              <a:spcBef>
                <a:spcPts val="0"/>
              </a:spcBef>
              <a:buNone/>
            </a:pPr>
            <a:r>
              <a:rPr lang="en-US" dirty="0"/>
              <a:t>The Holy Trinity: Father, Son, and Holy Spirit.</a:t>
            </a:r>
          </a:p>
        </p:txBody>
      </p:sp>
      <p:cxnSp>
        <p:nvCxnSpPr>
          <p:cNvPr id="5" name="Straight Arrow Connector 4">
            <a:extLst>
              <a:ext uri="{FF2B5EF4-FFF2-40B4-BE49-F238E27FC236}">
                <a16:creationId xmlns:a16="http://schemas.microsoft.com/office/drawing/2014/main" id="{F81168AF-373D-AF41-9A1F-F4C97CE435BB}"/>
              </a:ext>
            </a:extLst>
          </p:cNvPr>
          <p:cNvCxnSpPr>
            <a:cxnSpLocks/>
          </p:cNvCxnSpPr>
          <p:nvPr/>
        </p:nvCxnSpPr>
        <p:spPr>
          <a:xfrm>
            <a:off x="5804452" y="2451651"/>
            <a:ext cx="0" cy="104692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AC1E946-39F4-8F4E-9C74-33B098988900}"/>
              </a:ext>
            </a:extLst>
          </p:cNvPr>
          <p:cNvSpPr txBox="1"/>
          <p:nvPr/>
        </p:nvSpPr>
        <p:spPr>
          <a:xfrm>
            <a:off x="4532243" y="394914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20586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normAutofit lnSpcReduction="10000"/>
          </a:bodyPr>
          <a:lstStyle/>
          <a:p>
            <a:pPr marL="0" indent="0" algn="ctr">
              <a:spcBef>
                <a:spcPts val="0"/>
              </a:spcBef>
              <a:buNone/>
            </a:pPr>
            <a:r>
              <a:rPr lang="en-US" b="1" dirty="0"/>
              <a:t>Large Catechism states:</a:t>
            </a:r>
          </a:p>
          <a:p>
            <a:pPr marL="0" indent="0" algn="ctr">
              <a:spcBef>
                <a:spcPts val="0"/>
              </a:spcBef>
              <a:buNone/>
            </a:pPr>
            <a:r>
              <a:rPr lang="en-US" b="1" dirty="0"/>
              <a:t>“</a:t>
            </a:r>
            <a:r>
              <a:rPr lang="en-US" dirty="0"/>
              <a:t>What does it mean to have a god or, what is a god? Answer: A god means that from which we are to expect all good and to which we are to take refuge in all distress, so that to have a God is nothing else than to trust and believe Him from the [whole] heart; as I have often said that the confidence and faith of the heart alone make both God and an idol. If your faith and trust be right, then is your god also true; and, on the other hand, if your trust be false and wrong, then you have not the true God; for these two belong together, faith and God. That now, I say, upon which you set your heart and put your trust is properly your god” (LC I 1-3).</a:t>
            </a:r>
          </a:p>
          <a:p>
            <a:pPr marL="0" indent="0" algn="ctr">
              <a:spcBef>
                <a:spcPts val="0"/>
              </a:spcBef>
              <a:buNone/>
            </a:pPr>
            <a:endParaRPr lang="en-US" dirty="0"/>
          </a:p>
        </p:txBody>
      </p:sp>
    </p:spTree>
    <p:extLst>
      <p:ext uri="{BB962C8B-B14F-4D97-AF65-F5344CB8AC3E}">
        <p14:creationId xmlns:p14="http://schemas.microsoft.com/office/powerpoint/2010/main" val="3685225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normAutofit/>
          </a:bodyPr>
          <a:lstStyle/>
          <a:p>
            <a:pPr marL="0" indent="0" algn="ctr">
              <a:spcBef>
                <a:spcPts val="0"/>
              </a:spcBef>
              <a:buNone/>
            </a:pPr>
            <a:r>
              <a:rPr lang="en-US" b="1" dirty="0"/>
              <a:t>Large Catechism states:</a:t>
            </a:r>
          </a:p>
          <a:p>
            <a:pPr marL="0" indent="0" algn="ctr">
              <a:spcBef>
                <a:spcPts val="0"/>
              </a:spcBef>
              <a:buNone/>
            </a:pPr>
            <a:r>
              <a:rPr lang="en-US" dirty="0"/>
              <a:t>“Thus it is with all idolatry; for it consists not merely in erecting an image and worshiping it, but rather in the heart, which stands gaping at something else, and seeks help and consolation from creatures, saints, or devils, and neither cares for God, nor looks to Him for so much good as to believe that He is willing to help, neither believes that whatever good it experiences comes from God” (LC I 21).</a:t>
            </a:r>
          </a:p>
        </p:txBody>
      </p:sp>
    </p:spTree>
    <p:extLst>
      <p:ext uri="{BB962C8B-B14F-4D97-AF65-F5344CB8AC3E}">
        <p14:creationId xmlns:p14="http://schemas.microsoft.com/office/powerpoint/2010/main" val="1209303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First Commandment</a:t>
            </a:r>
          </a:p>
        </p:txBody>
      </p:sp>
      <p:sp>
        <p:nvSpPr>
          <p:cNvPr id="3" name="Content Placeholder 2"/>
          <p:cNvSpPr>
            <a:spLocks noGrp="1"/>
          </p:cNvSpPr>
          <p:nvPr>
            <p:ph idx="1"/>
          </p:nvPr>
        </p:nvSpPr>
        <p:spPr>
          <a:xfrm>
            <a:off x="457200" y="914400"/>
            <a:ext cx="8229600" cy="5211763"/>
          </a:xfrm>
        </p:spPr>
        <p:txBody>
          <a:bodyPr>
            <a:normAutofit lnSpcReduction="10000"/>
          </a:bodyPr>
          <a:lstStyle/>
          <a:p>
            <a:pPr marL="0" indent="0" algn="ctr">
              <a:spcBef>
                <a:spcPts val="0"/>
              </a:spcBef>
              <a:buNone/>
            </a:pPr>
            <a:r>
              <a:rPr lang="en-US" b="1" dirty="0"/>
              <a:t>Large Catechism states:</a:t>
            </a:r>
          </a:p>
          <a:p>
            <a:pPr marL="0" indent="0" algn="ctr">
              <a:spcBef>
                <a:spcPts val="0"/>
              </a:spcBef>
              <a:buNone/>
            </a:pPr>
            <a:r>
              <a:rPr lang="en-US" dirty="0"/>
              <a:t>“Let every one, then, see to it that he esteem this commandment great and high above all things, and do not regard it as a joke. Ask and examine your heart diligently, and you will find whether it cleaves to God alone or not. If you have a heart that can expect of Him nothing but what is good, especially in want and distress, and that, moreover, renounces and forsakes everything that is not God, then you have the only true God. If, on the contrary, it cleaves to anything else, of which it expects more good and help than of God, and does not take refuge in Him, but in adversity flees from Him, then you have an idol, another god” (LC I 28).</a:t>
            </a:r>
          </a:p>
        </p:txBody>
      </p:sp>
    </p:spTree>
    <p:extLst>
      <p:ext uri="{BB962C8B-B14F-4D97-AF65-F5344CB8AC3E}">
        <p14:creationId xmlns:p14="http://schemas.microsoft.com/office/powerpoint/2010/main" val="2322333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Taught to Confess</a:t>
            </a:r>
          </a:p>
        </p:txBody>
      </p:sp>
      <p:sp>
        <p:nvSpPr>
          <p:cNvPr id="3" name="Content Placeholder 2"/>
          <p:cNvSpPr>
            <a:spLocks noGrp="1"/>
          </p:cNvSpPr>
          <p:nvPr>
            <p:ph idx="1"/>
          </p:nvPr>
        </p:nvSpPr>
        <p:spPr>
          <a:xfrm>
            <a:off x="457200" y="914400"/>
            <a:ext cx="8229600" cy="5211763"/>
          </a:xfrm>
        </p:spPr>
        <p:txBody>
          <a:bodyPr/>
          <a:lstStyle/>
          <a:p>
            <a:pPr marL="0" indent="0" algn="ctr">
              <a:buNone/>
            </a:pPr>
            <a:r>
              <a:rPr lang="en-US" b="1" dirty="0"/>
              <a:t>How Christians should be taught to confess from the 1</a:t>
            </a:r>
            <a:r>
              <a:rPr lang="en-US" b="1" baseline="30000" dirty="0"/>
              <a:t>st</a:t>
            </a:r>
            <a:r>
              <a:rPr lang="en-US" b="1" dirty="0"/>
              <a:t> Commandment:</a:t>
            </a:r>
          </a:p>
          <a:p>
            <a:r>
              <a:rPr lang="en-US" dirty="0"/>
              <a:t>Have I loved, trusted, or feared other things/people more than God?</a:t>
            </a:r>
          </a:p>
          <a:p>
            <a:r>
              <a:rPr lang="en-US" dirty="0"/>
              <a:t>Have I committed idolatry by seeking comfort, good, and delight from my own efforts rather than from God?</a:t>
            </a:r>
          </a:p>
          <a:p>
            <a:r>
              <a:rPr lang="en-US" dirty="0"/>
              <a:t>In all things am I self-centered and selfish?</a:t>
            </a:r>
          </a:p>
          <a:p>
            <a:r>
              <a:rPr lang="en-US" dirty="0"/>
              <a:t>Do I complain about the troubles, people, work, and sufferings God lays on me?</a:t>
            </a:r>
          </a:p>
        </p:txBody>
      </p:sp>
    </p:spTree>
    <p:extLst>
      <p:ext uri="{BB962C8B-B14F-4D97-AF65-F5344CB8AC3E}">
        <p14:creationId xmlns:p14="http://schemas.microsoft.com/office/powerpoint/2010/main" val="90671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Introduction to the </a:t>
            </a:r>
            <a:br>
              <a:rPr lang="en-US" dirty="0"/>
            </a:br>
            <a:r>
              <a:rPr lang="en-US" dirty="0"/>
              <a:t>Ten Commandments</a:t>
            </a:r>
          </a:p>
        </p:txBody>
      </p:sp>
      <p:sp>
        <p:nvSpPr>
          <p:cNvPr id="3" name="Content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134519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520267"/>
          </a:xfrm>
        </p:spPr>
        <p:txBody>
          <a:bodyPr>
            <a:normAutofit lnSpcReduction="10000"/>
          </a:bodyPr>
          <a:lstStyle/>
          <a:p>
            <a:pPr marL="0" indent="0" algn="ctr">
              <a:buNone/>
            </a:pPr>
            <a:r>
              <a:rPr lang="en-US" b="1" i="1" dirty="0"/>
              <a:t>Read Exodus 20:1-21</a:t>
            </a:r>
          </a:p>
          <a:p>
            <a:pPr marL="0" indent="0" algn="ctr">
              <a:buNone/>
            </a:pPr>
            <a:endParaRPr lang="en-US" b="1" dirty="0"/>
          </a:p>
          <a:p>
            <a:pPr marL="0" indent="0">
              <a:buNone/>
            </a:pPr>
            <a:r>
              <a:rPr lang="en-US" b="1" dirty="0"/>
              <a:t>Q: What is the context of this passage?</a:t>
            </a:r>
          </a:p>
          <a:p>
            <a:pPr marL="0" indent="0">
              <a:buNone/>
            </a:pPr>
            <a:r>
              <a:rPr lang="en-US" dirty="0"/>
              <a:t>A: After Israel’s exodus from Egypt and at the bottom of Mt. Sinai.</a:t>
            </a:r>
            <a:endParaRPr lang="en-US" b="1" dirty="0"/>
          </a:p>
          <a:p>
            <a:pPr marL="0" indent="0">
              <a:buNone/>
            </a:pPr>
            <a:r>
              <a:rPr lang="en-US" b="1" dirty="0"/>
              <a:t>Q: Why start here with this passage?</a:t>
            </a:r>
          </a:p>
          <a:p>
            <a:pPr marL="0" indent="0">
              <a:buNone/>
            </a:pPr>
            <a:r>
              <a:rPr lang="en-US" dirty="0"/>
              <a:t>A: It’s here where God gives to the Israelites His commandments. God’s commandments are not made up but are taken from Scripture.</a:t>
            </a:r>
          </a:p>
          <a:p>
            <a:pPr marL="0" indent="0">
              <a:buNone/>
            </a:pPr>
            <a:r>
              <a:rPr lang="en-US" b="1" dirty="0"/>
              <a:t>Q: What were the Israelites’ reaction to God speaking?</a:t>
            </a:r>
          </a:p>
          <a:p>
            <a:pPr marL="0" indent="0">
              <a:buNone/>
            </a:pPr>
            <a:r>
              <a:rPr lang="en-US" dirty="0"/>
              <a:t>A: Fear! God graciously gave the Israelites a tangible experience of His presence so they would take these commands seriously.</a:t>
            </a:r>
          </a:p>
        </p:txBody>
      </p:sp>
    </p:spTree>
    <p:extLst>
      <p:ext uri="{BB962C8B-B14F-4D97-AF65-F5344CB8AC3E}">
        <p14:creationId xmlns:p14="http://schemas.microsoft.com/office/powerpoint/2010/main" val="268965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520267"/>
          </a:xfrm>
        </p:spPr>
        <p:txBody>
          <a:bodyPr>
            <a:normAutofit/>
          </a:bodyPr>
          <a:lstStyle/>
          <a:p>
            <a:pPr marL="0" indent="0" algn="ctr">
              <a:buNone/>
            </a:pPr>
            <a:r>
              <a:rPr lang="en-US" b="1" i="1" dirty="0"/>
              <a:t>Read </a:t>
            </a:r>
            <a:r>
              <a:rPr lang="en-US" b="1" dirty="0"/>
              <a:t>Romans 2:14-16 </a:t>
            </a:r>
          </a:p>
          <a:p>
            <a:pPr marL="0" indent="0" algn="ctr">
              <a:buNone/>
            </a:pPr>
            <a:endParaRPr lang="en-US" b="1" dirty="0"/>
          </a:p>
          <a:p>
            <a:pPr marL="0" indent="0">
              <a:buNone/>
            </a:pPr>
            <a:r>
              <a:rPr lang="en-US" b="1" dirty="0"/>
              <a:t>Q: What is another way God gives the Law to us?</a:t>
            </a:r>
          </a:p>
          <a:p>
            <a:pPr marL="0" indent="0">
              <a:buNone/>
            </a:pPr>
            <a:r>
              <a:rPr lang="en-US" dirty="0"/>
              <a:t>A: It’s written on our hearts.</a:t>
            </a:r>
          </a:p>
          <a:p>
            <a:pPr marL="0" indent="0">
              <a:buNone/>
            </a:pPr>
            <a:endParaRPr lang="en-US" b="1" dirty="0"/>
          </a:p>
          <a:p>
            <a:pPr marL="0" indent="0">
              <a:buNone/>
            </a:pPr>
            <a:r>
              <a:rPr lang="en-US" b="1" dirty="0"/>
              <a:t>Q: Does this mean all people, even unbelievers, have a knowledge of God’s Law?</a:t>
            </a:r>
          </a:p>
          <a:p>
            <a:pPr marL="0" indent="0">
              <a:buNone/>
            </a:pPr>
            <a:r>
              <a:rPr lang="en-US" dirty="0"/>
              <a:t>A: Yes! He gives all people some knowledge of His Law.</a:t>
            </a:r>
          </a:p>
          <a:p>
            <a:pPr marL="0" indent="0">
              <a:buNone/>
            </a:pPr>
            <a:endParaRPr lang="en-US" dirty="0"/>
          </a:p>
          <a:p>
            <a:pPr marL="0" indent="0">
              <a:buNone/>
            </a:pPr>
            <a:r>
              <a:rPr lang="en-US" dirty="0"/>
              <a:t>Through the conscience, people have an internal ability to make some discernment between right and wrong.  However, this is fallen and fallible.</a:t>
            </a:r>
          </a:p>
          <a:p>
            <a:pPr marL="0" indent="0">
              <a:buNone/>
            </a:pPr>
            <a:endParaRPr lang="en-US" dirty="0"/>
          </a:p>
        </p:txBody>
      </p:sp>
    </p:spTree>
    <p:extLst>
      <p:ext uri="{BB962C8B-B14F-4D97-AF65-F5344CB8AC3E}">
        <p14:creationId xmlns:p14="http://schemas.microsoft.com/office/powerpoint/2010/main" val="107165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We see two ways God’s Law is given to us:</a:t>
            </a:r>
          </a:p>
          <a:p>
            <a:pPr marL="0" indent="0">
              <a:buNone/>
            </a:pPr>
            <a:r>
              <a:rPr lang="en-US" dirty="0"/>
              <a:t>Exodus 20:1-17 – Divine Revelation</a:t>
            </a:r>
          </a:p>
          <a:p>
            <a:pPr marL="0" indent="0">
              <a:buNone/>
            </a:pPr>
            <a:r>
              <a:rPr lang="en-US" dirty="0"/>
              <a:t>Romans 2:14-16 – By Nature</a:t>
            </a:r>
          </a:p>
          <a:p>
            <a:pPr marL="0" indent="0">
              <a:buNone/>
            </a:pPr>
            <a:endParaRPr lang="en-US" dirty="0"/>
          </a:p>
          <a:p>
            <a:pPr marL="0" indent="0">
              <a:buNone/>
            </a:pPr>
            <a:r>
              <a:rPr lang="en-US" b="1" dirty="0"/>
              <a:t>The Ten Commandments:</a:t>
            </a:r>
          </a:p>
          <a:p>
            <a:pPr marL="0" indent="0">
              <a:buNone/>
            </a:pPr>
            <a:r>
              <a:rPr lang="en-US" dirty="0"/>
              <a:t>The Ten Commandments are God’s good and loving will for the lives and well-being of all people within His creation.</a:t>
            </a:r>
            <a:endParaRPr lang="en-US" sz="20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34361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520267"/>
          </a:xfrm>
        </p:spPr>
        <p:txBody>
          <a:bodyPr>
            <a:normAutofit/>
          </a:bodyPr>
          <a:lstStyle/>
          <a:p>
            <a:pPr marL="0" indent="0" algn="ctr">
              <a:buNone/>
            </a:pPr>
            <a:r>
              <a:rPr lang="en-US" b="1" i="1" dirty="0"/>
              <a:t>Matthew 22:36-40</a:t>
            </a:r>
          </a:p>
          <a:p>
            <a:pPr marL="0" indent="0" algn="ctr">
              <a:buNone/>
            </a:pPr>
            <a:r>
              <a:rPr lang="en-US" dirty="0"/>
              <a:t>“‘Teacher, which is the great commandment in the Law?’</a:t>
            </a:r>
            <a:r>
              <a:rPr lang="en-US" baseline="30000" dirty="0"/>
              <a:t> </a:t>
            </a:r>
            <a:r>
              <a:rPr lang="en-US" dirty="0"/>
              <a:t>And he said to him, ‘You shall love the Lord your God with all your heart and with all your soul and with all your mind. </a:t>
            </a:r>
            <a:r>
              <a:rPr lang="en-US" baseline="30000" dirty="0"/>
              <a:t> </a:t>
            </a:r>
            <a:r>
              <a:rPr lang="en-US" dirty="0"/>
              <a:t>This is the great and first commandment. And a second is like it: You shall love your neighbor as yourself. On these two commandments depend all the Law and the Prophets.’”</a:t>
            </a:r>
          </a:p>
          <a:p>
            <a:pPr marL="0" indent="0" algn="ctr">
              <a:buNone/>
            </a:pPr>
            <a:endParaRPr lang="en-US" dirty="0"/>
          </a:p>
          <a:p>
            <a:pPr marL="0" indent="0">
              <a:buNone/>
            </a:pPr>
            <a:r>
              <a:rPr lang="en-US" b="1" dirty="0"/>
              <a:t>God’s will for our lives:</a:t>
            </a:r>
          </a:p>
          <a:p>
            <a:pPr marL="0" indent="0">
              <a:buNone/>
            </a:pPr>
            <a:r>
              <a:rPr lang="en-US" dirty="0"/>
              <a:t>Love God (Commandments 1-3)</a:t>
            </a:r>
          </a:p>
          <a:p>
            <a:pPr marL="0" indent="0">
              <a:buNone/>
            </a:pPr>
            <a:r>
              <a:rPr lang="en-US" dirty="0"/>
              <a:t>Love our neighbor (Commandments 4-10)</a:t>
            </a:r>
            <a:endParaRPr lang="en-US" b="1" dirty="0"/>
          </a:p>
          <a:p>
            <a:pPr marL="0" indent="0">
              <a:buNone/>
            </a:pPr>
            <a:endParaRPr lang="en-US" dirty="0"/>
          </a:p>
        </p:txBody>
      </p:sp>
    </p:spTree>
    <p:extLst>
      <p:ext uri="{BB962C8B-B14F-4D97-AF65-F5344CB8AC3E}">
        <p14:creationId xmlns:p14="http://schemas.microsoft.com/office/powerpoint/2010/main" val="274697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The First Commandment</a:t>
            </a:r>
          </a:p>
        </p:txBody>
      </p:sp>
      <p:sp>
        <p:nvSpPr>
          <p:cNvPr id="3" name="Content Placeholder 2"/>
          <p:cNvSpPr>
            <a:spLocks noGrp="1"/>
          </p:cNvSpPr>
          <p:nvPr>
            <p:ph type="body" idx="1"/>
          </p:nvPr>
        </p:nvSpPr>
        <p:spPr/>
        <p:txBody>
          <a:bodyPr/>
          <a:lstStyle/>
          <a:p>
            <a:r>
              <a:rPr lang="en-US" i="1" dirty="0"/>
              <a:t>The Rich Man and Lazarus (</a:t>
            </a:r>
            <a:r>
              <a:rPr lang="sk-SK" i="1" dirty="0"/>
              <a:t>Luke 16:19-31)</a:t>
            </a:r>
            <a:endParaRPr lang="en-US" i="1" dirty="0"/>
          </a:p>
        </p:txBody>
      </p:sp>
    </p:spTree>
    <p:extLst>
      <p:ext uri="{BB962C8B-B14F-4D97-AF65-F5344CB8AC3E}">
        <p14:creationId xmlns:p14="http://schemas.microsoft.com/office/powerpoint/2010/main" val="499614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Luke 16:19-21</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sz="2400" b="1" dirty="0"/>
              <a:t>Q: </a:t>
            </a:r>
            <a:r>
              <a:rPr lang="en-US" b="1" dirty="0"/>
              <a:t>What does it mean that the rich man was clothed in purple and fine linen? </a:t>
            </a:r>
          </a:p>
          <a:p>
            <a:pPr marL="0" indent="0">
              <a:buNone/>
            </a:pPr>
            <a:r>
              <a:rPr lang="en-US" dirty="0"/>
              <a:t>A: Clothed as one respected and honored in the community – a leader  - a merchant – perhaps employing many.  The rich man represents the “Pharisees” who were earlier described as “lovers of money” (16:14). </a:t>
            </a:r>
            <a:endParaRPr lang="en-US" sz="2400" dirty="0"/>
          </a:p>
          <a:p>
            <a:pPr marL="0" indent="0">
              <a:buNone/>
            </a:pPr>
            <a:r>
              <a:rPr lang="en-US" sz="2400" b="1" dirty="0"/>
              <a:t>Q</a:t>
            </a:r>
            <a:r>
              <a:rPr lang="en-US" b="1" dirty="0"/>
              <a:t>: What does it mean to feast sumptuously everyday? Do most wealthy people feast every day?</a:t>
            </a:r>
          </a:p>
          <a:p>
            <a:pPr marL="0" indent="0">
              <a:buNone/>
            </a:pPr>
            <a:r>
              <a:rPr lang="en-US" dirty="0"/>
              <a:t>A: No – this is generally reserved for the extraordinary occasion – Sunday gathering – Birthday – Wedding – Family get together – Holidays – Thanksgiving/Christmas/Easter.  This rich man was out of control.</a:t>
            </a:r>
            <a:endParaRPr lang="en-US" sz="2000" dirty="0"/>
          </a:p>
        </p:txBody>
      </p:sp>
    </p:spTree>
    <p:extLst>
      <p:ext uri="{BB962C8B-B14F-4D97-AF65-F5344CB8AC3E}">
        <p14:creationId xmlns:p14="http://schemas.microsoft.com/office/powerpoint/2010/main" val="38423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7040</TotalTime>
  <Words>2202</Words>
  <Application>Microsoft Macintosh PowerPoint</Application>
  <PresentationFormat>On-screen Show (4:3)</PresentationFormat>
  <Paragraphs>189</Paragraphs>
  <Slides>28</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Gothic</vt:lpstr>
      <vt:lpstr>Courier New</vt:lpstr>
      <vt:lpstr>Palatino Linotype</vt:lpstr>
      <vt:lpstr>Executive</vt:lpstr>
      <vt:lpstr>The Ten Commandments</vt:lpstr>
      <vt:lpstr>Review from Last Class</vt:lpstr>
      <vt:lpstr>Introduction to the  Ten Commandments</vt:lpstr>
      <vt:lpstr>Introduction</vt:lpstr>
      <vt:lpstr>Introduction</vt:lpstr>
      <vt:lpstr>Introduction</vt:lpstr>
      <vt:lpstr>Introduction</vt:lpstr>
      <vt:lpstr>The First Commandment</vt:lpstr>
      <vt:lpstr>Luke 16:19-21</vt:lpstr>
      <vt:lpstr>Luke 16:19-21</vt:lpstr>
      <vt:lpstr>Luke 16:19-21</vt:lpstr>
      <vt:lpstr>Luke 16:22-26</vt:lpstr>
      <vt:lpstr>Luke 16:22-26</vt:lpstr>
      <vt:lpstr>Luke 16:22-26</vt:lpstr>
      <vt:lpstr>Luke 16:27-31</vt:lpstr>
      <vt:lpstr>Luke 16:27-31</vt:lpstr>
      <vt:lpstr>Luke 16:27-31</vt:lpstr>
      <vt:lpstr>Luke 16:27-31</vt:lpstr>
      <vt:lpstr>Ten Commandments  in The Small Catechism</vt:lpstr>
      <vt:lpstr>The First Commandment</vt:lpstr>
      <vt:lpstr>The First Commandment</vt:lpstr>
      <vt:lpstr>The First Commandment</vt:lpstr>
      <vt:lpstr>The First Commandment</vt:lpstr>
      <vt:lpstr>The First Commandment</vt:lpstr>
      <vt:lpstr>The First Commandment</vt:lpstr>
      <vt:lpstr>The First Commandment</vt:lpstr>
      <vt:lpstr>Taught to Confess</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71</cp:revision>
  <dcterms:created xsi:type="dcterms:W3CDTF">2016-10-18T19:14:33Z</dcterms:created>
  <dcterms:modified xsi:type="dcterms:W3CDTF">2019-09-10T20:49:52Z</dcterms:modified>
</cp:coreProperties>
</file>