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27"/>
  </p:notesMasterIdLst>
  <p:handoutMasterIdLst>
    <p:handoutMasterId r:id="rId28"/>
  </p:handoutMasterIdLst>
  <p:sldIdLst>
    <p:sldId id="357" r:id="rId2"/>
    <p:sldId id="258" r:id="rId3"/>
    <p:sldId id="417" r:id="rId4"/>
    <p:sldId id="424" r:id="rId5"/>
    <p:sldId id="386" r:id="rId6"/>
    <p:sldId id="425" r:id="rId7"/>
    <p:sldId id="418" r:id="rId8"/>
    <p:sldId id="419" r:id="rId9"/>
    <p:sldId id="420" r:id="rId10"/>
    <p:sldId id="421" r:id="rId11"/>
    <p:sldId id="416" r:id="rId12"/>
    <p:sldId id="403" r:id="rId13"/>
    <p:sldId id="406" r:id="rId14"/>
    <p:sldId id="407" r:id="rId15"/>
    <p:sldId id="409" r:id="rId16"/>
    <p:sldId id="397" r:id="rId17"/>
    <p:sldId id="410" r:id="rId18"/>
    <p:sldId id="404" r:id="rId19"/>
    <p:sldId id="411" r:id="rId20"/>
    <p:sldId id="398" r:id="rId21"/>
    <p:sldId id="405" r:id="rId22"/>
    <p:sldId id="412" r:id="rId23"/>
    <p:sldId id="413" r:id="rId24"/>
    <p:sldId id="415" r:id="rId25"/>
    <p:sldId id="27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89" autoAdjust="0"/>
    <p:restoredTop sz="77417" autoAdjust="0"/>
  </p:normalViewPr>
  <p:slideViewPr>
    <p:cSldViewPr snapToGrid="0" snapToObjects="1">
      <p:cViewPr varScale="1">
        <p:scale>
          <a:sx n="96" d="100"/>
          <a:sy n="96" d="100"/>
        </p:scale>
        <p:origin x="1752" y="168"/>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CC8919-90B6-C949-BB00-D4F79CB477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C36C944-9E7D-5448-8796-82CCBC6ABE4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972740-4F25-0041-9F5F-5049A6F3B639}" type="datetimeFigureOut">
              <a:rPr lang="en-US" smtClean="0"/>
              <a:t>1/28/20</a:t>
            </a:fld>
            <a:endParaRPr lang="en-US"/>
          </a:p>
        </p:txBody>
      </p:sp>
      <p:sp>
        <p:nvSpPr>
          <p:cNvPr id="4" name="Footer Placeholder 3">
            <a:extLst>
              <a:ext uri="{FF2B5EF4-FFF2-40B4-BE49-F238E27FC236}">
                <a16:creationId xmlns:a16="http://schemas.microsoft.com/office/drawing/2014/main" id="{032D014E-72D5-5C4D-9AA8-3EB4BC36D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8E5AB3-2768-8040-8DA0-FADE14DC8D2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281D72-9D5C-514A-A495-27676AECB1C9}" type="slidenum">
              <a:rPr lang="en-US" smtClean="0"/>
              <a:t>‹#›</a:t>
            </a:fld>
            <a:endParaRPr lang="en-US"/>
          </a:p>
        </p:txBody>
      </p:sp>
    </p:spTree>
    <p:extLst>
      <p:ext uri="{BB962C8B-B14F-4D97-AF65-F5344CB8AC3E}">
        <p14:creationId xmlns:p14="http://schemas.microsoft.com/office/powerpoint/2010/main" val="857949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1/28/20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endParaRPr lang="en-US" sz="1200" b="0" dirty="0"/>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331598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12771467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33624208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2389544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23762479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453766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17839706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41480323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39029552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19</a:t>
            </a:fld>
            <a:endParaRPr lang="en-US"/>
          </a:p>
        </p:txBody>
      </p:sp>
    </p:spTree>
    <p:extLst>
      <p:ext uri="{BB962C8B-B14F-4D97-AF65-F5344CB8AC3E}">
        <p14:creationId xmlns:p14="http://schemas.microsoft.com/office/powerpoint/2010/main" val="14874421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20</a:t>
            </a:fld>
            <a:endParaRPr lang="en-US"/>
          </a:p>
        </p:txBody>
      </p:sp>
    </p:spTree>
    <p:extLst>
      <p:ext uri="{BB962C8B-B14F-4D97-AF65-F5344CB8AC3E}">
        <p14:creationId xmlns:p14="http://schemas.microsoft.com/office/powerpoint/2010/main" val="2350190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32810664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21</a:t>
            </a:fld>
            <a:endParaRPr lang="en-US"/>
          </a:p>
        </p:txBody>
      </p:sp>
    </p:spTree>
    <p:extLst>
      <p:ext uri="{BB962C8B-B14F-4D97-AF65-F5344CB8AC3E}">
        <p14:creationId xmlns:p14="http://schemas.microsoft.com/office/powerpoint/2010/main" val="10699294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22</a:t>
            </a:fld>
            <a:endParaRPr lang="en-US"/>
          </a:p>
        </p:txBody>
      </p:sp>
    </p:spTree>
    <p:extLst>
      <p:ext uri="{BB962C8B-B14F-4D97-AF65-F5344CB8AC3E}">
        <p14:creationId xmlns:p14="http://schemas.microsoft.com/office/powerpoint/2010/main" val="36980263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23</a:t>
            </a:fld>
            <a:endParaRPr lang="en-US"/>
          </a:p>
        </p:txBody>
      </p:sp>
    </p:spTree>
    <p:extLst>
      <p:ext uri="{BB962C8B-B14F-4D97-AF65-F5344CB8AC3E}">
        <p14:creationId xmlns:p14="http://schemas.microsoft.com/office/powerpoint/2010/main" val="4131511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24</a:t>
            </a:fld>
            <a:endParaRPr lang="en-US"/>
          </a:p>
        </p:txBody>
      </p:sp>
    </p:spTree>
    <p:extLst>
      <p:ext uri="{BB962C8B-B14F-4D97-AF65-F5344CB8AC3E}">
        <p14:creationId xmlns:p14="http://schemas.microsoft.com/office/powerpoint/2010/main" val="14058984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25</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3031616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3053617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3800015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121697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42877841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1065828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1375235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1/28/20</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1/28/20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1/28/20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1/28/20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1/28/20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1/28/20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1/28/20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1/28/20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1/28/20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1/28/20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1/28/20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1/28/20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The Lord’s Prayer</a:t>
            </a:r>
          </a:p>
        </p:txBody>
      </p:sp>
      <p:sp>
        <p:nvSpPr>
          <p:cNvPr id="5" name="Subtitle 4"/>
          <p:cNvSpPr>
            <a:spLocks noGrp="1"/>
          </p:cNvSpPr>
          <p:nvPr>
            <p:ph type="subTitle" idx="1"/>
          </p:nvPr>
        </p:nvSpPr>
        <p:spPr>
          <a:xfrm>
            <a:off x="1371600" y="3956162"/>
            <a:ext cx="6400800" cy="1219200"/>
          </a:xfrm>
        </p:spPr>
        <p:txBody>
          <a:bodyPr>
            <a:normAutofit/>
          </a:bodyPr>
          <a:lstStyle/>
          <a:p>
            <a:r>
              <a:rPr lang="en-US" b="1" i="1" dirty="0"/>
              <a:t>The 6</a:t>
            </a:r>
            <a:r>
              <a:rPr lang="en-US" b="1" i="1" baseline="30000" dirty="0"/>
              <a:t>th </a:t>
            </a:r>
            <a:r>
              <a:rPr lang="en-US" b="1" i="1" dirty="0"/>
              <a:t>– 7</a:t>
            </a:r>
            <a:r>
              <a:rPr lang="en-US" b="1" i="1" baseline="30000" dirty="0"/>
              <a:t>th</a:t>
            </a:r>
            <a:r>
              <a:rPr lang="en-US" b="1" i="1" dirty="0"/>
              <a:t> Petitions &amp;</a:t>
            </a:r>
          </a:p>
          <a:p>
            <a:r>
              <a:rPr lang="en-US" b="1" i="1" dirty="0"/>
              <a:t>The Conclusion to the Lord’s Prayer</a:t>
            </a:r>
          </a:p>
        </p:txBody>
      </p:sp>
    </p:spTree>
    <p:extLst>
      <p:ext uri="{BB962C8B-B14F-4D97-AF65-F5344CB8AC3E}">
        <p14:creationId xmlns:p14="http://schemas.microsoft.com/office/powerpoint/2010/main" val="2774466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SCRIPTURE</a:t>
            </a:r>
          </a:p>
        </p:txBody>
      </p:sp>
      <p:sp>
        <p:nvSpPr>
          <p:cNvPr id="3" name="Content Placeholder 2"/>
          <p:cNvSpPr>
            <a:spLocks noGrp="1"/>
          </p:cNvSpPr>
          <p:nvPr>
            <p:ph idx="1"/>
          </p:nvPr>
        </p:nvSpPr>
        <p:spPr>
          <a:xfrm>
            <a:off x="457200" y="914400"/>
            <a:ext cx="8229600" cy="5804452"/>
          </a:xfrm>
        </p:spPr>
        <p:txBody>
          <a:bodyPr>
            <a:normAutofit fontScale="92500" lnSpcReduction="10000"/>
          </a:bodyPr>
          <a:lstStyle/>
          <a:p>
            <a:pPr marL="0" lvl="0" indent="0" algn="ctr">
              <a:buNone/>
            </a:pPr>
            <a:r>
              <a:rPr lang="en-US" dirty="0"/>
              <a:t>Yet, “Why are you afraid, O you of little faith?” We at times maybe faithless, but God remains faithful for He can’t deny Himself.  God won’t go back on His Word.</a:t>
            </a:r>
          </a:p>
          <a:p>
            <a:pPr marL="0" lvl="0" indent="0" algn="ctr">
              <a:buNone/>
            </a:pPr>
            <a:endParaRPr lang="en-US" dirty="0"/>
          </a:p>
          <a:p>
            <a:pPr marL="0" lvl="0" indent="0" algn="ctr">
              <a:buNone/>
            </a:pPr>
            <a:r>
              <a:rPr lang="en-US" dirty="0"/>
              <a:t>Jesus, who was cast out into judgment for us on the cross, is resurrected from the “sleep of death.”  He stands as the Church’s Head and Captain who guides her through the stormy seas of sin, temptation, persecution, suffering, doubt, unbelief, and death through His life-creating and saving Word.</a:t>
            </a:r>
          </a:p>
          <a:p>
            <a:pPr marL="0" lvl="0" indent="0" algn="ctr">
              <a:buNone/>
            </a:pPr>
            <a:endParaRPr lang="en-US" dirty="0"/>
          </a:p>
          <a:p>
            <a:pPr marL="0" lvl="0" indent="0" algn="ctr">
              <a:buNone/>
            </a:pPr>
            <a:r>
              <a:rPr lang="en-US" dirty="0"/>
              <a:t>The Lord acts for our salvation and preservation, not because of the strength of our faith, but because of Christ, and in spite of the weakness of our faith or the poverty of our fallen nature.  This is good news indeed, and the source of strength for the Christ’s life of prayer and for the prayer of the Church.</a:t>
            </a:r>
            <a:endParaRPr lang="en-US" i="1" dirty="0"/>
          </a:p>
        </p:txBody>
      </p:sp>
    </p:spTree>
    <p:extLst>
      <p:ext uri="{BB962C8B-B14F-4D97-AF65-F5344CB8AC3E}">
        <p14:creationId xmlns:p14="http://schemas.microsoft.com/office/powerpoint/2010/main" val="4111564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6</a:t>
            </a:r>
            <a:r>
              <a:rPr lang="en-US" baseline="30000" dirty="0"/>
              <a:t>th</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buNone/>
            </a:pPr>
            <a:r>
              <a:rPr lang="en-US" b="1" dirty="0"/>
              <a:t>And lead us not into temptation.</a:t>
            </a:r>
          </a:p>
          <a:p>
            <a:pPr marL="0" lvl="0" indent="0" algn="ctr">
              <a:buNone/>
            </a:pPr>
            <a:endParaRPr lang="en-US" b="1" dirty="0"/>
          </a:p>
          <a:p>
            <a:pPr marL="0" lvl="0" indent="0" algn="ctr">
              <a:buNone/>
            </a:pPr>
            <a:r>
              <a:rPr lang="en-US" i="1" dirty="0"/>
              <a:t>What does this mean?</a:t>
            </a:r>
            <a:r>
              <a:rPr lang="en-US" dirty="0"/>
              <a:t>  God tempts no one.  We pray in this petition that God would guard and keeps us so that the devil, the world, and our sinful nature may not deceive us or lead us into false belief, despair, and other great shame and vice.  Although we are attacked by these things, we pray that we may finally overcome them and win the victory.</a:t>
            </a:r>
          </a:p>
          <a:p>
            <a:pPr marL="0" indent="0">
              <a:spcBef>
                <a:spcPts val="0"/>
              </a:spcBef>
              <a:buNone/>
            </a:pPr>
            <a:endParaRPr lang="en-US" b="1" i="1" dirty="0"/>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4194986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6</a:t>
            </a:r>
            <a:r>
              <a:rPr lang="en-US" baseline="30000" dirty="0"/>
              <a:t>th</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Who tempts us?</a:t>
            </a:r>
          </a:p>
          <a:p>
            <a:pPr marL="0" indent="0">
              <a:spcBef>
                <a:spcPts val="0"/>
              </a:spcBef>
              <a:buNone/>
            </a:pPr>
            <a:r>
              <a:rPr lang="en-US" dirty="0"/>
              <a:t>A: Three things:</a:t>
            </a:r>
          </a:p>
          <a:p>
            <a:pPr>
              <a:spcBef>
                <a:spcPts val="0"/>
              </a:spcBef>
              <a:buFontTx/>
              <a:buChar char="-"/>
            </a:pPr>
            <a:r>
              <a:rPr lang="en-US" dirty="0"/>
              <a:t>The Devil (1 Peter 5:8-9)</a:t>
            </a:r>
          </a:p>
          <a:p>
            <a:pPr>
              <a:spcBef>
                <a:spcPts val="0"/>
              </a:spcBef>
              <a:buFontTx/>
              <a:buChar char="-"/>
            </a:pPr>
            <a:r>
              <a:rPr lang="en-US" dirty="0"/>
              <a:t>The World (John 15:18-19)</a:t>
            </a:r>
          </a:p>
          <a:p>
            <a:pPr>
              <a:spcBef>
                <a:spcPts val="0"/>
              </a:spcBef>
              <a:buFontTx/>
              <a:buChar char="-"/>
            </a:pPr>
            <a:r>
              <a:rPr lang="en-US" dirty="0"/>
              <a:t>The Flesh (Mark 14:38)</a:t>
            </a:r>
          </a:p>
          <a:p>
            <a:pPr marL="0" indent="0">
              <a:spcBef>
                <a:spcPts val="0"/>
              </a:spcBef>
              <a:buNone/>
            </a:pPr>
            <a:endParaRPr lang="en-US" b="1" i="1" dirty="0"/>
          </a:p>
          <a:p>
            <a:pPr marL="0" indent="0" algn="ctr">
              <a:spcBef>
                <a:spcPts val="0"/>
              </a:spcBef>
              <a:buNone/>
            </a:pPr>
            <a:r>
              <a:rPr lang="en-US" dirty="0"/>
              <a:t>The purpose of these spiritual enemies is to lure us away from God and into the captivity of sin, and ultimately into belief and despair.</a:t>
            </a:r>
          </a:p>
          <a:p>
            <a:pPr marL="0" indent="0">
              <a:spcBef>
                <a:spcPts val="0"/>
              </a:spcBef>
              <a:buNone/>
            </a:pPr>
            <a:endParaRPr lang="en-US" b="1" i="1" dirty="0"/>
          </a:p>
          <a:p>
            <a:pPr marL="0" indent="0" algn="ctr">
              <a:spcBef>
                <a:spcPts val="0"/>
              </a:spcBef>
              <a:buNone/>
            </a:pPr>
            <a:r>
              <a:rPr lang="en-US" i="1" dirty="0"/>
              <a:t>1 Peter 5:8-9 – “Your adversary the devil prowls around like a roaring lion, seeking someone to devour.”</a:t>
            </a:r>
          </a:p>
        </p:txBody>
      </p:sp>
    </p:spTree>
    <p:extLst>
      <p:ext uri="{BB962C8B-B14F-4D97-AF65-F5344CB8AC3E}">
        <p14:creationId xmlns:p14="http://schemas.microsoft.com/office/powerpoint/2010/main" val="125109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6</a:t>
            </a:r>
            <a:r>
              <a:rPr lang="en-US" baseline="30000" dirty="0"/>
              <a:t>th</a:t>
            </a:r>
            <a:r>
              <a:rPr lang="en-US" dirty="0"/>
              <a:t> Petition</a:t>
            </a:r>
          </a:p>
        </p:txBody>
      </p:sp>
      <p:sp>
        <p:nvSpPr>
          <p:cNvPr id="3" name="Content Placeholder 2"/>
          <p:cNvSpPr>
            <a:spLocks noGrp="1"/>
          </p:cNvSpPr>
          <p:nvPr>
            <p:ph idx="1"/>
          </p:nvPr>
        </p:nvSpPr>
        <p:spPr>
          <a:xfrm>
            <a:off x="457200" y="914400"/>
            <a:ext cx="8229600" cy="5943600"/>
          </a:xfrm>
        </p:spPr>
        <p:txBody>
          <a:bodyPr>
            <a:normAutofit fontScale="92500"/>
          </a:bodyPr>
          <a:lstStyle/>
          <a:p>
            <a:pPr marL="0" indent="0">
              <a:spcBef>
                <a:spcPts val="0"/>
              </a:spcBef>
              <a:buNone/>
            </a:pPr>
            <a:r>
              <a:rPr lang="en-US" b="1" dirty="0"/>
              <a:t>Q: What do we ask God to do for us when we pray this petition?</a:t>
            </a:r>
          </a:p>
          <a:p>
            <a:pPr marL="0" indent="0">
              <a:spcBef>
                <a:spcPts val="0"/>
              </a:spcBef>
              <a:buNone/>
            </a:pPr>
            <a:r>
              <a:rPr lang="en-US" dirty="0"/>
              <a:t>A: We pray that our Father would guard us against all sins that come from Satan, the world, and our sinful flesh.</a:t>
            </a:r>
          </a:p>
          <a:p>
            <a:pPr marL="0" indent="0">
              <a:spcBef>
                <a:spcPts val="0"/>
              </a:spcBef>
              <a:buNone/>
            </a:pPr>
            <a:endParaRPr lang="en-US" dirty="0"/>
          </a:p>
          <a:p>
            <a:pPr marL="0" indent="0">
              <a:spcBef>
                <a:spcPts val="0"/>
              </a:spcBef>
              <a:buNone/>
            </a:pPr>
            <a:r>
              <a:rPr lang="en-US" i="1" dirty="0"/>
              <a:t>Rev. 3:10, “Because you have kept My word about patient endurance, I will keep you from the hour of trial that is coming on the whole world….”</a:t>
            </a:r>
          </a:p>
          <a:p>
            <a:pPr marL="0" indent="0">
              <a:spcBef>
                <a:spcPts val="0"/>
              </a:spcBef>
              <a:buNone/>
            </a:pPr>
            <a:endParaRPr lang="en-US" i="1" dirty="0"/>
          </a:p>
          <a:p>
            <a:pPr marL="0" indent="0">
              <a:spcBef>
                <a:spcPts val="0"/>
              </a:spcBef>
              <a:buNone/>
            </a:pPr>
            <a:r>
              <a:rPr lang="en-US" b="1" dirty="0"/>
              <a:t>Q: How does God help us to resist those threats?</a:t>
            </a:r>
          </a:p>
          <a:p>
            <a:pPr marL="0" indent="0">
              <a:spcBef>
                <a:spcPts val="0"/>
              </a:spcBef>
              <a:buNone/>
            </a:pPr>
            <a:r>
              <a:rPr lang="en-US" dirty="0"/>
              <a:t>A: The Word of God, Baptism, Absolution, the Lord’s Supper, prayers…</a:t>
            </a:r>
          </a:p>
          <a:p>
            <a:pPr marL="0" indent="0">
              <a:spcBef>
                <a:spcPts val="0"/>
              </a:spcBef>
              <a:buNone/>
            </a:pPr>
            <a:endParaRPr lang="en-US" dirty="0"/>
          </a:p>
          <a:p>
            <a:pPr marL="0" indent="0" algn="ctr">
              <a:spcBef>
                <a:spcPts val="0"/>
              </a:spcBef>
              <a:buNone/>
            </a:pPr>
            <a:r>
              <a:rPr lang="en-US" i="1" dirty="0"/>
              <a:t>See: </a:t>
            </a:r>
          </a:p>
          <a:p>
            <a:pPr marL="0" indent="0" algn="ctr">
              <a:spcBef>
                <a:spcPts val="0"/>
              </a:spcBef>
              <a:buNone/>
            </a:pPr>
            <a:r>
              <a:rPr lang="en-US" i="1" dirty="0"/>
              <a:t>Ephesians 6:13, “Take up the whole armor of God…”</a:t>
            </a:r>
          </a:p>
          <a:p>
            <a:pPr marL="0" indent="0" algn="ctr">
              <a:spcBef>
                <a:spcPts val="0"/>
              </a:spcBef>
              <a:buNone/>
            </a:pPr>
            <a:r>
              <a:rPr lang="en-US" i="1" dirty="0"/>
              <a:t>Luther’s “Christian Questions and Answers” Num. 19 &amp; 20</a:t>
            </a:r>
          </a:p>
        </p:txBody>
      </p:sp>
    </p:spTree>
    <p:extLst>
      <p:ext uri="{BB962C8B-B14F-4D97-AF65-F5344CB8AC3E}">
        <p14:creationId xmlns:p14="http://schemas.microsoft.com/office/powerpoint/2010/main" val="2202038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6</a:t>
            </a:r>
            <a:r>
              <a:rPr lang="en-US" baseline="30000" dirty="0"/>
              <a:t>th</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i="1" dirty="0"/>
              <a:t>Q: Does God ever tempt us?</a:t>
            </a:r>
          </a:p>
          <a:p>
            <a:pPr marL="0" indent="0">
              <a:spcBef>
                <a:spcPts val="0"/>
              </a:spcBef>
              <a:buNone/>
            </a:pPr>
            <a:r>
              <a:rPr lang="en-US" dirty="0"/>
              <a:t>A: No.  God does not tempt us to sin.  However, He does at times test our faith in order to bring us closer to Himself and strengthen our faith.</a:t>
            </a:r>
          </a:p>
          <a:p>
            <a:pPr marL="0" indent="0">
              <a:spcBef>
                <a:spcPts val="0"/>
              </a:spcBef>
              <a:buNone/>
            </a:pPr>
            <a:endParaRPr lang="en-US" dirty="0"/>
          </a:p>
          <a:p>
            <a:pPr marL="0" indent="0" algn="ctr">
              <a:spcBef>
                <a:spcPts val="0"/>
              </a:spcBef>
              <a:buNone/>
            </a:pPr>
            <a:r>
              <a:rPr lang="en-US" i="1" dirty="0"/>
              <a:t>James 1:13-14, “Le no one say when he is tempted, ‘I am being tempted by God,’ for God cannot be tempted with evil, and he himself tempts no one. But each person is tempted when he is lured and enticed by his own desires.”</a:t>
            </a:r>
          </a:p>
          <a:p>
            <a:pPr marL="0" indent="0" algn="ctr">
              <a:spcBef>
                <a:spcPts val="0"/>
              </a:spcBef>
              <a:buNone/>
            </a:pPr>
            <a:endParaRPr lang="en-US" dirty="0"/>
          </a:p>
          <a:p>
            <a:pPr marL="0" indent="0" algn="ctr">
              <a:spcBef>
                <a:spcPts val="0"/>
              </a:spcBef>
              <a:buNone/>
            </a:pPr>
            <a:r>
              <a:rPr lang="en-US" dirty="0"/>
              <a:t>Psalm 119 highlights this fact a number of times.</a:t>
            </a:r>
          </a:p>
        </p:txBody>
      </p:sp>
    </p:spTree>
    <p:extLst>
      <p:ext uri="{BB962C8B-B14F-4D97-AF65-F5344CB8AC3E}">
        <p14:creationId xmlns:p14="http://schemas.microsoft.com/office/powerpoint/2010/main" val="2300021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6</a:t>
            </a:r>
            <a:r>
              <a:rPr lang="en-US" baseline="30000" dirty="0"/>
              <a:t>th</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b="1" dirty="0"/>
              <a:t>Discuss:</a:t>
            </a:r>
          </a:p>
          <a:p>
            <a:pPr marL="0" lvl="0" indent="0" algn="ctr">
              <a:buNone/>
            </a:pPr>
            <a:r>
              <a:rPr lang="en-US" dirty="0"/>
              <a:t>How does this petition tie 2</a:t>
            </a:r>
            <a:r>
              <a:rPr lang="en-US" baseline="30000" dirty="0"/>
              <a:t>nd</a:t>
            </a:r>
            <a:r>
              <a:rPr lang="en-US" dirty="0"/>
              <a:t> Article of the Creed</a:t>
            </a:r>
          </a:p>
          <a:p>
            <a:pPr marL="0" lvl="0" indent="0" algn="ctr">
              <a:buNone/>
            </a:pPr>
            <a:endParaRPr lang="en-US" dirty="0"/>
          </a:p>
          <a:p>
            <a:pPr marL="0" lvl="0" indent="0" algn="ctr">
              <a:buNone/>
            </a:pPr>
            <a:r>
              <a:rPr lang="en-US" dirty="0"/>
              <a:t>How does this petition tie to the previous petitions of the Lord’s Prayer?</a:t>
            </a:r>
          </a:p>
          <a:p>
            <a:pPr marL="0" lvl="0" indent="0" algn="ctr">
              <a:buNone/>
            </a:pPr>
            <a:endParaRPr lang="en-US" dirty="0"/>
          </a:p>
          <a:p>
            <a:pPr marL="0" lvl="0" indent="0" algn="ctr">
              <a:buNone/>
            </a:pPr>
            <a:r>
              <a:rPr lang="en-US" b="1" dirty="0"/>
              <a:t>Final Thoughts:</a:t>
            </a:r>
          </a:p>
          <a:p>
            <a:pPr marL="0" lvl="0" indent="0" algn="ctr">
              <a:buNone/>
            </a:pPr>
            <a:r>
              <a:rPr lang="en-US" dirty="0"/>
              <a:t>We are attacked daily by the devil, the world, and our sinful nature.  Yet, Christ who shared in our flesh and blood, was tempted in every way we were yet without sin, has destroyed these spiritual enemies and has won the victory.  Because of Him, He’s able to help those who are being tempted.</a:t>
            </a:r>
          </a:p>
          <a:p>
            <a:pPr marL="0" indent="0">
              <a:spcBef>
                <a:spcPts val="0"/>
              </a:spcBef>
              <a:buNone/>
            </a:pPr>
            <a:endParaRPr lang="en-US" dirty="0"/>
          </a:p>
        </p:txBody>
      </p:sp>
    </p:spTree>
    <p:extLst>
      <p:ext uri="{BB962C8B-B14F-4D97-AF65-F5344CB8AC3E}">
        <p14:creationId xmlns:p14="http://schemas.microsoft.com/office/powerpoint/2010/main" val="232405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7</a:t>
            </a:r>
            <a:r>
              <a:rPr lang="en-US" baseline="30000" dirty="0"/>
              <a:t>th</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buNone/>
            </a:pPr>
            <a:r>
              <a:rPr lang="en-US" b="1" dirty="0"/>
              <a:t>But deliver us from evil.</a:t>
            </a:r>
          </a:p>
          <a:p>
            <a:pPr marL="0" lvl="0" indent="0" algn="ctr">
              <a:buNone/>
            </a:pPr>
            <a:endParaRPr lang="en-US" b="1" dirty="0"/>
          </a:p>
          <a:p>
            <a:pPr marL="0" lvl="0" indent="0" algn="ctr">
              <a:buNone/>
            </a:pPr>
            <a:r>
              <a:rPr lang="en-US" i="1" dirty="0"/>
              <a:t>What does this mean?  </a:t>
            </a:r>
            <a:r>
              <a:rPr lang="en-US" dirty="0"/>
              <a:t>We pray in this petition, in summary, that our Father in heaven would rescue us from every evil of body and soul, possessions and reputation, and finally, when our last hour comes, give us a blessed end, and graciously take us from this valley of sorrow to Himself in heaven.</a:t>
            </a:r>
          </a:p>
          <a:p>
            <a:pPr marL="0" indent="0">
              <a:spcBef>
                <a:spcPts val="0"/>
              </a:spcBef>
              <a:buNone/>
            </a:pPr>
            <a:endParaRPr lang="en-US" b="1" i="1" dirty="0"/>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3837636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7</a:t>
            </a:r>
            <a:r>
              <a:rPr lang="en-US" baseline="30000" dirty="0"/>
              <a:t>th</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How does the 7</a:t>
            </a:r>
            <a:r>
              <a:rPr lang="en-US" b="1" baseline="30000" dirty="0"/>
              <a:t>th</a:t>
            </a:r>
            <a:r>
              <a:rPr lang="en-US" b="1" dirty="0"/>
              <a:t> Petition relate to the previous petitions?</a:t>
            </a:r>
          </a:p>
          <a:p>
            <a:pPr marL="0" indent="0">
              <a:spcBef>
                <a:spcPts val="0"/>
              </a:spcBef>
              <a:buNone/>
            </a:pPr>
            <a:r>
              <a:rPr lang="en-US" dirty="0"/>
              <a:t>A: It serves as a summary of the previous petitions in which we ask our Father in heaven to rescue us from all evil of live (</a:t>
            </a:r>
            <a:r>
              <a:rPr lang="en-US" dirty="0" err="1"/>
              <a:t>ie</a:t>
            </a:r>
            <a:r>
              <a:rPr lang="en-US" dirty="0"/>
              <a:t> – poverty, sickness, injury, </a:t>
            </a:r>
            <a:r>
              <a:rPr lang="en-US" dirty="0" err="1"/>
              <a:t>etc</a:t>
            </a:r>
            <a:r>
              <a:rPr lang="en-US" dirty="0"/>
              <a:t>).</a:t>
            </a:r>
          </a:p>
          <a:p>
            <a:pPr marL="0" indent="0">
              <a:spcBef>
                <a:spcPts val="0"/>
              </a:spcBef>
              <a:buNone/>
            </a:pPr>
            <a:endParaRPr lang="en-US" b="1" dirty="0"/>
          </a:p>
          <a:p>
            <a:pPr marL="0" indent="0">
              <a:spcBef>
                <a:spcPts val="0"/>
              </a:spcBef>
              <a:buNone/>
            </a:pPr>
            <a:r>
              <a:rPr lang="en-US" b="1" dirty="0"/>
              <a:t>Q: How does it relate to the three articles of the creed?</a:t>
            </a:r>
          </a:p>
          <a:p>
            <a:pPr marL="0" indent="0">
              <a:spcBef>
                <a:spcPts val="0"/>
              </a:spcBef>
              <a:buNone/>
            </a:pPr>
            <a:r>
              <a:rPr lang="en-US" dirty="0"/>
              <a:t>A: We see how God the creator, redeemer, and sanctifier protects and rescues us from all evil.</a:t>
            </a:r>
          </a:p>
          <a:p>
            <a:pPr marL="0" indent="0">
              <a:spcBef>
                <a:spcPts val="0"/>
              </a:spcBef>
              <a:buNone/>
            </a:pPr>
            <a:endParaRPr lang="en-US" b="1" dirty="0"/>
          </a:p>
          <a:p>
            <a:pPr marL="0" indent="0">
              <a:spcBef>
                <a:spcPts val="0"/>
              </a:spcBef>
              <a:buNone/>
            </a:pPr>
            <a:r>
              <a:rPr lang="en-US" b="1" dirty="0"/>
              <a:t>Q: The words body, possessions, and reputation can be summed up by what commandments? Explain…</a:t>
            </a:r>
          </a:p>
          <a:p>
            <a:pPr marL="0" indent="0">
              <a:spcBef>
                <a:spcPts val="0"/>
              </a:spcBef>
              <a:buNone/>
            </a:pPr>
            <a:r>
              <a:rPr lang="en-US" dirty="0"/>
              <a:t>A: Body (5</a:t>
            </a:r>
            <a:r>
              <a:rPr lang="en-US" baseline="30000" dirty="0"/>
              <a:t>th</a:t>
            </a:r>
            <a:r>
              <a:rPr lang="en-US" dirty="0"/>
              <a:t> and 6</a:t>
            </a:r>
            <a:r>
              <a:rPr lang="en-US" baseline="30000" dirty="0"/>
              <a:t>th</a:t>
            </a:r>
            <a:r>
              <a:rPr lang="en-US" dirty="0"/>
              <a:t>), Possessions (7</a:t>
            </a:r>
            <a:r>
              <a:rPr lang="en-US" baseline="30000" dirty="0"/>
              <a:t>th</a:t>
            </a:r>
            <a:r>
              <a:rPr lang="en-US" dirty="0"/>
              <a:t>, 9</a:t>
            </a:r>
            <a:r>
              <a:rPr lang="en-US" baseline="30000" dirty="0"/>
              <a:t>th</a:t>
            </a:r>
            <a:r>
              <a:rPr lang="en-US" dirty="0"/>
              <a:t>, 10</a:t>
            </a:r>
            <a:r>
              <a:rPr lang="en-US" baseline="30000" dirty="0"/>
              <a:t>th</a:t>
            </a:r>
            <a:r>
              <a:rPr lang="en-US" dirty="0"/>
              <a:t>), Reputation (8</a:t>
            </a:r>
            <a:r>
              <a:rPr lang="en-US" baseline="30000" dirty="0"/>
              <a:t>th</a:t>
            </a:r>
            <a:r>
              <a:rPr lang="en-US" dirty="0"/>
              <a:t>).</a:t>
            </a:r>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3720824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7</a:t>
            </a:r>
            <a:r>
              <a:rPr lang="en-US" baseline="30000" dirty="0"/>
              <a:t>th</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What do we ask God our Father to do for us in this petition?</a:t>
            </a:r>
          </a:p>
          <a:p>
            <a:pPr marL="0" indent="0">
              <a:spcBef>
                <a:spcPts val="0"/>
              </a:spcBef>
              <a:buNone/>
            </a:pPr>
            <a:r>
              <a:rPr lang="en-US" dirty="0"/>
              <a:t>A: That He:</a:t>
            </a:r>
          </a:p>
          <a:p>
            <a:pPr marL="0" indent="0">
              <a:spcBef>
                <a:spcPts val="0"/>
              </a:spcBef>
              <a:buNone/>
            </a:pPr>
            <a:endParaRPr lang="en-US" dirty="0"/>
          </a:p>
          <a:p>
            <a:pPr marL="457200" indent="-457200">
              <a:spcBef>
                <a:spcPts val="0"/>
              </a:spcBef>
              <a:buFont typeface="+mj-lt"/>
              <a:buAutoNum type="arabicPeriod"/>
            </a:pPr>
            <a:r>
              <a:rPr lang="en-US" dirty="0"/>
              <a:t>…would spare us and help us endure the troubles that befall us in this life.</a:t>
            </a:r>
          </a:p>
          <a:p>
            <a:pPr marL="857250" lvl="1" indent="-457200">
              <a:spcBef>
                <a:spcPts val="0"/>
              </a:spcBef>
              <a:buFont typeface="+mj-lt"/>
              <a:buAutoNum type="arabicPeriod"/>
            </a:pPr>
            <a:r>
              <a:rPr lang="en-US" i="1" dirty="0"/>
              <a:t>Psalm 20:1-2, “May the Lord answer you in the day of trouble!  May the name of the God of Jacob protect you…”</a:t>
            </a:r>
          </a:p>
          <a:p>
            <a:pPr marL="457200" indent="-457200">
              <a:spcBef>
                <a:spcPts val="0"/>
              </a:spcBef>
              <a:buFont typeface="+mj-lt"/>
              <a:buAutoNum type="arabicPeriod"/>
            </a:pPr>
            <a:r>
              <a:rPr lang="en-US" dirty="0"/>
              <a:t>…would keep us faithful to Him, free us from this present evil age and take us to Himself when we die.</a:t>
            </a:r>
          </a:p>
          <a:p>
            <a:pPr marL="857250" lvl="1" indent="-457200">
              <a:spcBef>
                <a:spcPts val="0"/>
              </a:spcBef>
              <a:buFont typeface="+mj-lt"/>
              <a:buAutoNum type="arabicPeriod"/>
            </a:pPr>
            <a:r>
              <a:rPr lang="en-US" i="1" dirty="0"/>
              <a:t>Gal. 1:4-5, “Christ gave Himself for our sins to deliver us from the present evil age, according to the will of our God and Father, to whom be the glory forever and ever. Amen.</a:t>
            </a:r>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222458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7</a:t>
            </a:r>
            <a:r>
              <a:rPr lang="en-US" baseline="30000" dirty="0"/>
              <a:t>th</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The last line of the explanation to the 7</a:t>
            </a:r>
            <a:r>
              <a:rPr lang="en-US" b="1" baseline="30000" dirty="0"/>
              <a:t>th</a:t>
            </a:r>
            <a:r>
              <a:rPr lang="en-US" b="1" dirty="0"/>
              <a:t> Petition, Luther writes, “graciously take us from this valley of sorrow to Himself in heaven.”  Explain the difference between valley of sorrow and heaven? How is this cause for joy and comfort?</a:t>
            </a:r>
          </a:p>
          <a:p>
            <a:pPr marL="0" indent="0">
              <a:spcBef>
                <a:spcPts val="0"/>
              </a:spcBef>
              <a:buNone/>
            </a:pPr>
            <a:endParaRPr lang="en-US" b="1" dirty="0"/>
          </a:p>
          <a:p>
            <a:pPr marL="0" indent="0">
              <a:spcBef>
                <a:spcPts val="0"/>
              </a:spcBef>
              <a:buNone/>
            </a:pPr>
            <a:r>
              <a:rPr lang="en-US" b="1" dirty="0"/>
              <a:t>Q: Luther interpreted this petition as a final shout of victory as well as a prayer for all our needs.  Do you agree? If so, how?</a:t>
            </a:r>
          </a:p>
          <a:p>
            <a:pPr marL="0" indent="0">
              <a:spcBef>
                <a:spcPts val="0"/>
              </a:spcBef>
              <a:buNone/>
            </a:pPr>
            <a:endParaRPr lang="en-US" b="1" dirty="0"/>
          </a:p>
          <a:p>
            <a:pPr marL="0" indent="0">
              <a:spcBef>
                <a:spcPts val="0"/>
              </a:spcBef>
              <a:buNone/>
            </a:pPr>
            <a:r>
              <a:rPr lang="en-US" b="1" dirty="0"/>
              <a:t>Q: How has the victory already been won?</a:t>
            </a:r>
          </a:p>
          <a:p>
            <a:pPr marL="0" indent="0">
              <a:spcBef>
                <a:spcPts val="0"/>
              </a:spcBef>
              <a:buNone/>
            </a:pPr>
            <a:endParaRPr lang="en-US" dirty="0"/>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153758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Review</a:t>
            </a:r>
          </a:p>
        </p:txBody>
      </p:sp>
      <p:sp>
        <p:nvSpPr>
          <p:cNvPr id="3" name="Content Placeholder 2"/>
          <p:cNvSpPr>
            <a:spLocks noGrp="1"/>
          </p:cNvSpPr>
          <p:nvPr>
            <p:ph type="body" idx="1"/>
          </p:nvPr>
        </p:nvSpPr>
        <p:spPr/>
        <p:txBody>
          <a:bodyPr/>
          <a:lstStyle/>
          <a:p>
            <a:r>
              <a:rPr lang="en-US" b="1" i="1" dirty="0"/>
              <a:t>Assignment</a:t>
            </a:r>
          </a:p>
        </p:txBody>
      </p:sp>
    </p:spTree>
    <p:extLst>
      <p:ext uri="{BB962C8B-B14F-4D97-AF65-F5344CB8AC3E}">
        <p14:creationId xmlns:p14="http://schemas.microsoft.com/office/powerpoint/2010/main" val="3151717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Conclusion</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buNone/>
            </a:pPr>
            <a:r>
              <a:rPr lang="en-US" b="1" dirty="0"/>
              <a:t>For Thine is the kingdom and the power and the glory forever and ever. Amen.</a:t>
            </a:r>
          </a:p>
          <a:p>
            <a:pPr marL="0" lvl="0" indent="0" algn="ctr">
              <a:buNone/>
            </a:pPr>
            <a:endParaRPr lang="en-US" b="1" dirty="0"/>
          </a:p>
          <a:p>
            <a:pPr marL="0" lvl="0" indent="0" algn="ctr">
              <a:buNone/>
            </a:pPr>
            <a:r>
              <a:rPr lang="en-US" i="1" dirty="0"/>
              <a:t>What does this mean?  </a:t>
            </a:r>
            <a:r>
              <a:rPr lang="en-US" dirty="0"/>
              <a:t>This means that I should be certain that these petitions are pleasing to our Father in heaven, and are heard by Him; for He Himself has commanded us to pray in this way and has promised to hear us.  Amen, amen means “yes, yes, it shall be so.”</a:t>
            </a:r>
          </a:p>
          <a:p>
            <a:pPr marL="0" indent="0">
              <a:spcBef>
                <a:spcPts val="0"/>
              </a:spcBef>
              <a:buNone/>
            </a:pPr>
            <a:endParaRPr lang="en-US" b="1" i="1" dirty="0"/>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1338512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Conclusion</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indent="0" algn="ctr">
              <a:spcBef>
                <a:spcPts val="0"/>
              </a:spcBef>
              <a:buNone/>
            </a:pPr>
            <a:r>
              <a:rPr lang="en-US" b="1" dirty="0"/>
              <a:t>Read Matt. 6:5-15</a:t>
            </a:r>
          </a:p>
          <a:p>
            <a:pPr marL="0" indent="0">
              <a:spcBef>
                <a:spcPts val="0"/>
              </a:spcBef>
              <a:buNone/>
            </a:pPr>
            <a:endParaRPr lang="en-US" dirty="0"/>
          </a:p>
          <a:p>
            <a:pPr marL="0" indent="0" algn="ctr">
              <a:spcBef>
                <a:spcPts val="0"/>
              </a:spcBef>
              <a:buNone/>
            </a:pPr>
            <a:r>
              <a:rPr lang="en-US" dirty="0"/>
              <a:t>You’ll notice we don’t end the Lord’s prayer as our Lord does.  At some point the early church included these words, often referred to as the doxology.  Over the years, the prayer and doxology were smashed together.</a:t>
            </a:r>
          </a:p>
          <a:p>
            <a:pPr marL="0" indent="0" algn="ctr">
              <a:spcBef>
                <a:spcPts val="0"/>
              </a:spcBef>
              <a:buNone/>
            </a:pPr>
            <a:endParaRPr lang="en-US" dirty="0"/>
          </a:p>
          <a:p>
            <a:pPr marL="0" indent="0" algn="ctr">
              <a:spcBef>
                <a:spcPts val="0"/>
              </a:spcBef>
              <a:buNone/>
            </a:pPr>
            <a:r>
              <a:rPr lang="en-US" dirty="0"/>
              <a:t>Traditionally, the minister alone voiced the prayer and the congregation would join in singing the doxology (See TLH and Setting 3 in LSB).  Luther in his German Mass provided a musical setting for the minister to chant both the Lord’s Prayer and the Words of institution.  This became a distinctive use of the Lutheran Church in all lands.  Ultimately, chanting isn’t Roman Catholic but Lutheran.</a:t>
            </a:r>
          </a:p>
        </p:txBody>
      </p:sp>
    </p:spTree>
    <p:extLst>
      <p:ext uri="{BB962C8B-B14F-4D97-AF65-F5344CB8AC3E}">
        <p14:creationId xmlns:p14="http://schemas.microsoft.com/office/powerpoint/2010/main" val="2143709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Conclusion</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Why say the doxology?</a:t>
            </a:r>
          </a:p>
          <a:p>
            <a:pPr marL="0" indent="0">
              <a:spcBef>
                <a:spcPts val="0"/>
              </a:spcBef>
              <a:buNone/>
            </a:pPr>
            <a:r>
              <a:rPr lang="en-US" dirty="0"/>
              <a:t>A: These words joyfully confesses that our Father is able to do all that we ask in these petitions.</a:t>
            </a:r>
          </a:p>
          <a:p>
            <a:pPr marL="0" indent="0">
              <a:spcBef>
                <a:spcPts val="0"/>
              </a:spcBef>
              <a:buNone/>
            </a:pPr>
            <a:endParaRPr lang="en-US" dirty="0"/>
          </a:p>
          <a:p>
            <a:pPr marL="0" indent="0">
              <a:spcBef>
                <a:spcPts val="0"/>
              </a:spcBef>
              <a:buNone/>
            </a:pPr>
            <a:r>
              <a:rPr lang="en-US" dirty="0"/>
              <a:t>God our Father:</a:t>
            </a:r>
          </a:p>
          <a:p>
            <a:pPr>
              <a:spcBef>
                <a:spcPts val="0"/>
              </a:spcBef>
            </a:pPr>
            <a:r>
              <a:rPr lang="en-US" dirty="0"/>
              <a:t>Is king who bestows every good gift (James 1:17).</a:t>
            </a:r>
          </a:p>
          <a:p>
            <a:pPr>
              <a:spcBef>
                <a:spcPts val="0"/>
              </a:spcBef>
            </a:pPr>
            <a:r>
              <a:rPr lang="en-US" dirty="0"/>
              <a:t>Has the power to grant our petitions (Psalm 33:6).</a:t>
            </a:r>
          </a:p>
          <a:p>
            <a:pPr>
              <a:spcBef>
                <a:spcPts val="0"/>
              </a:spcBef>
            </a:pPr>
            <a:endParaRPr lang="en-US" dirty="0"/>
          </a:p>
          <a:p>
            <a:pPr marL="0" indent="0">
              <a:spcBef>
                <a:spcPts val="0"/>
              </a:spcBef>
              <a:buNone/>
            </a:pPr>
            <a:r>
              <a:rPr lang="en-US" b="1" dirty="0"/>
              <a:t>Q: Why say “Amen”?</a:t>
            </a:r>
          </a:p>
          <a:p>
            <a:pPr marL="0" indent="0">
              <a:spcBef>
                <a:spcPts val="0"/>
              </a:spcBef>
              <a:buNone/>
            </a:pPr>
            <a:r>
              <a:rPr lang="en-US" dirty="0"/>
              <a:t>A: Amen is derived from Scripture that means “so shall it be.” It emphasizes that God will hear our prayers, which He has commanded, and answer our prayers, just as He has promised. </a:t>
            </a:r>
          </a:p>
        </p:txBody>
      </p:sp>
    </p:spTree>
    <p:extLst>
      <p:ext uri="{BB962C8B-B14F-4D97-AF65-F5344CB8AC3E}">
        <p14:creationId xmlns:p14="http://schemas.microsoft.com/office/powerpoint/2010/main" val="1811415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Conclusion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Large Catechism III 119-124</a:t>
            </a:r>
          </a:p>
          <a:p>
            <a:pPr marL="0" indent="0" algn="ctr">
              <a:buNone/>
            </a:pPr>
            <a:r>
              <a:rPr lang="en-US" dirty="0"/>
              <a:t>But all depends upon this, that we learn also to say Amen, that is, that we do not doubt that our prayer is surely heard, and [what we pray] shall be done. For this is nothing else than the word of undoubting faith, which does not pray at a venture, but knows that God does not lie to him, since He has promised to grant it.  Therefore, where there is no such faith, there cannot be true prayer either. It is, therefore, a pernicious delusion of those who pray in such a manner that they dare not from the heart say yea and positively conclude that God hears them, but remain in doubt and say, How should I be so bold as to boast that God hears my prayer? For I am but a poor sinner, etc. </a:t>
            </a:r>
          </a:p>
          <a:p>
            <a:pPr marL="0" indent="0">
              <a:spcBef>
                <a:spcPts val="0"/>
              </a:spcBef>
              <a:buNone/>
            </a:pPr>
            <a:endParaRPr lang="en-US" dirty="0"/>
          </a:p>
        </p:txBody>
      </p:sp>
    </p:spTree>
    <p:extLst>
      <p:ext uri="{BB962C8B-B14F-4D97-AF65-F5344CB8AC3E}">
        <p14:creationId xmlns:p14="http://schemas.microsoft.com/office/powerpoint/2010/main" val="1049367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Conclusion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Large Catechism III 119-124</a:t>
            </a:r>
          </a:p>
          <a:p>
            <a:pPr marL="0" indent="0" algn="ctr">
              <a:spcBef>
                <a:spcPts val="0"/>
              </a:spcBef>
              <a:buNone/>
            </a:pPr>
            <a:r>
              <a:rPr lang="en-US" dirty="0"/>
              <a:t>The reason for this is, they regard not the promise of God, but their own work and worthiness, whereby they despise God and reproach Him with lying, and therefore they receive nothing.  As St. James 1:6 says: But let him ask in faith, nothing wavering; for he that </a:t>
            </a:r>
            <a:r>
              <a:rPr lang="en-US" dirty="0" err="1"/>
              <a:t>wavereth</a:t>
            </a:r>
            <a:r>
              <a:rPr lang="en-US" dirty="0"/>
              <a:t> is like a wave of the sea, driven with the wind and tossed. For let not that man think that he shall receive anything of the Lord.  Behold, such importance God attaches to the fact that we are sure we do not pray in vain, and that we do not in any way despise our prayer. </a:t>
            </a:r>
          </a:p>
          <a:p>
            <a:pPr marL="0" indent="0">
              <a:spcBef>
                <a:spcPts val="0"/>
              </a:spcBef>
              <a:buNone/>
            </a:pPr>
            <a:endParaRPr lang="en-US" dirty="0"/>
          </a:p>
        </p:txBody>
      </p:sp>
    </p:spTree>
    <p:extLst>
      <p:ext uri="{BB962C8B-B14F-4D97-AF65-F5344CB8AC3E}">
        <p14:creationId xmlns:p14="http://schemas.microsoft.com/office/powerpoint/2010/main" val="1896902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8:23-27</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buNone/>
            </a:pPr>
            <a:r>
              <a:rPr lang="en-US" b="1" dirty="0"/>
              <a:t>Read Matthew 8:23-27</a:t>
            </a:r>
          </a:p>
          <a:p>
            <a:pPr marL="0" lvl="0" indent="0" algn="ctr">
              <a:buNone/>
            </a:pPr>
            <a:endParaRPr lang="en-US" b="1" dirty="0"/>
          </a:p>
          <a:p>
            <a:pPr marL="0" lvl="0" indent="0">
              <a:buNone/>
            </a:pPr>
            <a:r>
              <a:rPr lang="en-US" b="1" dirty="0"/>
              <a:t>Q: Who was with Jesus in the boat?</a:t>
            </a:r>
          </a:p>
          <a:p>
            <a:pPr marL="0" lvl="0" indent="0">
              <a:buNone/>
            </a:pPr>
            <a:r>
              <a:rPr lang="en-US" dirty="0"/>
              <a:t>A: Having left the crowds, Jesus was in the boat with His disciples.</a:t>
            </a:r>
            <a:endParaRPr lang="en-US" b="1" i="1" dirty="0"/>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895603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8:23-27</a:t>
            </a:r>
          </a:p>
        </p:txBody>
      </p:sp>
      <p:sp>
        <p:nvSpPr>
          <p:cNvPr id="3" name="Content Placeholder 2"/>
          <p:cNvSpPr>
            <a:spLocks noGrp="1"/>
          </p:cNvSpPr>
          <p:nvPr>
            <p:ph idx="1"/>
          </p:nvPr>
        </p:nvSpPr>
        <p:spPr>
          <a:xfrm>
            <a:off x="457200" y="914400"/>
            <a:ext cx="8229600" cy="5804452"/>
          </a:xfrm>
        </p:spPr>
        <p:txBody>
          <a:bodyPr>
            <a:normAutofit fontScale="92500" lnSpcReduction="20000"/>
          </a:bodyPr>
          <a:lstStyle/>
          <a:p>
            <a:pPr marL="0" lvl="0" indent="0">
              <a:buNone/>
            </a:pPr>
            <a:r>
              <a:rPr lang="en-US" b="1" dirty="0"/>
              <a:t>Q: What other stories in the Bible include boats and/or water?</a:t>
            </a:r>
          </a:p>
          <a:p>
            <a:pPr marL="0" lvl="0" indent="0">
              <a:buNone/>
            </a:pPr>
            <a:r>
              <a:rPr lang="en-US" dirty="0"/>
              <a:t>A:  Noah and the Flood. The Lord sent the flood of the water upon the earth in judgment against man’s sin and unbelief.  Through the water and the ark that God provided, Noah and his family were rescued from God’s judgment.</a:t>
            </a:r>
          </a:p>
          <a:p>
            <a:pPr marL="0" lvl="0" indent="0">
              <a:buNone/>
            </a:pPr>
            <a:endParaRPr lang="en-US" dirty="0"/>
          </a:p>
          <a:p>
            <a:pPr marL="0" lvl="0" indent="0">
              <a:buNone/>
            </a:pPr>
            <a:r>
              <a:rPr lang="en-US" dirty="0"/>
              <a:t>God’s deliverance of Israel from Egypt at the Red Sea.  God saved His people but destroyed hard-hearted Pharaoh and his army.</a:t>
            </a:r>
          </a:p>
          <a:p>
            <a:pPr marL="0" lvl="0" indent="0">
              <a:buNone/>
            </a:pPr>
            <a:endParaRPr lang="en-US" dirty="0"/>
          </a:p>
          <a:p>
            <a:pPr marL="0" lvl="0" indent="0">
              <a:buNone/>
            </a:pPr>
            <a:r>
              <a:rPr lang="en-US" dirty="0"/>
              <a:t>The story of Jonah.  He fled the Lord’s call to preach His Word to the Nineties.  He fled from the Lord’s call in a ship.  While in the ship, God sent a great storm arose upon the ship.  Jonah sacrifices himself by throwing himself overboard to calm the raging waters of the sea, and to save the sailors and the ship.</a:t>
            </a:r>
          </a:p>
          <a:p>
            <a:pPr marL="0" indent="0">
              <a:spcBef>
                <a:spcPts val="0"/>
              </a:spcBef>
              <a:buNone/>
            </a:pPr>
            <a:endParaRPr lang="en-US" b="1" i="1" dirty="0"/>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2366491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SCRIPTURE</a:t>
            </a:r>
          </a:p>
        </p:txBody>
      </p:sp>
      <p:sp>
        <p:nvSpPr>
          <p:cNvPr id="3" name="Content Placeholder 2"/>
          <p:cNvSpPr>
            <a:spLocks noGrp="1"/>
          </p:cNvSpPr>
          <p:nvPr>
            <p:ph idx="1"/>
          </p:nvPr>
        </p:nvSpPr>
        <p:spPr>
          <a:xfrm>
            <a:off x="457200" y="914400"/>
            <a:ext cx="8229600" cy="5804452"/>
          </a:xfrm>
        </p:spPr>
        <p:txBody>
          <a:bodyPr>
            <a:normAutofit/>
          </a:bodyPr>
          <a:lstStyle/>
          <a:p>
            <a:pPr marL="0" lvl="0" indent="0">
              <a:buNone/>
            </a:pPr>
            <a:r>
              <a:rPr lang="en-US" b="1" dirty="0"/>
              <a:t>Q:  What does it mean that Jesus was asleep in the boat?</a:t>
            </a:r>
          </a:p>
          <a:p>
            <a:pPr marL="0" lvl="0" indent="0">
              <a:buNone/>
            </a:pPr>
            <a:r>
              <a:rPr lang="en-US" dirty="0"/>
              <a:t>A:  It revealed that not only was Jesus true God but true man.  As true man, He had human needs and feelings (</a:t>
            </a:r>
            <a:r>
              <a:rPr lang="en-US" dirty="0" err="1"/>
              <a:t>ie</a:t>
            </a:r>
            <a:r>
              <a:rPr lang="en-US" dirty="0"/>
              <a:t> - sleep, thirst, hunger, </a:t>
            </a:r>
            <a:r>
              <a:rPr lang="en-US" dirty="0" err="1"/>
              <a:t>etc</a:t>
            </a:r>
            <a:r>
              <a:rPr lang="en-US" dirty="0"/>
              <a:t>).</a:t>
            </a:r>
          </a:p>
          <a:p>
            <a:pPr marL="0" lvl="0" indent="0">
              <a:buNone/>
            </a:pPr>
            <a:endParaRPr lang="en-US" dirty="0"/>
          </a:p>
          <a:p>
            <a:pPr marL="0" lvl="0" indent="0">
              <a:buNone/>
            </a:pPr>
            <a:r>
              <a:rPr lang="en-US" b="1" dirty="0"/>
              <a:t>Q: What is the disciples’ prayer when they awaken Jesus?</a:t>
            </a:r>
          </a:p>
          <a:p>
            <a:pPr marL="0" lvl="0" indent="0">
              <a:buNone/>
            </a:pPr>
            <a:r>
              <a:rPr lang="en-US" dirty="0"/>
              <a:t>A: “Save us, Lord; we are perishing” (v. 25).</a:t>
            </a: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2922641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SCRIPTURE</a:t>
            </a:r>
          </a:p>
        </p:txBody>
      </p:sp>
      <p:sp>
        <p:nvSpPr>
          <p:cNvPr id="3" name="Content Placeholder 2"/>
          <p:cNvSpPr>
            <a:spLocks noGrp="1"/>
          </p:cNvSpPr>
          <p:nvPr>
            <p:ph idx="1"/>
          </p:nvPr>
        </p:nvSpPr>
        <p:spPr>
          <a:xfrm>
            <a:off x="457200" y="914400"/>
            <a:ext cx="8229600" cy="5804452"/>
          </a:xfrm>
        </p:spPr>
        <p:txBody>
          <a:bodyPr>
            <a:normAutofit/>
          </a:bodyPr>
          <a:lstStyle/>
          <a:p>
            <a:pPr marL="0" lvl="0" indent="0">
              <a:buNone/>
            </a:pPr>
            <a:r>
              <a:rPr lang="en-US" b="1" dirty="0"/>
              <a:t>Q: Do they cry out to Him from faith or from the horror of doubt?</a:t>
            </a:r>
          </a:p>
          <a:p>
            <a:pPr marL="0" lvl="0" indent="0">
              <a:buNone/>
            </a:pPr>
            <a:r>
              <a:rPr lang="en-US" dirty="0"/>
              <a:t>A:  Both.  </a:t>
            </a:r>
          </a:p>
          <a:p>
            <a:pPr marL="0" lvl="0" indent="0">
              <a:buNone/>
            </a:pPr>
            <a:endParaRPr lang="en-US" dirty="0"/>
          </a:p>
          <a:p>
            <a:pPr marL="0" lvl="0" indent="0">
              <a:buNone/>
            </a:pPr>
            <a:r>
              <a:rPr lang="en-US" dirty="0"/>
              <a:t>In the face of this storm, they’re afraid to lose their lives.  With Jesus asleep in the boat, the disciples are tempted to believe that Jesus doesn’t care and has abandoned them in their time of need.</a:t>
            </a:r>
          </a:p>
          <a:p>
            <a:pPr marL="0" lvl="0" indent="0">
              <a:buNone/>
            </a:pPr>
            <a:endParaRPr lang="en-US" dirty="0"/>
          </a:p>
          <a:p>
            <a:pPr marL="0" lvl="0" indent="0">
              <a:buNone/>
            </a:pPr>
            <a:r>
              <a:rPr lang="en-US" dirty="0"/>
              <a:t>Yet, in the face of death, the disciples are stripped of all reliance upon themselves.  With no one else to turn to in their time of need, they turn to Jesus.</a:t>
            </a:r>
            <a:endParaRPr lang="en-US" b="1" i="1" dirty="0"/>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3532550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SCRIPTURE</a:t>
            </a:r>
          </a:p>
        </p:txBody>
      </p:sp>
      <p:sp>
        <p:nvSpPr>
          <p:cNvPr id="3" name="Content Placeholder 2"/>
          <p:cNvSpPr>
            <a:spLocks noGrp="1"/>
          </p:cNvSpPr>
          <p:nvPr>
            <p:ph idx="1"/>
          </p:nvPr>
        </p:nvSpPr>
        <p:spPr>
          <a:xfrm>
            <a:off x="457200" y="914400"/>
            <a:ext cx="8229600" cy="5804452"/>
          </a:xfrm>
        </p:spPr>
        <p:txBody>
          <a:bodyPr>
            <a:normAutofit/>
          </a:bodyPr>
          <a:lstStyle/>
          <a:p>
            <a:pPr marL="0" lvl="0" indent="0">
              <a:buNone/>
            </a:pPr>
            <a:r>
              <a:rPr lang="en-US" b="1" dirty="0"/>
              <a:t>Q: What does Jesus do?</a:t>
            </a:r>
          </a:p>
          <a:p>
            <a:pPr marL="0" lvl="0" indent="0">
              <a:buNone/>
            </a:pPr>
            <a:r>
              <a:rPr lang="en-US" dirty="0"/>
              <a:t>A: “Then he rose and rebuked the winds and the sea, and there was a great calm” (v. 26).  As God in human flesh, His Word silences the wind and the waves.</a:t>
            </a:r>
          </a:p>
          <a:p>
            <a:pPr marL="0" lvl="0" indent="0">
              <a:buNone/>
            </a:pPr>
            <a:endParaRPr lang="en-US" dirty="0"/>
          </a:p>
          <a:p>
            <a:pPr marL="0" lvl="0" indent="0">
              <a:buNone/>
            </a:pPr>
            <a:r>
              <a:rPr lang="en-US" b="1" dirty="0"/>
              <a:t>Q: Did their faith in Him move Him to act?</a:t>
            </a:r>
          </a:p>
          <a:p>
            <a:pPr marL="0" lvl="0" indent="0">
              <a:buNone/>
            </a:pPr>
            <a:r>
              <a:rPr lang="en-US" dirty="0"/>
              <a:t>A: No!  He acts not on account of their faith but because of the promise of His grace for Christ’s sake.</a:t>
            </a:r>
          </a:p>
          <a:p>
            <a:pPr marL="0" indent="0">
              <a:spcBef>
                <a:spcPts val="0"/>
              </a:spcBef>
              <a:buNone/>
            </a:pPr>
            <a:endParaRPr lang="en-US" b="1" i="1" dirty="0"/>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2135602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SCRIPTURE</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What does Jesus say of their faith? What does this mean?</a:t>
            </a:r>
          </a:p>
          <a:p>
            <a:pPr marL="0" indent="0">
              <a:spcBef>
                <a:spcPts val="0"/>
              </a:spcBef>
              <a:buNone/>
            </a:pPr>
            <a:r>
              <a:rPr lang="en-US" dirty="0"/>
              <a:t>A: “Why are you afraid, O you of little faith?”  Jesus calls them out on their sin.  In the face of death and with Jesus asleep in the boat, the disciples were tempted to believe that maybe, what Jesus has said about Himself isn’t true.  Maybe He isn’t true God.  Maybe He doesn’t love us.  Maybe He isn’t our redeemer and Savior from sin, death, and the devil.</a:t>
            </a:r>
          </a:p>
          <a:p>
            <a:pPr marL="0" indent="0">
              <a:spcBef>
                <a:spcPts val="0"/>
              </a:spcBef>
              <a:buNone/>
            </a:pPr>
            <a:endParaRPr lang="en-US" dirty="0"/>
          </a:p>
          <a:p>
            <a:pPr marL="0" indent="0">
              <a:spcBef>
                <a:spcPts val="0"/>
              </a:spcBef>
              <a:buNone/>
            </a:pPr>
            <a:r>
              <a:rPr lang="en-US" b="1" dirty="0"/>
              <a:t>Q: Who is Jesus that even the wind and the sea obey Him?</a:t>
            </a:r>
          </a:p>
          <a:p>
            <a:pPr marL="0" indent="0">
              <a:spcBef>
                <a:spcPts val="0"/>
              </a:spcBef>
              <a:buNone/>
            </a:pPr>
            <a:r>
              <a:rPr lang="en-US" dirty="0"/>
              <a:t>A: In calming the sea, Jesus not only reveals himself to be true God but as the Savior from sin.</a:t>
            </a:r>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1637539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SCRIPTURE</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buNone/>
            </a:pPr>
            <a:r>
              <a:rPr lang="en-US" dirty="0"/>
              <a:t>What we see in the disciples is also what we see in ourselves.  We struggle between faith and unbelief.  </a:t>
            </a:r>
          </a:p>
          <a:p>
            <a:pPr marL="0" lvl="0" indent="0" algn="ctr">
              <a:buNone/>
            </a:pPr>
            <a:endParaRPr lang="en-US" dirty="0"/>
          </a:p>
          <a:p>
            <a:pPr marL="0" lvl="0" indent="0" algn="ctr">
              <a:buNone/>
            </a:pPr>
            <a:r>
              <a:rPr lang="en-US" dirty="0"/>
              <a:t>On account of the storms of this life, we’re tempted by the our sinful flesh, the world and by Satan with the notion that you can’t trust God.  We’re tempted to believe He doesn’t love us and hasn’t saved us from sin and death and the devil.  We’re tempted to believe that God doesn’t provide us with all that we need in support of our body.  We’re tempted to believe that God is a liar by the things we experience.</a:t>
            </a:r>
          </a:p>
          <a:p>
            <a:pPr marL="0" indent="0">
              <a:spcBef>
                <a:spcPts val="0"/>
              </a:spcBef>
              <a:buNone/>
            </a:pPr>
            <a:endParaRPr lang="en-US" b="1" i="1" dirty="0"/>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38808380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Executive.thmx</Template>
  <TotalTime>24413</TotalTime>
  <Words>2407</Words>
  <Application>Microsoft Macintosh PowerPoint</Application>
  <PresentationFormat>On-screen Show (4:3)</PresentationFormat>
  <Paragraphs>178</Paragraphs>
  <Slides>25</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Century Gothic</vt:lpstr>
      <vt:lpstr>Courier New</vt:lpstr>
      <vt:lpstr>Palatino Linotype</vt:lpstr>
      <vt:lpstr>Executive</vt:lpstr>
      <vt:lpstr>The Lord’s Prayer</vt:lpstr>
      <vt:lpstr>Review</vt:lpstr>
      <vt:lpstr>Matthew 8:23-27</vt:lpstr>
      <vt:lpstr>Matthew 8:23-27</vt:lpstr>
      <vt:lpstr>SCRIPTURE</vt:lpstr>
      <vt:lpstr>SCRIPTURE</vt:lpstr>
      <vt:lpstr>SCRIPTURE</vt:lpstr>
      <vt:lpstr>SCRIPTURE</vt:lpstr>
      <vt:lpstr>SCRIPTURE</vt:lpstr>
      <vt:lpstr>SCRIPTURE</vt:lpstr>
      <vt:lpstr>6th Petition</vt:lpstr>
      <vt:lpstr>6th Petition</vt:lpstr>
      <vt:lpstr>6th Petition</vt:lpstr>
      <vt:lpstr>6th Petition</vt:lpstr>
      <vt:lpstr>6th Petition</vt:lpstr>
      <vt:lpstr>7th Petition</vt:lpstr>
      <vt:lpstr>7th Petition</vt:lpstr>
      <vt:lpstr>7th Petition</vt:lpstr>
      <vt:lpstr>7th Petition</vt:lpstr>
      <vt:lpstr>Conclusion</vt:lpstr>
      <vt:lpstr>Conclusion</vt:lpstr>
      <vt:lpstr>Conclusion</vt:lpstr>
      <vt:lpstr>Conclusion</vt:lpstr>
      <vt:lpstr>Conclusion</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314</cp:revision>
  <cp:lastPrinted>2018-12-12T19:24:43Z</cp:lastPrinted>
  <dcterms:created xsi:type="dcterms:W3CDTF">2016-10-18T19:14:33Z</dcterms:created>
  <dcterms:modified xsi:type="dcterms:W3CDTF">2020-01-29T17:25:43Z</dcterms:modified>
</cp:coreProperties>
</file>