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6" r:id="rId1"/>
  </p:sldMasterIdLst>
  <p:notesMasterIdLst>
    <p:notesMasterId r:id="rId28"/>
  </p:notesMasterIdLst>
  <p:handoutMasterIdLst>
    <p:handoutMasterId r:id="rId29"/>
  </p:handoutMasterIdLst>
  <p:sldIdLst>
    <p:sldId id="357" r:id="rId2"/>
    <p:sldId id="258" r:id="rId3"/>
    <p:sldId id="411" r:id="rId4"/>
    <p:sldId id="390" r:id="rId5"/>
    <p:sldId id="406" r:id="rId6"/>
    <p:sldId id="407" r:id="rId7"/>
    <p:sldId id="408" r:id="rId8"/>
    <p:sldId id="409" r:id="rId9"/>
    <p:sldId id="410" r:id="rId10"/>
    <p:sldId id="414" r:id="rId11"/>
    <p:sldId id="412" r:id="rId12"/>
    <p:sldId id="413" r:id="rId13"/>
    <p:sldId id="415" r:id="rId14"/>
    <p:sldId id="416" r:id="rId15"/>
    <p:sldId id="405" r:id="rId16"/>
    <p:sldId id="394" r:id="rId17"/>
    <p:sldId id="404" r:id="rId18"/>
    <p:sldId id="403" r:id="rId19"/>
    <p:sldId id="356" r:id="rId20"/>
    <p:sldId id="395" r:id="rId21"/>
    <p:sldId id="399" r:id="rId22"/>
    <p:sldId id="400" r:id="rId23"/>
    <p:sldId id="401" r:id="rId24"/>
    <p:sldId id="402" r:id="rId25"/>
    <p:sldId id="396" r:id="rId26"/>
    <p:sldId id="271"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athan Jennings" initials="JJ" lastIdx="1" clrIdx="0">
    <p:extLst>
      <p:ext uri="{19B8F6BF-5375-455C-9EA6-DF929625EA0E}">
        <p15:presenceInfo xmlns:p15="http://schemas.microsoft.com/office/powerpoint/2012/main" userId="Jonathan Jenning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04" autoAdjust="0"/>
    <p:restoredTop sz="77473" autoAdjust="0"/>
  </p:normalViewPr>
  <p:slideViewPr>
    <p:cSldViewPr snapToGrid="0" snapToObjects="1">
      <p:cViewPr varScale="1">
        <p:scale>
          <a:sx n="97" d="100"/>
          <a:sy n="97" d="100"/>
        </p:scale>
        <p:origin x="552" y="184"/>
      </p:cViewPr>
      <p:guideLst>
        <p:guide orient="horz" pos="2160"/>
        <p:guide pos="2880"/>
      </p:guideLst>
    </p:cSldViewPr>
  </p:slideViewPr>
  <p:outlineViewPr>
    <p:cViewPr>
      <p:scale>
        <a:sx n="33" d="100"/>
        <a:sy n="33" d="100"/>
      </p:scale>
      <p:origin x="0" y="407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CC8919-90B6-C949-BB00-D4F79CB4777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C36C944-9E7D-5448-8796-82CCBC6ABE4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E972740-4F25-0041-9F5F-5049A6F3B639}" type="datetimeFigureOut">
              <a:rPr lang="en-US" smtClean="0"/>
              <a:t>1/22/20</a:t>
            </a:fld>
            <a:endParaRPr lang="en-US"/>
          </a:p>
        </p:txBody>
      </p:sp>
      <p:sp>
        <p:nvSpPr>
          <p:cNvPr id="4" name="Footer Placeholder 3">
            <a:extLst>
              <a:ext uri="{FF2B5EF4-FFF2-40B4-BE49-F238E27FC236}">
                <a16:creationId xmlns:a16="http://schemas.microsoft.com/office/drawing/2014/main" id="{032D014E-72D5-5C4D-9AA8-3EB4BC36D6E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98E5AB3-2768-8040-8DA0-FADE14DC8D2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281D72-9D5C-514A-A495-27676AECB1C9}" type="slidenum">
              <a:rPr lang="en-US" smtClean="0"/>
              <a:t>‹#›</a:t>
            </a:fld>
            <a:endParaRPr lang="en-US"/>
          </a:p>
        </p:txBody>
      </p:sp>
    </p:spTree>
    <p:extLst>
      <p:ext uri="{BB962C8B-B14F-4D97-AF65-F5344CB8AC3E}">
        <p14:creationId xmlns:p14="http://schemas.microsoft.com/office/powerpoint/2010/main" val="8579490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C14D81-F5AA-8C40-94A3-2CBFB756C2AC}" type="datetimeFigureOut">
              <a:rPr lang="en-US" smtClean="0"/>
              <a:t>1/22/20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933C25-D8B8-8741-87B3-3FDB4A6D10D9}" type="slidenum">
              <a:rPr lang="en-US" smtClean="0"/>
              <a:t>‹#›</a:t>
            </a:fld>
            <a:endParaRPr lang="en-US"/>
          </a:p>
        </p:txBody>
      </p:sp>
    </p:spTree>
    <p:extLst>
      <p:ext uri="{BB962C8B-B14F-4D97-AF65-F5344CB8AC3E}">
        <p14:creationId xmlns:p14="http://schemas.microsoft.com/office/powerpoint/2010/main" val="9657335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a:defRPr/>
            </a:pPr>
            <a:endParaRPr lang="en-US" sz="1200" b="0" dirty="0"/>
          </a:p>
        </p:txBody>
      </p:sp>
      <p:sp>
        <p:nvSpPr>
          <p:cNvPr id="4" name="Slide Number Placeholder 3"/>
          <p:cNvSpPr>
            <a:spLocks noGrp="1"/>
          </p:cNvSpPr>
          <p:nvPr>
            <p:ph type="sldNum" sz="quarter" idx="10"/>
          </p:nvPr>
        </p:nvSpPr>
        <p:spPr/>
        <p:txBody>
          <a:bodyPr/>
          <a:lstStyle/>
          <a:p>
            <a:fld id="{B5933C25-D8B8-8741-87B3-3FDB4A6D10D9}" type="slidenum">
              <a:rPr lang="en-US" smtClean="0"/>
              <a:t>1</a:t>
            </a:fld>
            <a:endParaRPr lang="en-US"/>
          </a:p>
        </p:txBody>
      </p:sp>
    </p:spTree>
    <p:extLst>
      <p:ext uri="{BB962C8B-B14F-4D97-AF65-F5344CB8AC3E}">
        <p14:creationId xmlns:p14="http://schemas.microsoft.com/office/powerpoint/2010/main" val="13315983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11</a:t>
            </a:fld>
            <a:endParaRPr lang="en-US"/>
          </a:p>
        </p:txBody>
      </p:sp>
    </p:spTree>
    <p:extLst>
      <p:ext uri="{BB962C8B-B14F-4D97-AF65-F5344CB8AC3E}">
        <p14:creationId xmlns:p14="http://schemas.microsoft.com/office/powerpoint/2010/main" val="41264281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12</a:t>
            </a:fld>
            <a:endParaRPr lang="en-US"/>
          </a:p>
        </p:txBody>
      </p:sp>
    </p:spTree>
    <p:extLst>
      <p:ext uri="{BB962C8B-B14F-4D97-AF65-F5344CB8AC3E}">
        <p14:creationId xmlns:p14="http://schemas.microsoft.com/office/powerpoint/2010/main" val="35606503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13</a:t>
            </a:fld>
            <a:endParaRPr lang="en-US"/>
          </a:p>
        </p:txBody>
      </p:sp>
    </p:spTree>
    <p:extLst>
      <p:ext uri="{BB962C8B-B14F-4D97-AF65-F5344CB8AC3E}">
        <p14:creationId xmlns:p14="http://schemas.microsoft.com/office/powerpoint/2010/main" val="36713497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14</a:t>
            </a:fld>
            <a:endParaRPr lang="en-US"/>
          </a:p>
        </p:txBody>
      </p:sp>
    </p:spTree>
    <p:extLst>
      <p:ext uri="{BB962C8B-B14F-4D97-AF65-F5344CB8AC3E}">
        <p14:creationId xmlns:p14="http://schemas.microsoft.com/office/powerpoint/2010/main" val="35637484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15</a:t>
            </a:fld>
            <a:endParaRPr lang="en-US"/>
          </a:p>
        </p:txBody>
      </p:sp>
    </p:spTree>
    <p:extLst>
      <p:ext uri="{BB962C8B-B14F-4D97-AF65-F5344CB8AC3E}">
        <p14:creationId xmlns:p14="http://schemas.microsoft.com/office/powerpoint/2010/main" val="3789118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16</a:t>
            </a:fld>
            <a:endParaRPr lang="en-US"/>
          </a:p>
        </p:txBody>
      </p:sp>
    </p:spTree>
    <p:extLst>
      <p:ext uri="{BB962C8B-B14F-4D97-AF65-F5344CB8AC3E}">
        <p14:creationId xmlns:p14="http://schemas.microsoft.com/office/powerpoint/2010/main" val="24729611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17</a:t>
            </a:fld>
            <a:endParaRPr lang="en-US"/>
          </a:p>
        </p:txBody>
      </p:sp>
    </p:spTree>
    <p:extLst>
      <p:ext uri="{BB962C8B-B14F-4D97-AF65-F5344CB8AC3E}">
        <p14:creationId xmlns:p14="http://schemas.microsoft.com/office/powerpoint/2010/main" val="11088217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18</a:t>
            </a:fld>
            <a:endParaRPr lang="en-US"/>
          </a:p>
        </p:txBody>
      </p:sp>
    </p:spTree>
    <p:extLst>
      <p:ext uri="{BB962C8B-B14F-4D97-AF65-F5344CB8AC3E}">
        <p14:creationId xmlns:p14="http://schemas.microsoft.com/office/powerpoint/2010/main" val="12990788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19</a:t>
            </a:fld>
            <a:endParaRPr lang="en-US"/>
          </a:p>
        </p:txBody>
      </p:sp>
    </p:spTree>
    <p:extLst>
      <p:ext uri="{BB962C8B-B14F-4D97-AF65-F5344CB8AC3E}">
        <p14:creationId xmlns:p14="http://schemas.microsoft.com/office/powerpoint/2010/main" val="19455682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20</a:t>
            </a:fld>
            <a:endParaRPr lang="en-US"/>
          </a:p>
        </p:txBody>
      </p:sp>
    </p:spTree>
    <p:extLst>
      <p:ext uri="{BB962C8B-B14F-4D97-AF65-F5344CB8AC3E}">
        <p14:creationId xmlns:p14="http://schemas.microsoft.com/office/powerpoint/2010/main" val="914204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3</a:t>
            </a:fld>
            <a:endParaRPr lang="en-US"/>
          </a:p>
        </p:txBody>
      </p:sp>
    </p:spTree>
    <p:extLst>
      <p:ext uri="{BB962C8B-B14F-4D97-AF65-F5344CB8AC3E}">
        <p14:creationId xmlns:p14="http://schemas.microsoft.com/office/powerpoint/2010/main" val="10348757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21</a:t>
            </a:fld>
            <a:endParaRPr lang="en-US"/>
          </a:p>
        </p:txBody>
      </p:sp>
    </p:spTree>
    <p:extLst>
      <p:ext uri="{BB962C8B-B14F-4D97-AF65-F5344CB8AC3E}">
        <p14:creationId xmlns:p14="http://schemas.microsoft.com/office/powerpoint/2010/main" val="4640428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22</a:t>
            </a:fld>
            <a:endParaRPr lang="en-US"/>
          </a:p>
        </p:txBody>
      </p:sp>
    </p:spTree>
    <p:extLst>
      <p:ext uri="{BB962C8B-B14F-4D97-AF65-F5344CB8AC3E}">
        <p14:creationId xmlns:p14="http://schemas.microsoft.com/office/powerpoint/2010/main" val="42717291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23</a:t>
            </a:fld>
            <a:endParaRPr lang="en-US"/>
          </a:p>
        </p:txBody>
      </p:sp>
    </p:spTree>
    <p:extLst>
      <p:ext uri="{BB962C8B-B14F-4D97-AF65-F5344CB8AC3E}">
        <p14:creationId xmlns:p14="http://schemas.microsoft.com/office/powerpoint/2010/main" val="4212004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24</a:t>
            </a:fld>
            <a:endParaRPr lang="en-US"/>
          </a:p>
        </p:txBody>
      </p:sp>
    </p:spTree>
    <p:extLst>
      <p:ext uri="{BB962C8B-B14F-4D97-AF65-F5344CB8AC3E}">
        <p14:creationId xmlns:p14="http://schemas.microsoft.com/office/powerpoint/2010/main" val="6421255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25</a:t>
            </a:fld>
            <a:endParaRPr lang="en-US"/>
          </a:p>
        </p:txBody>
      </p:sp>
    </p:spTree>
    <p:extLst>
      <p:ext uri="{BB962C8B-B14F-4D97-AF65-F5344CB8AC3E}">
        <p14:creationId xmlns:p14="http://schemas.microsoft.com/office/powerpoint/2010/main" val="3512132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26</a:t>
            </a:fld>
            <a:endParaRPr lang="en-US"/>
          </a:p>
        </p:txBody>
      </p:sp>
    </p:spTree>
    <p:extLst>
      <p:ext uri="{BB962C8B-B14F-4D97-AF65-F5344CB8AC3E}">
        <p14:creationId xmlns:p14="http://schemas.microsoft.com/office/powerpoint/2010/main" val="1654182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4</a:t>
            </a:fld>
            <a:endParaRPr lang="en-US"/>
          </a:p>
        </p:txBody>
      </p:sp>
    </p:spTree>
    <p:extLst>
      <p:ext uri="{BB962C8B-B14F-4D97-AF65-F5344CB8AC3E}">
        <p14:creationId xmlns:p14="http://schemas.microsoft.com/office/powerpoint/2010/main" val="6836712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5</a:t>
            </a:fld>
            <a:endParaRPr lang="en-US"/>
          </a:p>
        </p:txBody>
      </p:sp>
    </p:spTree>
    <p:extLst>
      <p:ext uri="{BB962C8B-B14F-4D97-AF65-F5344CB8AC3E}">
        <p14:creationId xmlns:p14="http://schemas.microsoft.com/office/powerpoint/2010/main" val="29456492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6</a:t>
            </a:fld>
            <a:endParaRPr lang="en-US"/>
          </a:p>
        </p:txBody>
      </p:sp>
    </p:spTree>
    <p:extLst>
      <p:ext uri="{BB962C8B-B14F-4D97-AF65-F5344CB8AC3E}">
        <p14:creationId xmlns:p14="http://schemas.microsoft.com/office/powerpoint/2010/main" val="24483960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7</a:t>
            </a:fld>
            <a:endParaRPr lang="en-US"/>
          </a:p>
        </p:txBody>
      </p:sp>
    </p:spTree>
    <p:extLst>
      <p:ext uri="{BB962C8B-B14F-4D97-AF65-F5344CB8AC3E}">
        <p14:creationId xmlns:p14="http://schemas.microsoft.com/office/powerpoint/2010/main" val="17086951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8</a:t>
            </a:fld>
            <a:endParaRPr lang="en-US"/>
          </a:p>
        </p:txBody>
      </p:sp>
    </p:spTree>
    <p:extLst>
      <p:ext uri="{BB962C8B-B14F-4D97-AF65-F5344CB8AC3E}">
        <p14:creationId xmlns:p14="http://schemas.microsoft.com/office/powerpoint/2010/main" val="8609571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9</a:t>
            </a:fld>
            <a:endParaRPr lang="en-US"/>
          </a:p>
        </p:txBody>
      </p:sp>
    </p:spTree>
    <p:extLst>
      <p:ext uri="{BB962C8B-B14F-4D97-AF65-F5344CB8AC3E}">
        <p14:creationId xmlns:p14="http://schemas.microsoft.com/office/powerpoint/2010/main" val="4195031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10</a:t>
            </a:fld>
            <a:endParaRPr lang="en-US"/>
          </a:p>
        </p:txBody>
      </p:sp>
    </p:spTree>
    <p:extLst>
      <p:ext uri="{BB962C8B-B14F-4D97-AF65-F5344CB8AC3E}">
        <p14:creationId xmlns:p14="http://schemas.microsoft.com/office/powerpoint/2010/main" val="11385544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90E056E-83DE-6A4B-BEB9-6F8E366E1588}" type="datetimeFigureOut">
              <a:rPr lang="en-US" smtClean="0"/>
              <a:t>1/22/20</a:t>
            </a:fld>
            <a:endParaRPr lang="en-US"/>
          </a:p>
        </p:txBody>
      </p:sp>
      <p:sp>
        <p:nvSpPr>
          <p:cNvPr id="8" name="Slide Number Placeholder 7"/>
          <p:cNvSpPr>
            <a:spLocks noGrp="1"/>
          </p:cNvSpPr>
          <p:nvPr>
            <p:ph type="sldNum" sz="quarter" idx="11"/>
          </p:nvPr>
        </p:nvSpPr>
        <p:spPr/>
        <p:txBody>
          <a:bodyPr/>
          <a:lstStyle/>
          <a:p>
            <a:fld id="{2754ED01-E2A0-4C1E-8E21-014B99041579}"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1/22/20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1/22/20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0E056E-83DE-6A4B-BEB9-6F8E366E1588}" type="datetimeFigureOut">
              <a:rPr lang="en-US" smtClean="0"/>
              <a:t>1/22/20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0E056E-83DE-6A4B-BEB9-6F8E366E1588}" type="datetimeFigureOut">
              <a:rPr lang="en-US" smtClean="0"/>
              <a:t>1/22/20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0E056E-83DE-6A4B-BEB9-6F8E366E1588}" type="datetimeFigureOut">
              <a:rPr lang="en-US" smtClean="0"/>
              <a:t>1/22/20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90E056E-83DE-6A4B-BEB9-6F8E366E1588}" type="datetimeFigureOut">
              <a:rPr lang="en-US" smtClean="0"/>
              <a:t>1/22/20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DB652A-5E9E-FD4E-B13F-807E0B5A8A90}"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0E056E-83DE-6A4B-BEB9-6F8E366E1588}" type="datetimeFigureOut">
              <a:rPr lang="en-US" smtClean="0"/>
              <a:t>1/22/20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056E-83DE-6A4B-BEB9-6F8E366E1588}" type="datetimeFigureOut">
              <a:rPr lang="en-US" smtClean="0"/>
              <a:t>1/22/20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1/22/20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1/22/20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90E056E-83DE-6A4B-BEB9-6F8E366E1588}" type="datetimeFigureOut">
              <a:rPr lang="en-US" smtClean="0"/>
              <a:t>1/22/20</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32DB652A-5E9E-FD4E-B13F-807E0B5A8A90}"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r>
              <a:rPr lang="en-US" dirty="0"/>
              <a:t>The Lord’s Prayer</a:t>
            </a:r>
          </a:p>
        </p:txBody>
      </p:sp>
      <p:sp>
        <p:nvSpPr>
          <p:cNvPr id="5" name="Subtitle 4"/>
          <p:cNvSpPr>
            <a:spLocks noGrp="1"/>
          </p:cNvSpPr>
          <p:nvPr>
            <p:ph type="subTitle" idx="1"/>
          </p:nvPr>
        </p:nvSpPr>
        <p:spPr>
          <a:xfrm>
            <a:off x="1371600" y="3903154"/>
            <a:ext cx="6400800" cy="1219200"/>
          </a:xfrm>
        </p:spPr>
        <p:txBody>
          <a:bodyPr/>
          <a:lstStyle/>
          <a:p>
            <a:r>
              <a:rPr lang="en-US" b="1" i="1" dirty="0"/>
              <a:t>The 4</a:t>
            </a:r>
            <a:r>
              <a:rPr lang="en-US" b="1" i="1" baseline="30000" dirty="0"/>
              <a:t>th</a:t>
            </a:r>
            <a:r>
              <a:rPr lang="en-US" b="1" i="1" dirty="0"/>
              <a:t> &amp; 5</a:t>
            </a:r>
            <a:r>
              <a:rPr lang="en-US" b="1" i="1" baseline="30000" dirty="0"/>
              <a:t>th</a:t>
            </a:r>
            <a:r>
              <a:rPr lang="en-US" b="1" i="1" dirty="0"/>
              <a:t> Petitions</a:t>
            </a:r>
          </a:p>
        </p:txBody>
      </p:sp>
    </p:spTree>
    <p:extLst>
      <p:ext uri="{BB962C8B-B14F-4D97-AF65-F5344CB8AC3E}">
        <p14:creationId xmlns:p14="http://schemas.microsoft.com/office/powerpoint/2010/main" val="27744663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Genesis 44:14-17</a:t>
            </a:r>
          </a:p>
        </p:txBody>
      </p:sp>
      <p:sp>
        <p:nvSpPr>
          <p:cNvPr id="3" name="Content Placeholder 2"/>
          <p:cNvSpPr>
            <a:spLocks noGrp="1"/>
          </p:cNvSpPr>
          <p:nvPr>
            <p:ph idx="1"/>
          </p:nvPr>
        </p:nvSpPr>
        <p:spPr>
          <a:xfrm>
            <a:off x="457200" y="914400"/>
            <a:ext cx="8229600" cy="5943600"/>
          </a:xfrm>
        </p:spPr>
        <p:txBody>
          <a:bodyPr>
            <a:normAutofit/>
          </a:bodyPr>
          <a:lstStyle/>
          <a:p>
            <a:pPr marL="0" lvl="0" indent="0" algn="ctr">
              <a:buNone/>
            </a:pPr>
            <a:r>
              <a:rPr lang="en-US" b="1" dirty="0"/>
              <a:t>Read Genesis 44:14-17</a:t>
            </a:r>
          </a:p>
          <a:p>
            <a:pPr marL="0" lvl="0" indent="0">
              <a:buNone/>
            </a:pPr>
            <a:endParaRPr lang="en-US" dirty="0"/>
          </a:p>
          <a:p>
            <a:pPr marL="0" lvl="0" indent="0">
              <a:buNone/>
            </a:pPr>
            <a:r>
              <a:rPr lang="en-US" b="1" dirty="0"/>
              <a:t>Q: In verse 16, what guilt is Judah speaking of?</a:t>
            </a:r>
          </a:p>
          <a:p>
            <a:pPr marL="0" lvl="0" indent="0">
              <a:buNone/>
            </a:pPr>
            <a:r>
              <a:rPr lang="en-US" dirty="0"/>
              <a:t>A: Though innocent of stealing the cup, Judah knew that before God, he and his brothers were guilty.  The threat of slavery reminded them of their sin of selling Joseph into slavery.</a:t>
            </a:r>
          </a:p>
        </p:txBody>
      </p:sp>
      <p:sp>
        <p:nvSpPr>
          <p:cNvPr id="4" name="TextBox 3">
            <a:extLst>
              <a:ext uri="{FF2B5EF4-FFF2-40B4-BE49-F238E27FC236}">
                <a16:creationId xmlns:a16="http://schemas.microsoft.com/office/drawing/2014/main" id="{3056A967-24C5-0940-97B6-B730B2815905}"/>
              </a:ext>
            </a:extLst>
          </p:cNvPr>
          <p:cNvSpPr txBox="1"/>
          <p:nvPr/>
        </p:nvSpPr>
        <p:spPr>
          <a:xfrm>
            <a:off x="3319975" y="174439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320731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Genesis 44:18-34</a:t>
            </a:r>
          </a:p>
        </p:txBody>
      </p:sp>
      <p:sp>
        <p:nvSpPr>
          <p:cNvPr id="3" name="Content Placeholder 2"/>
          <p:cNvSpPr>
            <a:spLocks noGrp="1"/>
          </p:cNvSpPr>
          <p:nvPr>
            <p:ph idx="1"/>
          </p:nvPr>
        </p:nvSpPr>
        <p:spPr>
          <a:xfrm>
            <a:off x="457200" y="914400"/>
            <a:ext cx="8229600" cy="5943600"/>
          </a:xfrm>
        </p:spPr>
        <p:txBody>
          <a:bodyPr>
            <a:normAutofit/>
          </a:bodyPr>
          <a:lstStyle/>
          <a:p>
            <a:pPr marL="0" lvl="0" indent="0" algn="ctr">
              <a:buNone/>
            </a:pPr>
            <a:r>
              <a:rPr lang="en-US" dirty="0"/>
              <a:t>Read Genesis 44:18-34</a:t>
            </a:r>
          </a:p>
          <a:p>
            <a:pPr marL="0" lvl="0" indent="0" algn="ctr">
              <a:buNone/>
            </a:pPr>
            <a:endParaRPr lang="en-US" dirty="0"/>
          </a:p>
          <a:p>
            <a:pPr marL="0" lvl="0" indent="0">
              <a:buNone/>
            </a:pPr>
            <a:r>
              <a:rPr lang="en-US" b="1" dirty="0"/>
              <a:t>Q: What does Judah offer to do?</a:t>
            </a:r>
          </a:p>
          <a:p>
            <a:pPr marL="0" lvl="0" indent="0">
              <a:buNone/>
            </a:pPr>
            <a:r>
              <a:rPr lang="en-US" dirty="0"/>
              <a:t>A: Judah could not stand to see the misery that would afflict his father.  Judah is willing to be enslaved in place of his brother.</a:t>
            </a:r>
          </a:p>
          <a:p>
            <a:pPr marL="0" lvl="0" indent="0">
              <a:buNone/>
            </a:pPr>
            <a:endParaRPr lang="en-US" dirty="0"/>
          </a:p>
          <a:p>
            <a:pPr marL="0" lvl="0" indent="0">
              <a:buNone/>
            </a:pPr>
            <a:r>
              <a:rPr lang="en-US" b="1" dirty="0"/>
              <a:t>Q: In what way is Judah seen as a type of Christ?</a:t>
            </a:r>
          </a:p>
          <a:p>
            <a:pPr marL="0" lvl="0" indent="0">
              <a:buNone/>
            </a:pPr>
            <a:r>
              <a:rPr lang="en-US" dirty="0"/>
              <a:t>A: Even though He was sinless, Jesus hands himself over to death in our place.</a:t>
            </a:r>
          </a:p>
          <a:p>
            <a:pPr marL="0" lvl="0" indent="0">
              <a:buNone/>
            </a:pPr>
            <a:endParaRPr lang="en-US" dirty="0"/>
          </a:p>
          <a:p>
            <a:pPr marL="0" lvl="0" indent="0">
              <a:buNone/>
            </a:pPr>
            <a:r>
              <a:rPr lang="en-US" b="1" dirty="0"/>
              <a:t>Q: Jesus is a descendant of which of the twelve brothers?</a:t>
            </a:r>
          </a:p>
          <a:p>
            <a:pPr marL="0" lvl="0" indent="0">
              <a:buNone/>
            </a:pPr>
            <a:r>
              <a:rPr lang="en-US" dirty="0"/>
              <a:t>A: Judah!</a:t>
            </a:r>
          </a:p>
        </p:txBody>
      </p:sp>
      <p:sp>
        <p:nvSpPr>
          <p:cNvPr id="4" name="TextBox 3">
            <a:extLst>
              <a:ext uri="{FF2B5EF4-FFF2-40B4-BE49-F238E27FC236}">
                <a16:creationId xmlns:a16="http://schemas.microsoft.com/office/drawing/2014/main" id="{3056A967-24C5-0940-97B6-B730B2815905}"/>
              </a:ext>
            </a:extLst>
          </p:cNvPr>
          <p:cNvSpPr txBox="1"/>
          <p:nvPr/>
        </p:nvSpPr>
        <p:spPr>
          <a:xfrm>
            <a:off x="3319975" y="174439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942646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Genesis 45:1-8</a:t>
            </a:r>
          </a:p>
        </p:txBody>
      </p:sp>
      <p:sp>
        <p:nvSpPr>
          <p:cNvPr id="3" name="Content Placeholder 2"/>
          <p:cNvSpPr>
            <a:spLocks noGrp="1"/>
          </p:cNvSpPr>
          <p:nvPr>
            <p:ph idx="1"/>
          </p:nvPr>
        </p:nvSpPr>
        <p:spPr>
          <a:xfrm>
            <a:off x="457200" y="914400"/>
            <a:ext cx="8229600" cy="5943600"/>
          </a:xfrm>
        </p:spPr>
        <p:txBody>
          <a:bodyPr>
            <a:normAutofit/>
          </a:bodyPr>
          <a:lstStyle/>
          <a:p>
            <a:pPr marL="0" lvl="0" indent="0" algn="ctr">
              <a:buNone/>
            </a:pPr>
            <a:r>
              <a:rPr lang="en-US" b="1" dirty="0"/>
              <a:t>Read Genesis 45:1-11</a:t>
            </a:r>
          </a:p>
          <a:p>
            <a:pPr marL="0" lvl="0" indent="0" algn="ctr">
              <a:buNone/>
            </a:pPr>
            <a:endParaRPr lang="en-US" dirty="0"/>
          </a:p>
          <a:p>
            <a:pPr marL="0" lvl="0" indent="0">
              <a:buNone/>
            </a:pPr>
            <a:r>
              <a:rPr lang="en-US" b="1" dirty="0"/>
              <a:t>Q: Why did Joseph weep?</a:t>
            </a:r>
          </a:p>
          <a:p>
            <a:pPr marL="0" lvl="0" indent="0">
              <a:buNone/>
            </a:pPr>
            <a:r>
              <a:rPr lang="en-US" dirty="0"/>
              <a:t>A: It pained Joseph to bring about in his brothers the realization of their sin.  He loves them and doesn’t want to punish them, but for their good he does.</a:t>
            </a:r>
          </a:p>
          <a:p>
            <a:pPr marL="0" lvl="0" indent="0">
              <a:buNone/>
            </a:pPr>
            <a:endParaRPr lang="en-US" dirty="0"/>
          </a:p>
          <a:p>
            <a:pPr marL="0" lvl="0" indent="0">
              <a:buNone/>
            </a:pPr>
            <a:r>
              <a:rPr lang="en-US" b="1" dirty="0"/>
              <a:t>Q: Who ultimately sold Joseph to Egypt?</a:t>
            </a:r>
          </a:p>
          <a:p>
            <a:pPr marL="0" lvl="0" indent="0">
              <a:buNone/>
            </a:pPr>
            <a:r>
              <a:rPr lang="en-US" dirty="0"/>
              <a:t>A: God!  We know the brothers hated Joseph.  We know that they sold him to Egypt.  Yet, Joseph’s faith in the Gospel redefines everything.  Joseph doesn’t blame his brothers one bit for what they did.  He doesn’t hold their sins against them.</a:t>
            </a:r>
          </a:p>
        </p:txBody>
      </p:sp>
      <p:sp>
        <p:nvSpPr>
          <p:cNvPr id="4" name="TextBox 3">
            <a:extLst>
              <a:ext uri="{FF2B5EF4-FFF2-40B4-BE49-F238E27FC236}">
                <a16:creationId xmlns:a16="http://schemas.microsoft.com/office/drawing/2014/main" id="{3056A967-24C5-0940-97B6-B730B2815905}"/>
              </a:ext>
            </a:extLst>
          </p:cNvPr>
          <p:cNvSpPr txBox="1"/>
          <p:nvPr/>
        </p:nvSpPr>
        <p:spPr>
          <a:xfrm>
            <a:off x="3319975" y="174439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42028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Genesis 50</a:t>
            </a:r>
          </a:p>
        </p:txBody>
      </p:sp>
      <p:sp>
        <p:nvSpPr>
          <p:cNvPr id="3" name="Content Placeholder 2"/>
          <p:cNvSpPr>
            <a:spLocks noGrp="1"/>
          </p:cNvSpPr>
          <p:nvPr>
            <p:ph idx="1"/>
          </p:nvPr>
        </p:nvSpPr>
        <p:spPr>
          <a:xfrm>
            <a:off x="457200" y="914400"/>
            <a:ext cx="8229600" cy="5943600"/>
          </a:xfrm>
        </p:spPr>
        <p:txBody>
          <a:bodyPr>
            <a:normAutofit/>
          </a:bodyPr>
          <a:lstStyle/>
          <a:p>
            <a:pPr marL="0" lvl="0" indent="0" algn="ctr">
              <a:buNone/>
            </a:pPr>
            <a:r>
              <a:rPr lang="en-US" b="1" dirty="0"/>
              <a:t>Read Genesis 50:15-21</a:t>
            </a:r>
          </a:p>
          <a:p>
            <a:pPr marL="0" lvl="0" indent="0" algn="ctr">
              <a:buNone/>
            </a:pPr>
            <a:endParaRPr lang="en-US" dirty="0"/>
          </a:p>
          <a:p>
            <a:pPr marL="0" lvl="0" indent="0">
              <a:buNone/>
            </a:pPr>
            <a:r>
              <a:rPr lang="en-US" b="1" dirty="0"/>
              <a:t>Q:  Did the brothers doubt the forgiveness of sins?  How so?</a:t>
            </a:r>
          </a:p>
          <a:p>
            <a:pPr marL="0" lvl="0" indent="0">
              <a:buNone/>
            </a:pPr>
            <a:r>
              <a:rPr lang="en-US" dirty="0"/>
              <a:t>A: They made up a story that said Joseph should forgive his brothers.</a:t>
            </a:r>
          </a:p>
          <a:p>
            <a:pPr marL="0" lvl="0" indent="0">
              <a:buNone/>
            </a:pPr>
            <a:endParaRPr lang="en-US" dirty="0"/>
          </a:p>
          <a:p>
            <a:pPr marL="0" lvl="0" indent="0">
              <a:buNone/>
            </a:pPr>
            <a:r>
              <a:rPr lang="en-US" b="1" dirty="0"/>
              <a:t>Q: How does Joseph respond?</a:t>
            </a:r>
          </a:p>
          <a:p>
            <a:pPr marL="0" lvl="0" indent="0">
              <a:buNone/>
            </a:pPr>
            <a:r>
              <a:rPr lang="en-US" dirty="0"/>
              <a:t>A: He reassures his brothers of the forgiveness of sins. He is in the place of God.  While they meant everything for evil, God used it for good.  He reassures them that they will receive daily bread – providing for them and their families.</a:t>
            </a:r>
          </a:p>
        </p:txBody>
      </p:sp>
      <p:sp>
        <p:nvSpPr>
          <p:cNvPr id="4" name="TextBox 3">
            <a:extLst>
              <a:ext uri="{FF2B5EF4-FFF2-40B4-BE49-F238E27FC236}">
                <a16:creationId xmlns:a16="http://schemas.microsoft.com/office/drawing/2014/main" id="{3056A967-24C5-0940-97B6-B730B2815905}"/>
              </a:ext>
            </a:extLst>
          </p:cNvPr>
          <p:cNvSpPr txBox="1"/>
          <p:nvPr/>
        </p:nvSpPr>
        <p:spPr>
          <a:xfrm>
            <a:off x="3319975" y="174439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521862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Genesis 50</a:t>
            </a:r>
          </a:p>
        </p:txBody>
      </p:sp>
      <p:sp>
        <p:nvSpPr>
          <p:cNvPr id="3" name="Content Placeholder 2"/>
          <p:cNvSpPr>
            <a:spLocks noGrp="1"/>
          </p:cNvSpPr>
          <p:nvPr>
            <p:ph idx="1"/>
          </p:nvPr>
        </p:nvSpPr>
        <p:spPr>
          <a:xfrm>
            <a:off x="457200" y="914400"/>
            <a:ext cx="8229600" cy="5943600"/>
          </a:xfrm>
        </p:spPr>
        <p:txBody>
          <a:bodyPr>
            <a:normAutofit/>
          </a:bodyPr>
          <a:lstStyle/>
          <a:p>
            <a:pPr marL="0" lvl="0" indent="0" algn="ctr">
              <a:buNone/>
            </a:pPr>
            <a:endParaRPr lang="en-US" dirty="0"/>
          </a:p>
          <a:p>
            <a:pPr marL="0" lvl="0" indent="0" algn="ctr">
              <a:buNone/>
            </a:pPr>
            <a:r>
              <a:rPr lang="en-US" dirty="0"/>
              <a:t>Joseph didn’t want his brothers to eat of their daily bread, to enjoy the richest land in Egypt, while feeling guilty of their sin against Joseph.  </a:t>
            </a:r>
          </a:p>
          <a:p>
            <a:pPr marL="0" lvl="0" indent="0" algn="ctr">
              <a:buNone/>
            </a:pPr>
            <a:endParaRPr lang="en-US" dirty="0"/>
          </a:p>
          <a:p>
            <a:pPr marL="0" lvl="0" indent="0" algn="ctr">
              <a:buNone/>
            </a:pPr>
            <a:r>
              <a:rPr lang="en-US" dirty="0"/>
              <a:t>Joseph want his brothers to receive their daily bread freely, having received forgiveness.</a:t>
            </a:r>
          </a:p>
          <a:p>
            <a:pPr marL="0" lvl="0" indent="0" algn="ctr">
              <a:buNone/>
            </a:pPr>
            <a:endParaRPr lang="en-US" dirty="0"/>
          </a:p>
          <a:p>
            <a:pPr marL="0" lvl="0" indent="0" algn="ctr">
              <a:buNone/>
            </a:pPr>
            <a:r>
              <a:rPr lang="en-US" dirty="0"/>
              <a:t>He wanted his brothers to give thanks to the Lord for His mercy endures forever.</a:t>
            </a:r>
          </a:p>
        </p:txBody>
      </p:sp>
      <p:sp>
        <p:nvSpPr>
          <p:cNvPr id="4" name="TextBox 3">
            <a:extLst>
              <a:ext uri="{FF2B5EF4-FFF2-40B4-BE49-F238E27FC236}">
                <a16:creationId xmlns:a16="http://schemas.microsoft.com/office/drawing/2014/main" id="{3056A967-24C5-0940-97B6-B730B2815905}"/>
              </a:ext>
            </a:extLst>
          </p:cNvPr>
          <p:cNvSpPr txBox="1"/>
          <p:nvPr/>
        </p:nvSpPr>
        <p:spPr>
          <a:xfrm>
            <a:off x="3319975" y="174439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9256874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4</a:t>
            </a:r>
            <a:r>
              <a:rPr lang="en-US" baseline="30000" dirty="0"/>
              <a:t>th</a:t>
            </a:r>
            <a:r>
              <a:rPr lang="en-US" dirty="0"/>
              <a:t> Petition</a:t>
            </a:r>
          </a:p>
        </p:txBody>
      </p:sp>
      <p:sp>
        <p:nvSpPr>
          <p:cNvPr id="3" name="Content Placeholder 2"/>
          <p:cNvSpPr>
            <a:spLocks noGrp="1"/>
          </p:cNvSpPr>
          <p:nvPr>
            <p:ph idx="1"/>
          </p:nvPr>
        </p:nvSpPr>
        <p:spPr>
          <a:xfrm>
            <a:off x="457200" y="914400"/>
            <a:ext cx="8229600" cy="5943600"/>
          </a:xfrm>
        </p:spPr>
        <p:txBody>
          <a:bodyPr>
            <a:normAutofit lnSpcReduction="10000"/>
          </a:bodyPr>
          <a:lstStyle/>
          <a:p>
            <a:pPr marL="0" lvl="0" indent="0" algn="ctr">
              <a:buNone/>
            </a:pPr>
            <a:r>
              <a:rPr lang="en-US" b="1" dirty="0"/>
              <a:t>Give us this day our daily bread.</a:t>
            </a:r>
          </a:p>
          <a:p>
            <a:pPr marL="0" lvl="0" indent="0" algn="ctr">
              <a:buNone/>
            </a:pPr>
            <a:endParaRPr lang="en-US" i="1" dirty="0"/>
          </a:p>
          <a:p>
            <a:pPr marL="0" lvl="0" indent="0" algn="ctr">
              <a:buNone/>
            </a:pPr>
            <a:r>
              <a:rPr lang="en-US" i="1" dirty="0"/>
              <a:t>What does this mean?</a:t>
            </a:r>
            <a:r>
              <a:rPr lang="en-US" dirty="0"/>
              <a:t>  God certainly gives daily bread to everyone without our prayers, even to all evil people, but we pray in this petition that God would lead us to realize this and to receive our daily bread with thanksgiving.</a:t>
            </a:r>
          </a:p>
          <a:p>
            <a:pPr marL="0" lvl="0" indent="0" algn="ctr">
              <a:buNone/>
            </a:pPr>
            <a:endParaRPr lang="en-US" dirty="0"/>
          </a:p>
          <a:p>
            <a:pPr marL="0" lvl="0" indent="0" algn="ctr">
              <a:buNone/>
            </a:pPr>
            <a:r>
              <a:rPr lang="en-US" i="1" dirty="0"/>
              <a:t>What is meant by daily bread?  </a:t>
            </a:r>
            <a:r>
              <a:rPr lang="en-US" dirty="0"/>
              <a:t>Daily bread includes everything that has to do with the support and needs of the body, such as food, drink, clothing, shoes, house, home, land, animals, money, goods, a devout husband or wife, devout children, devout workers, devout and faithful rulers, good government, good weather, peace, health, self-control, good reputation, good friends, faithful neighbors, and the like.</a:t>
            </a:r>
          </a:p>
          <a:p>
            <a:pPr marL="0" indent="0">
              <a:spcBef>
                <a:spcPts val="0"/>
              </a:spcBef>
              <a:buNone/>
            </a:pPr>
            <a:endParaRPr lang="en-US" dirty="0"/>
          </a:p>
        </p:txBody>
      </p:sp>
    </p:spTree>
    <p:extLst>
      <p:ext uri="{BB962C8B-B14F-4D97-AF65-F5344CB8AC3E}">
        <p14:creationId xmlns:p14="http://schemas.microsoft.com/office/powerpoint/2010/main" val="28917974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4</a:t>
            </a:r>
            <a:r>
              <a:rPr lang="en-US" baseline="30000" dirty="0"/>
              <a:t>th</a:t>
            </a:r>
            <a:r>
              <a:rPr lang="en-US" dirty="0"/>
              <a:t> Petition</a:t>
            </a:r>
          </a:p>
        </p:txBody>
      </p:sp>
      <p:sp>
        <p:nvSpPr>
          <p:cNvPr id="3" name="Content Placeholder 2"/>
          <p:cNvSpPr>
            <a:spLocks noGrp="1"/>
          </p:cNvSpPr>
          <p:nvPr>
            <p:ph idx="1"/>
          </p:nvPr>
        </p:nvSpPr>
        <p:spPr>
          <a:xfrm>
            <a:off x="457200" y="914400"/>
            <a:ext cx="8229600" cy="5943600"/>
          </a:xfrm>
        </p:spPr>
        <p:txBody>
          <a:bodyPr>
            <a:normAutofit/>
          </a:bodyPr>
          <a:lstStyle/>
          <a:p>
            <a:pPr marL="0" indent="0">
              <a:spcBef>
                <a:spcPts val="0"/>
              </a:spcBef>
              <a:buNone/>
            </a:pPr>
            <a:r>
              <a:rPr lang="en-US" b="1" dirty="0"/>
              <a:t>Q: What is meant by daily bread?</a:t>
            </a:r>
          </a:p>
          <a:p>
            <a:pPr marL="0" indent="0">
              <a:spcBef>
                <a:spcPts val="0"/>
              </a:spcBef>
              <a:buNone/>
            </a:pPr>
            <a:r>
              <a:rPr lang="en-US" dirty="0"/>
              <a:t>A: Everything that we need to support this body and life.  "Daily" highlights how every moment and every day of our lives depend upon God's provisions (See Acts 17:28).</a:t>
            </a:r>
          </a:p>
          <a:p>
            <a:pPr marL="0" indent="0">
              <a:spcBef>
                <a:spcPts val="0"/>
              </a:spcBef>
              <a:buNone/>
            </a:pPr>
            <a:endParaRPr lang="en-US" dirty="0"/>
          </a:p>
          <a:p>
            <a:pPr marL="0" indent="0">
              <a:spcBef>
                <a:spcPts val="0"/>
              </a:spcBef>
              <a:buNone/>
            </a:pPr>
            <a:r>
              <a:rPr lang="en-US" b="1" dirty="0"/>
              <a:t>Q: How does God provide our daily bread?</a:t>
            </a:r>
          </a:p>
          <a:p>
            <a:pPr marL="0" indent="0">
              <a:spcBef>
                <a:spcPts val="0"/>
              </a:spcBef>
              <a:buNone/>
            </a:pPr>
            <a:r>
              <a:rPr lang="en-US" dirty="0"/>
              <a:t>A: He brings forth all those things we need. Psalm 104:14 says, "You cause the grass to grow for the livestock and plants for man to cultivate, that he may bring forth food from the earth..."</a:t>
            </a:r>
          </a:p>
        </p:txBody>
      </p:sp>
    </p:spTree>
    <p:extLst>
      <p:ext uri="{BB962C8B-B14F-4D97-AF65-F5344CB8AC3E}">
        <p14:creationId xmlns:p14="http://schemas.microsoft.com/office/powerpoint/2010/main" val="3672367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4</a:t>
            </a:r>
            <a:r>
              <a:rPr lang="en-US" baseline="30000" dirty="0"/>
              <a:t>th</a:t>
            </a:r>
            <a:r>
              <a:rPr lang="en-US" dirty="0"/>
              <a:t> Petition</a:t>
            </a:r>
          </a:p>
        </p:txBody>
      </p:sp>
      <p:sp>
        <p:nvSpPr>
          <p:cNvPr id="3" name="Content Placeholder 2"/>
          <p:cNvSpPr>
            <a:spLocks noGrp="1"/>
          </p:cNvSpPr>
          <p:nvPr>
            <p:ph idx="1"/>
          </p:nvPr>
        </p:nvSpPr>
        <p:spPr>
          <a:xfrm>
            <a:off x="457200" y="914400"/>
            <a:ext cx="8229600" cy="5943600"/>
          </a:xfrm>
        </p:spPr>
        <p:txBody>
          <a:bodyPr>
            <a:normAutofit/>
          </a:bodyPr>
          <a:lstStyle/>
          <a:p>
            <a:pPr marL="0" indent="0">
              <a:spcBef>
                <a:spcPts val="0"/>
              </a:spcBef>
              <a:buNone/>
            </a:pPr>
            <a:r>
              <a:rPr lang="en-US" b="1" dirty="0"/>
              <a:t>Q: Does God give daily bread only to Christians?</a:t>
            </a:r>
          </a:p>
          <a:p>
            <a:pPr marL="0" indent="0">
              <a:spcBef>
                <a:spcPts val="0"/>
              </a:spcBef>
              <a:buNone/>
            </a:pPr>
            <a:r>
              <a:rPr lang="en-US" dirty="0"/>
              <a:t>A: No, our loving creator looks after His entire creation - both Christians and non-Christians, people and animals (See Matt. 5:45).</a:t>
            </a:r>
          </a:p>
          <a:p>
            <a:pPr marL="0" indent="0">
              <a:spcBef>
                <a:spcPts val="0"/>
              </a:spcBef>
              <a:buNone/>
            </a:pPr>
            <a:endParaRPr lang="en-US" dirty="0"/>
          </a:p>
        </p:txBody>
      </p:sp>
    </p:spTree>
    <p:extLst>
      <p:ext uri="{BB962C8B-B14F-4D97-AF65-F5344CB8AC3E}">
        <p14:creationId xmlns:p14="http://schemas.microsoft.com/office/powerpoint/2010/main" val="1084380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4</a:t>
            </a:r>
            <a:r>
              <a:rPr lang="en-US" baseline="30000" dirty="0"/>
              <a:t>th</a:t>
            </a:r>
            <a:r>
              <a:rPr lang="en-US" dirty="0"/>
              <a:t> Petition</a:t>
            </a:r>
          </a:p>
        </p:txBody>
      </p:sp>
      <p:sp>
        <p:nvSpPr>
          <p:cNvPr id="3" name="Content Placeholder 2"/>
          <p:cNvSpPr>
            <a:spLocks noGrp="1"/>
          </p:cNvSpPr>
          <p:nvPr>
            <p:ph idx="1"/>
          </p:nvPr>
        </p:nvSpPr>
        <p:spPr>
          <a:xfrm>
            <a:off x="457200" y="914400"/>
            <a:ext cx="8229600" cy="5943600"/>
          </a:xfrm>
        </p:spPr>
        <p:txBody>
          <a:bodyPr>
            <a:normAutofit/>
          </a:bodyPr>
          <a:lstStyle/>
          <a:p>
            <a:pPr marL="0" indent="0" algn="ctr">
              <a:spcBef>
                <a:spcPts val="0"/>
              </a:spcBef>
              <a:buNone/>
            </a:pPr>
            <a:r>
              <a:rPr lang="en-US" b="1" dirty="0"/>
              <a:t>Discuss:</a:t>
            </a:r>
          </a:p>
          <a:p>
            <a:pPr marL="0" indent="0" algn="ctr">
              <a:spcBef>
                <a:spcPts val="0"/>
              </a:spcBef>
              <a:buNone/>
            </a:pPr>
            <a:r>
              <a:rPr lang="en-US" dirty="0"/>
              <a:t>How does this petition relate to the 9th and 10th Commandments, and 1st Article of the Creed? </a:t>
            </a:r>
          </a:p>
          <a:p>
            <a:pPr marL="0" indent="0" algn="ctr">
              <a:spcBef>
                <a:spcPts val="0"/>
              </a:spcBef>
              <a:buNone/>
            </a:pPr>
            <a:endParaRPr lang="en-US" dirty="0"/>
          </a:p>
          <a:p>
            <a:pPr marL="0" indent="0" algn="ctr">
              <a:spcBef>
                <a:spcPts val="0"/>
              </a:spcBef>
              <a:buNone/>
            </a:pPr>
            <a:r>
              <a:rPr lang="en-US" dirty="0"/>
              <a:t>How does this petition relate to the previous petitions of the Lord’s Prayer?</a:t>
            </a:r>
          </a:p>
          <a:p>
            <a:pPr marL="0" indent="0" algn="ctr">
              <a:spcBef>
                <a:spcPts val="0"/>
              </a:spcBef>
              <a:buNone/>
            </a:pPr>
            <a:endParaRPr lang="en-US" dirty="0"/>
          </a:p>
          <a:p>
            <a:pPr marL="0" indent="0" algn="ctr">
              <a:spcBef>
                <a:spcPts val="0"/>
              </a:spcBef>
              <a:buNone/>
            </a:pPr>
            <a:r>
              <a:rPr lang="en-US" b="1" dirty="0"/>
              <a:t>In the petition we pray:</a:t>
            </a:r>
          </a:p>
          <a:p>
            <a:pPr marL="0" indent="0" algn="ctr">
              <a:spcBef>
                <a:spcPts val="0"/>
              </a:spcBef>
              <a:buNone/>
            </a:pPr>
            <a:r>
              <a:rPr lang="en-US" dirty="0"/>
              <a:t>That we would look to God for what we need each day so that we don't worry about the future (See Matt. 6:26).</a:t>
            </a:r>
          </a:p>
          <a:p>
            <a:pPr marL="0" indent="0" algn="ctr">
              <a:spcBef>
                <a:spcPts val="0"/>
              </a:spcBef>
              <a:buNone/>
            </a:pPr>
            <a:endParaRPr lang="en-US" dirty="0"/>
          </a:p>
          <a:p>
            <a:pPr marL="0" indent="0" algn="ctr">
              <a:spcBef>
                <a:spcPts val="0"/>
              </a:spcBef>
              <a:buNone/>
            </a:pPr>
            <a:r>
              <a:rPr lang="en-US" dirty="0"/>
              <a:t>That we would receive all our physical blessing with thanksgiving (See Psalm 106:1).</a:t>
            </a:r>
          </a:p>
        </p:txBody>
      </p:sp>
    </p:spTree>
    <p:extLst>
      <p:ext uri="{BB962C8B-B14F-4D97-AF65-F5344CB8AC3E}">
        <p14:creationId xmlns:p14="http://schemas.microsoft.com/office/powerpoint/2010/main" val="2113438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5</a:t>
            </a:r>
            <a:r>
              <a:rPr lang="en-US" baseline="30000" dirty="0"/>
              <a:t>th</a:t>
            </a:r>
            <a:r>
              <a:rPr lang="en-US" dirty="0"/>
              <a:t> Petition</a:t>
            </a:r>
          </a:p>
        </p:txBody>
      </p:sp>
      <p:sp>
        <p:nvSpPr>
          <p:cNvPr id="3" name="Content Placeholder 2"/>
          <p:cNvSpPr>
            <a:spLocks noGrp="1"/>
          </p:cNvSpPr>
          <p:nvPr>
            <p:ph idx="1"/>
          </p:nvPr>
        </p:nvSpPr>
        <p:spPr>
          <a:xfrm>
            <a:off x="457200" y="914400"/>
            <a:ext cx="8229600" cy="5804452"/>
          </a:xfrm>
        </p:spPr>
        <p:txBody>
          <a:bodyPr>
            <a:normAutofit/>
          </a:bodyPr>
          <a:lstStyle/>
          <a:p>
            <a:pPr marL="0" lvl="0" indent="0" algn="ctr">
              <a:buNone/>
            </a:pPr>
            <a:r>
              <a:rPr lang="en-US" b="1" dirty="0"/>
              <a:t>And forgive us our trespasses as we forgive those who trespass against us.</a:t>
            </a:r>
          </a:p>
          <a:p>
            <a:pPr marL="0" lvl="0" indent="0" algn="ctr">
              <a:buNone/>
            </a:pPr>
            <a:endParaRPr lang="en-US" i="1" dirty="0"/>
          </a:p>
          <a:p>
            <a:pPr marL="0" indent="0" algn="ctr">
              <a:buNone/>
            </a:pPr>
            <a:r>
              <a:rPr lang="en-US" i="1" dirty="0"/>
              <a:t>What does this mean?</a:t>
            </a:r>
            <a:r>
              <a:rPr lang="en-US" dirty="0"/>
              <a:t> We pray in this petition that our Father in heaven would not look at our sins, or deny our prayer because of them.  We are neither worthy of the things for which we pray, nor have we deserved them, but we ask that He would give them all to us by grace, for we daily sin much and surely deserve nothing but punishment.  So we too will sincerely forgive and gladly do good to those who sin against us. </a:t>
            </a:r>
            <a:endParaRPr lang="en-US" b="1" i="1" dirty="0"/>
          </a:p>
        </p:txBody>
      </p:sp>
    </p:spTree>
    <p:extLst>
      <p:ext uri="{BB962C8B-B14F-4D97-AF65-F5344CB8AC3E}">
        <p14:creationId xmlns:p14="http://schemas.microsoft.com/office/powerpoint/2010/main" val="1776437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Review</a:t>
            </a:r>
          </a:p>
        </p:txBody>
      </p:sp>
      <p:sp>
        <p:nvSpPr>
          <p:cNvPr id="3" name="Content Placeholder 2"/>
          <p:cNvSpPr>
            <a:spLocks noGrp="1"/>
          </p:cNvSpPr>
          <p:nvPr>
            <p:ph type="body" idx="1"/>
          </p:nvPr>
        </p:nvSpPr>
        <p:spPr/>
        <p:txBody>
          <a:bodyPr/>
          <a:lstStyle/>
          <a:p>
            <a:r>
              <a:rPr lang="en-US" b="1" i="1" dirty="0"/>
              <a:t>Worksheet</a:t>
            </a:r>
          </a:p>
        </p:txBody>
      </p:sp>
    </p:spTree>
    <p:extLst>
      <p:ext uri="{BB962C8B-B14F-4D97-AF65-F5344CB8AC3E}">
        <p14:creationId xmlns:p14="http://schemas.microsoft.com/office/powerpoint/2010/main" val="31517177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5</a:t>
            </a:r>
            <a:r>
              <a:rPr lang="en-US" baseline="30000" dirty="0"/>
              <a:t>th</a:t>
            </a:r>
            <a:r>
              <a:rPr lang="en-US" dirty="0"/>
              <a:t> Petition</a:t>
            </a:r>
          </a:p>
        </p:txBody>
      </p:sp>
      <p:sp>
        <p:nvSpPr>
          <p:cNvPr id="3" name="Content Placeholder 2"/>
          <p:cNvSpPr>
            <a:spLocks noGrp="1"/>
          </p:cNvSpPr>
          <p:nvPr>
            <p:ph idx="1"/>
          </p:nvPr>
        </p:nvSpPr>
        <p:spPr>
          <a:xfrm>
            <a:off x="457200" y="914400"/>
            <a:ext cx="8229600" cy="5804452"/>
          </a:xfrm>
        </p:spPr>
        <p:txBody>
          <a:bodyPr>
            <a:normAutofit/>
          </a:bodyPr>
          <a:lstStyle/>
          <a:p>
            <a:pPr marL="0" lvl="0" indent="0">
              <a:buNone/>
            </a:pPr>
            <a:r>
              <a:rPr lang="en-US" b="1" dirty="0"/>
              <a:t>Q: Why do we need to pray for God’s forgiveness?</a:t>
            </a:r>
          </a:p>
          <a:p>
            <a:pPr marL="0" lvl="0" indent="0">
              <a:buNone/>
            </a:pPr>
            <a:r>
              <a:rPr lang="en-US" dirty="0"/>
              <a:t>A: Because we’re sinners.  We sin every day and deserve nothing but God’s punishment.</a:t>
            </a:r>
          </a:p>
          <a:p>
            <a:pPr marL="0" lvl="0" indent="0">
              <a:buNone/>
            </a:pPr>
            <a:endParaRPr lang="en-US" dirty="0"/>
          </a:p>
          <a:p>
            <a:pPr marL="0" lvl="0" indent="0" algn="ctr">
              <a:buNone/>
            </a:pPr>
            <a:r>
              <a:rPr lang="en-US" dirty="0"/>
              <a:t>We pray for God’s forgiveness because without it we can’t pray to God for anything and expect Him graciously to hear and answer.</a:t>
            </a:r>
          </a:p>
          <a:p>
            <a:pPr marL="0" lvl="0" indent="0" algn="ctr">
              <a:buNone/>
            </a:pPr>
            <a:endParaRPr lang="en-US" dirty="0"/>
          </a:p>
          <a:p>
            <a:pPr marL="0" lvl="0" indent="0" algn="ctr">
              <a:buNone/>
            </a:pPr>
            <a:r>
              <a:rPr lang="en-US" dirty="0"/>
              <a:t>Isaiah 59:2, </a:t>
            </a:r>
            <a:r>
              <a:rPr lang="en-US" i="1" dirty="0"/>
              <a:t>“Your iniquities have made a separation between you and your God and your sins have hidden His face from you so that He does not hear.”</a:t>
            </a:r>
          </a:p>
        </p:txBody>
      </p:sp>
    </p:spTree>
    <p:extLst>
      <p:ext uri="{BB962C8B-B14F-4D97-AF65-F5344CB8AC3E}">
        <p14:creationId xmlns:p14="http://schemas.microsoft.com/office/powerpoint/2010/main" val="1066470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5</a:t>
            </a:r>
            <a:r>
              <a:rPr lang="en-US" baseline="30000" dirty="0"/>
              <a:t>th</a:t>
            </a:r>
            <a:r>
              <a:rPr lang="en-US" dirty="0"/>
              <a:t> Petition</a:t>
            </a:r>
          </a:p>
        </p:txBody>
      </p:sp>
      <p:sp>
        <p:nvSpPr>
          <p:cNvPr id="3" name="Content Placeholder 2"/>
          <p:cNvSpPr>
            <a:spLocks noGrp="1"/>
          </p:cNvSpPr>
          <p:nvPr>
            <p:ph idx="1"/>
          </p:nvPr>
        </p:nvSpPr>
        <p:spPr>
          <a:xfrm>
            <a:off x="457200" y="914400"/>
            <a:ext cx="8229600" cy="5804452"/>
          </a:xfrm>
        </p:spPr>
        <p:txBody>
          <a:bodyPr>
            <a:normAutofit lnSpcReduction="10000"/>
          </a:bodyPr>
          <a:lstStyle/>
          <a:p>
            <a:pPr marL="0" lvl="0" indent="0" algn="ctr">
              <a:buNone/>
            </a:pPr>
            <a:r>
              <a:rPr lang="en-US" dirty="0"/>
              <a:t>Because of Christ’s death and resurrection, forgiveness frees us by giving us peace with God.</a:t>
            </a:r>
          </a:p>
          <a:p>
            <a:pPr marL="0" lvl="0" indent="0" algn="ctr">
              <a:buNone/>
            </a:pPr>
            <a:endParaRPr lang="en-US" dirty="0"/>
          </a:p>
          <a:p>
            <a:pPr marL="0" lvl="0" indent="0" algn="ctr">
              <a:buNone/>
            </a:pPr>
            <a:r>
              <a:rPr lang="en-US" dirty="0"/>
              <a:t>Psalm 32:1, 5, </a:t>
            </a:r>
            <a:r>
              <a:rPr lang="en-US" i="1" dirty="0"/>
              <a:t>“Blessed is the one whose transgression is forgiven, whose sin is covered…I acknowledged my sin to you, and I did not cover my iniquity; I said, ‘I will confess my transgressions to the Lord,’ and you forgave the iniquity of my sin.”</a:t>
            </a:r>
          </a:p>
          <a:p>
            <a:pPr marL="0" lvl="0" indent="0" algn="ctr">
              <a:buNone/>
            </a:pPr>
            <a:endParaRPr lang="en-US" dirty="0"/>
          </a:p>
          <a:p>
            <a:pPr marL="0" lvl="0" indent="0" algn="ctr">
              <a:buNone/>
            </a:pPr>
            <a:r>
              <a:rPr lang="en-US" i="1" dirty="0"/>
              <a:t>“If God doesn’t forgive without stopping, we are lost…For where the heart is not in a right relationship with God, or cannot take such confidence, it will not dare to pray anymore.  Such a confident and joyful heart can spring from nothing else than the certain knowledge of the forgiveness of sins” (LC III 91-92).</a:t>
            </a:r>
          </a:p>
        </p:txBody>
      </p:sp>
    </p:spTree>
    <p:extLst>
      <p:ext uri="{BB962C8B-B14F-4D97-AF65-F5344CB8AC3E}">
        <p14:creationId xmlns:p14="http://schemas.microsoft.com/office/powerpoint/2010/main" val="13573837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5</a:t>
            </a:r>
            <a:r>
              <a:rPr lang="en-US" baseline="30000" dirty="0"/>
              <a:t>th</a:t>
            </a:r>
            <a:r>
              <a:rPr lang="en-US" dirty="0"/>
              <a:t> Petition</a:t>
            </a:r>
          </a:p>
        </p:txBody>
      </p:sp>
      <p:sp>
        <p:nvSpPr>
          <p:cNvPr id="3" name="Content Placeholder 2"/>
          <p:cNvSpPr>
            <a:spLocks noGrp="1"/>
          </p:cNvSpPr>
          <p:nvPr>
            <p:ph idx="1"/>
          </p:nvPr>
        </p:nvSpPr>
        <p:spPr>
          <a:xfrm>
            <a:off x="457200" y="914400"/>
            <a:ext cx="8229600" cy="5804452"/>
          </a:xfrm>
        </p:spPr>
        <p:txBody>
          <a:bodyPr>
            <a:normAutofit/>
          </a:bodyPr>
          <a:lstStyle/>
          <a:p>
            <a:pPr marL="0" lvl="0" indent="0">
              <a:buNone/>
            </a:pPr>
            <a:r>
              <a:rPr lang="en-US" b="1" dirty="0"/>
              <a:t>Q: Does our forgiveness from God depend on our ability to forgive others?</a:t>
            </a:r>
          </a:p>
          <a:p>
            <a:pPr marL="0" lvl="0" indent="0">
              <a:buNone/>
            </a:pPr>
            <a:r>
              <a:rPr lang="en-US" dirty="0"/>
              <a:t>A: No. It may appear that Jesus makes our being forgiven dependent upon our forgiving others when He says, “forgive us… as we also have forgiven” (Matt. 6:12). But they aren’t dependent upon each other.</a:t>
            </a:r>
          </a:p>
        </p:txBody>
      </p:sp>
    </p:spTree>
    <p:extLst>
      <p:ext uri="{BB962C8B-B14F-4D97-AF65-F5344CB8AC3E}">
        <p14:creationId xmlns:p14="http://schemas.microsoft.com/office/powerpoint/2010/main" val="814455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5</a:t>
            </a:r>
            <a:r>
              <a:rPr lang="en-US" baseline="30000" dirty="0"/>
              <a:t>th</a:t>
            </a:r>
            <a:r>
              <a:rPr lang="en-US" dirty="0"/>
              <a:t> Petition</a:t>
            </a:r>
          </a:p>
        </p:txBody>
      </p:sp>
      <p:sp>
        <p:nvSpPr>
          <p:cNvPr id="3" name="Content Placeholder 2"/>
          <p:cNvSpPr>
            <a:spLocks noGrp="1"/>
          </p:cNvSpPr>
          <p:nvPr>
            <p:ph idx="1"/>
          </p:nvPr>
        </p:nvSpPr>
        <p:spPr>
          <a:xfrm>
            <a:off x="457200" y="914400"/>
            <a:ext cx="8229600" cy="5804452"/>
          </a:xfrm>
        </p:spPr>
        <p:txBody>
          <a:bodyPr>
            <a:normAutofit/>
          </a:bodyPr>
          <a:lstStyle/>
          <a:p>
            <a:pPr marL="0" lvl="0" indent="0" algn="ctr">
              <a:buNone/>
            </a:pPr>
            <a:r>
              <a:rPr lang="en-US" b="1" dirty="0"/>
              <a:t>Scripture teaches two complementary truths:</a:t>
            </a:r>
          </a:p>
          <a:p>
            <a:pPr marL="457200" lvl="0" indent="-457200">
              <a:buFont typeface="+mj-lt"/>
              <a:buAutoNum type="arabicPeriod"/>
            </a:pPr>
            <a:r>
              <a:rPr lang="en-US" dirty="0"/>
              <a:t>God has forgiven the sins of the world solely for Christ sake.</a:t>
            </a:r>
          </a:p>
          <a:p>
            <a:pPr marL="857250" lvl="1" indent="-457200">
              <a:buFont typeface="+mj-lt"/>
              <a:buAutoNum type="arabicPeriod"/>
            </a:pPr>
            <a:r>
              <a:rPr lang="en-US" dirty="0"/>
              <a:t>LC III 96 – The forgiveness you receive “is not because of your forgiving. For God forgives freely and without condition, out of pure grace, because He promised, as the Gospel teaches.”</a:t>
            </a:r>
          </a:p>
          <a:p>
            <a:pPr marL="457200" lvl="0" indent="-457200">
              <a:buFont typeface="+mj-lt"/>
              <a:buAutoNum type="arabicPeriod"/>
            </a:pPr>
            <a:r>
              <a:rPr lang="en-US" dirty="0"/>
              <a:t>If we stubbornly refuse to forgive others, we reject God’s forgiveness for them and for us.</a:t>
            </a:r>
          </a:p>
          <a:p>
            <a:pPr marL="857250" lvl="1" indent="-457200">
              <a:buFont typeface="+mj-lt"/>
              <a:buAutoNum type="arabicPeriod"/>
            </a:pPr>
            <a:r>
              <a:rPr lang="en-US" dirty="0"/>
              <a:t>Col. 3:13 – Bearing with one another and, if one has complaint against another, forgiving each other; as the Lord has forgiven you, so you also must forgive.</a:t>
            </a:r>
          </a:p>
          <a:p>
            <a:pPr marL="857250" lvl="1" indent="-457200">
              <a:buFont typeface="+mj-lt"/>
              <a:buAutoNum type="arabicPeriod"/>
            </a:pPr>
            <a:r>
              <a:rPr lang="en-US" dirty="0"/>
              <a:t>LC III 94-95 – “Just as we daily sin much against God, and yet He forgives everything through grace, so we, too, must ever forgive our neighbor who does us injury, violence, and wrong, shows malice toward us, and so on.  If therefore you do not forgive, then do not think that God forgives you.</a:t>
            </a:r>
          </a:p>
        </p:txBody>
      </p:sp>
    </p:spTree>
    <p:extLst>
      <p:ext uri="{BB962C8B-B14F-4D97-AF65-F5344CB8AC3E}">
        <p14:creationId xmlns:p14="http://schemas.microsoft.com/office/powerpoint/2010/main" val="2071883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5</a:t>
            </a:r>
            <a:r>
              <a:rPr lang="en-US" baseline="30000" dirty="0"/>
              <a:t>th</a:t>
            </a:r>
            <a:r>
              <a:rPr lang="en-US" dirty="0"/>
              <a:t> Petition</a:t>
            </a:r>
          </a:p>
        </p:txBody>
      </p:sp>
      <p:sp>
        <p:nvSpPr>
          <p:cNvPr id="3" name="Content Placeholder 2"/>
          <p:cNvSpPr>
            <a:spLocks noGrp="1"/>
          </p:cNvSpPr>
          <p:nvPr>
            <p:ph idx="1"/>
          </p:nvPr>
        </p:nvSpPr>
        <p:spPr>
          <a:xfrm>
            <a:off x="457200" y="914400"/>
            <a:ext cx="8229600" cy="5804452"/>
          </a:xfrm>
        </p:spPr>
        <p:txBody>
          <a:bodyPr>
            <a:normAutofit/>
          </a:bodyPr>
          <a:lstStyle/>
          <a:p>
            <a:pPr marL="0" lvl="0" indent="0" algn="ctr">
              <a:buNone/>
            </a:pPr>
            <a:r>
              <a:rPr lang="en-US" dirty="0"/>
              <a:t>Forgiveness doesn’t mean having no memory of past wrongs.  But we are asking our Father in heaven to free us from the anger and resentment that may accompany those memories.  We relinquish them into His merciful hands and trust Him for healing.</a:t>
            </a:r>
          </a:p>
          <a:p>
            <a:pPr marL="0" lvl="0" indent="0" algn="ctr">
              <a:buNone/>
            </a:pPr>
            <a:endParaRPr lang="en-US" dirty="0"/>
          </a:p>
          <a:p>
            <a:pPr marL="0" lvl="0" indent="0" algn="ctr">
              <a:buNone/>
            </a:pPr>
            <a:r>
              <a:rPr lang="en-US" dirty="0"/>
              <a:t>Additionally, this doesn’t negate the fact that there maybe temporal consequences to sin.</a:t>
            </a:r>
          </a:p>
        </p:txBody>
      </p:sp>
    </p:spTree>
    <p:extLst>
      <p:ext uri="{BB962C8B-B14F-4D97-AF65-F5344CB8AC3E}">
        <p14:creationId xmlns:p14="http://schemas.microsoft.com/office/powerpoint/2010/main" val="23885491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5</a:t>
            </a:r>
            <a:r>
              <a:rPr lang="en-US" baseline="30000" dirty="0"/>
              <a:t>th</a:t>
            </a:r>
            <a:r>
              <a:rPr lang="en-US" dirty="0"/>
              <a:t> Petition</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spcBef>
                <a:spcPts val="0"/>
              </a:spcBef>
              <a:buNone/>
            </a:pPr>
            <a:r>
              <a:rPr lang="en-US" b="1" dirty="0"/>
              <a:t>Discuss:</a:t>
            </a:r>
          </a:p>
          <a:p>
            <a:pPr marL="0" lvl="0" indent="0" algn="ctr">
              <a:buNone/>
            </a:pPr>
            <a:r>
              <a:rPr lang="en-US" dirty="0"/>
              <a:t>How does this petition tie 3</a:t>
            </a:r>
            <a:r>
              <a:rPr lang="en-US" baseline="30000" dirty="0"/>
              <a:t>rd</a:t>
            </a:r>
            <a:r>
              <a:rPr lang="en-US" dirty="0"/>
              <a:t> Article of the Creed?</a:t>
            </a:r>
          </a:p>
          <a:p>
            <a:pPr marL="0" lvl="0" indent="0" algn="ctr">
              <a:buNone/>
            </a:pPr>
            <a:endParaRPr lang="en-US" dirty="0"/>
          </a:p>
          <a:p>
            <a:pPr marL="0" lvl="0" indent="0" algn="ctr">
              <a:buNone/>
            </a:pPr>
            <a:r>
              <a:rPr lang="en-US" dirty="0"/>
              <a:t>How does this petition tie to the previous petitions of the Lord’s Prayer?</a:t>
            </a:r>
          </a:p>
          <a:p>
            <a:pPr marL="0" lvl="0" indent="0" algn="ctr">
              <a:buNone/>
            </a:pPr>
            <a:endParaRPr lang="en-US" dirty="0"/>
          </a:p>
          <a:p>
            <a:pPr marL="0" lvl="0" indent="0" algn="ctr">
              <a:buNone/>
            </a:pPr>
            <a:r>
              <a:rPr lang="en-US" b="1" dirty="0"/>
              <a:t>Final Thoughts:</a:t>
            </a:r>
          </a:p>
          <a:p>
            <a:pPr marL="0" lvl="0" indent="0" algn="ctr">
              <a:buNone/>
            </a:pPr>
            <a:r>
              <a:rPr lang="en-US" dirty="0"/>
              <a:t>We are sinners in need of forgiveness.  Through Christ’s death and resurrection, we receive forgiveness and life.  As we have received all good things, we are free to now forgive others.</a:t>
            </a:r>
          </a:p>
        </p:txBody>
      </p:sp>
    </p:spTree>
    <p:extLst>
      <p:ext uri="{BB962C8B-B14F-4D97-AF65-F5344CB8AC3E}">
        <p14:creationId xmlns:p14="http://schemas.microsoft.com/office/powerpoint/2010/main" val="3982864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125653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Genesis 37</a:t>
            </a:r>
          </a:p>
        </p:txBody>
      </p:sp>
      <p:sp>
        <p:nvSpPr>
          <p:cNvPr id="3" name="Content Placeholder 2"/>
          <p:cNvSpPr>
            <a:spLocks noGrp="1"/>
          </p:cNvSpPr>
          <p:nvPr>
            <p:ph idx="1"/>
          </p:nvPr>
        </p:nvSpPr>
        <p:spPr>
          <a:xfrm>
            <a:off x="457200" y="914400"/>
            <a:ext cx="8229600" cy="5943600"/>
          </a:xfrm>
        </p:spPr>
        <p:txBody>
          <a:bodyPr>
            <a:normAutofit/>
          </a:bodyPr>
          <a:lstStyle/>
          <a:p>
            <a:r>
              <a:rPr lang="en-US" dirty="0"/>
              <a:t>Joseph was the eleventh of Jacob’s twelve sons.</a:t>
            </a:r>
          </a:p>
          <a:p>
            <a:r>
              <a:rPr lang="en-US" dirty="0"/>
              <a:t>Jacob loved Joseph more than any other of his sons because Joseph was the child of his favorite wife, Rachel (Gen. 37:3).</a:t>
            </a:r>
          </a:p>
          <a:p>
            <a:r>
              <a:rPr lang="en-US" dirty="0"/>
              <a:t>Because their father loved Joseph more, they hated him (Gen. 37:4).</a:t>
            </a:r>
          </a:p>
          <a:p>
            <a:r>
              <a:rPr lang="en-US" dirty="0"/>
              <a:t>Joseph’s prophetic dreams from God only raises tension in the family (Gen. 37:5-11).</a:t>
            </a:r>
          </a:p>
          <a:p>
            <a:r>
              <a:rPr lang="en-US" dirty="0"/>
              <a:t>The brother’s plot to kill Joseph but sell him to Egypt instead.  They then lie to their father that a fierce animal devoured Joseph.</a:t>
            </a:r>
          </a:p>
          <a:p>
            <a:endParaRPr lang="en-US" dirty="0"/>
          </a:p>
          <a:p>
            <a:pPr marL="0" indent="0">
              <a:buNone/>
            </a:pPr>
            <a:endParaRPr lang="en-US" dirty="0"/>
          </a:p>
          <a:p>
            <a:pPr marL="0" lvl="0" indent="0" algn="ctr">
              <a:buNone/>
            </a:pPr>
            <a:endParaRPr lang="en-US" dirty="0"/>
          </a:p>
        </p:txBody>
      </p:sp>
      <p:sp>
        <p:nvSpPr>
          <p:cNvPr id="4" name="TextBox 3">
            <a:extLst>
              <a:ext uri="{FF2B5EF4-FFF2-40B4-BE49-F238E27FC236}">
                <a16:creationId xmlns:a16="http://schemas.microsoft.com/office/drawing/2014/main" id="{3056A967-24C5-0940-97B6-B730B2815905}"/>
              </a:ext>
            </a:extLst>
          </p:cNvPr>
          <p:cNvSpPr txBox="1"/>
          <p:nvPr/>
        </p:nvSpPr>
        <p:spPr>
          <a:xfrm>
            <a:off x="3319975" y="174439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0311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Genesis 37</a:t>
            </a:r>
          </a:p>
        </p:txBody>
      </p:sp>
      <p:sp>
        <p:nvSpPr>
          <p:cNvPr id="3" name="Content Placeholder 2"/>
          <p:cNvSpPr>
            <a:spLocks noGrp="1"/>
          </p:cNvSpPr>
          <p:nvPr>
            <p:ph idx="1"/>
          </p:nvPr>
        </p:nvSpPr>
        <p:spPr>
          <a:xfrm>
            <a:off x="457200" y="914400"/>
            <a:ext cx="8229600" cy="5943600"/>
          </a:xfrm>
        </p:spPr>
        <p:txBody>
          <a:bodyPr>
            <a:normAutofit/>
          </a:bodyPr>
          <a:lstStyle/>
          <a:p>
            <a:pPr marL="0" indent="0">
              <a:buNone/>
            </a:pPr>
            <a:r>
              <a:rPr lang="en-US" b="1" dirty="0"/>
              <a:t>Q: What commandments did the brother’s break?</a:t>
            </a:r>
          </a:p>
          <a:p>
            <a:pPr marL="0" indent="0">
              <a:buNone/>
            </a:pPr>
            <a:r>
              <a:rPr lang="en-US" dirty="0"/>
              <a:t>A: 2nd (Despising the Word of God), 5th (Hatred of Joseph), 7th (Selling Joseph to Egypt), 8th (Lying to their father), 9/10 (Coveting their father’s affection of Joseph).</a:t>
            </a:r>
          </a:p>
          <a:p>
            <a:pPr marL="0" lvl="0" indent="0" algn="ctr">
              <a:buNone/>
            </a:pPr>
            <a:endParaRPr lang="en-US" dirty="0"/>
          </a:p>
        </p:txBody>
      </p:sp>
    </p:spTree>
    <p:extLst>
      <p:ext uri="{BB962C8B-B14F-4D97-AF65-F5344CB8AC3E}">
        <p14:creationId xmlns:p14="http://schemas.microsoft.com/office/powerpoint/2010/main" val="3485100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Genesis 39</a:t>
            </a:r>
          </a:p>
        </p:txBody>
      </p:sp>
      <p:sp>
        <p:nvSpPr>
          <p:cNvPr id="3" name="Content Placeholder 2"/>
          <p:cNvSpPr>
            <a:spLocks noGrp="1"/>
          </p:cNvSpPr>
          <p:nvPr>
            <p:ph idx="1"/>
          </p:nvPr>
        </p:nvSpPr>
        <p:spPr>
          <a:xfrm>
            <a:off x="457200" y="914400"/>
            <a:ext cx="8229600" cy="5943600"/>
          </a:xfrm>
        </p:spPr>
        <p:txBody>
          <a:bodyPr>
            <a:normAutofit/>
          </a:bodyPr>
          <a:lstStyle/>
          <a:p>
            <a:r>
              <a:rPr lang="en-US" dirty="0"/>
              <a:t>Joseph serves in Potiphar’s house.</a:t>
            </a:r>
          </a:p>
          <a:p>
            <a:r>
              <a:rPr lang="en-US" dirty="0"/>
              <a:t>Joseph rejects Potiphar’s wife’s advances.</a:t>
            </a:r>
          </a:p>
          <a:p>
            <a:r>
              <a:rPr lang="en-US" dirty="0"/>
              <a:t>She lies that Joseph tried to rape her, and Joseph is thrown in prison.</a:t>
            </a:r>
          </a:p>
          <a:p>
            <a:pPr marL="0" lvl="0" indent="0" algn="ctr">
              <a:buNone/>
            </a:pPr>
            <a:endParaRPr lang="en-US" dirty="0"/>
          </a:p>
        </p:txBody>
      </p:sp>
      <p:sp>
        <p:nvSpPr>
          <p:cNvPr id="4" name="TextBox 3">
            <a:extLst>
              <a:ext uri="{FF2B5EF4-FFF2-40B4-BE49-F238E27FC236}">
                <a16:creationId xmlns:a16="http://schemas.microsoft.com/office/drawing/2014/main" id="{3056A967-24C5-0940-97B6-B730B2815905}"/>
              </a:ext>
            </a:extLst>
          </p:cNvPr>
          <p:cNvSpPr txBox="1"/>
          <p:nvPr/>
        </p:nvSpPr>
        <p:spPr>
          <a:xfrm>
            <a:off x="3319975" y="174439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193218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Genesis 41</a:t>
            </a:r>
          </a:p>
        </p:txBody>
      </p:sp>
      <p:sp>
        <p:nvSpPr>
          <p:cNvPr id="3" name="Content Placeholder 2"/>
          <p:cNvSpPr>
            <a:spLocks noGrp="1"/>
          </p:cNvSpPr>
          <p:nvPr>
            <p:ph idx="1"/>
          </p:nvPr>
        </p:nvSpPr>
        <p:spPr>
          <a:xfrm>
            <a:off x="457200" y="914400"/>
            <a:ext cx="8229600" cy="5943600"/>
          </a:xfrm>
        </p:spPr>
        <p:txBody>
          <a:bodyPr>
            <a:normAutofit/>
          </a:bodyPr>
          <a:lstStyle/>
          <a:p>
            <a:r>
              <a:rPr lang="en-US" dirty="0"/>
              <a:t>Joseph interprets Pharaoh’s dreams.</a:t>
            </a:r>
          </a:p>
          <a:p>
            <a:r>
              <a:rPr lang="en-US" dirty="0"/>
              <a:t>Giving all glory to God, Joseph reveals to Pharaoh that God will bestow upon the earth seven years of plenty, which will be followed by seven years of famine.</a:t>
            </a:r>
          </a:p>
          <a:p>
            <a:pPr marL="0" indent="0">
              <a:buNone/>
            </a:pPr>
            <a:endParaRPr lang="en-US" dirty="0"/>
          </a:p>
          <a:p>
            <a:pPr marL="0" indent="0" algn="ctr">
              <a:buNone/>
            </a:pPr>
            <a:r>
              <a:rPr lang="en-US" i="1" dirty="0"/>
              <a:t>“Pharaoh said to Joseph, ‘Since God has shown you all this, there is none so discerning and wise as you are.  You shall be over my house, and all my people shall order themselves as you command.  Only as regards the throne will I be greater than you.’ And Pharaoh said to Joseph, ‘See, I have set you over all the land of Egypt’” (Gen. 41:39-41).</a:t>
            </a:r>
          </a:p>
          <a:p>
            <a:pPr marL="0" lvl="0" indent="0" algn="ctr">
              <a:buNone/>
            </a:pPr>
            <a:endParaRPr lang="en-US" dirty="0"/>
          </a:p>
        </p:txBody>
      </p:sp>
      <p:sp>
        <p:nvSpPr>
          <p:cNvPr id="4" name="TextBox 3">
            <a:extLst>
              <a:ext uri="{FF2B5EF4-FFF2-40B4-BE49-F238E27FC236}">
                <a16:creationId xmlns:a16="http://schemas.microsoft.com/office/drawing/2014/main" id="{3056A967-24C5-0940-97B6-B730B2815905}"/>
              </a:ext>
            </a:extLst>
          </p:cNvPr>
          <p:cNvSpPr txBox="1"/>
          <p:nvPr/>
        </p:nvSpPr>
        <p:spPr>
          <a:xfrm>
            <a:off x="3319975" y="174439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925077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Genesis 41</a:t>
            </a:r>
          </a:p>
        </p:txBody>
      </p:sp>
      <p:sp>
        <p:nvSpPr>
          <p:cNvPr id="3" name="Content Placeholder 2"/>
          <p:cNvSpPr>
            <a:spLocks noGrp="1"/>
          </p:cNvSpPr>
          <p:nvPr>
            <p:ph idx="1"/>
          </p:nvPr>
        </p:nvSpPr>
        <p:spPr>
          <a:xfrm>
            <a:off x="457200" y="914400"/>
            <a:ext cx="8229600" cy="5943600"/>
          </a:xfrm>
        </p:spPr>
        <p:txBody>
          <a:bodyPr>
            <a:normAutofit/>
          </a:bodyPr>
          <a:lstStyle/>
          <a:p>
            <a:pPr marL="0" indent="0" algn="ctr">
              <a:buNone/>
            </a:pPr>
            <a:r>
              <a:rPr lang="en-US" dirty="0"/>
              <a:t>Throughout years of frustration and pain, God didn’t forsake Joseph.  Through God, Joseph is exalted to oversee the storage and distribution of Egypt’s great harvest.  As the years of famine begin to take their toll, God provides ‘daily bread’ for the earth through the surplus of food.</a:t>
            </a:r>
          </a:p>
          <a:p>
            <a:pPr marL="0" lvl="0" indent="0" algn="ctr">
              <a:buNone/>
            </a:pPr>
            <a:endParaRPr lang="en-US" dirty="0"/>
          </a:p>
        </p:txBody>
      </p:sp>
      <p:sp>
        <p:nvSpPr>
          <p:cNvPr id="4" name="TextBox 3">
            <a:extLst>
              <a:ext uri="{FF2B5EF4-FFF2-40B4-BE49-F238E27FC236}">
                <a16:creationId xmlns:a16="http://schemas.microsoft.com/office/drawing/2014/main" id="{3056A967-24C5-0940-97B6-B730B2815905}"/>
              </a:ext>
            </a:extLst>
          </p:cNvPr>
          <p:cNvSpPr txBox="1"/>
          <p:nvPr/>
        </p:nvSpPr>
        <p:spPr>
          <a:xfrm>
            <a:off x="3319975" y="174439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84288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Genesis 42-43</a:t>
            </a:r>
          </a:p>
        </p:txBody>
      </p:sp>
      <p:sp>
        <p:nvSpPr>
          <p:cNvPr id="3" name="Content Placeholder 2"/>
          <p:cNvSpPr>
            <a:spLocks noGrp="1"/>
          </p:cNvSpPr>
          <p:nvPr>
            <p:ph idx="1"/>
          </p:nvPr>
        </p:nvSpPr>
        <p:spPr>
          <a:xfrm>
            <a:off x="457200" y="914400"/>
            <a:ext cx="8229600" cy="5943600"/>
          </a:xfrm>
        </p:spPr>
        <p:txBody>
          <a:bodyPr>
            <a:normAutofit/>
          </a:bodyPr>
          <a:lstStyle/>
          <a:p>
            <a:pPr marL="0" indent="0" algn="ctr">
              <a:buNone/>
            </a:pPr>
            <a:r>
              <a:rPr lang="en-US" dirty="0"/>
              <a:t>As the famine is severe, Joseph’s brothers come to Egypt from Canaan to get food.  It’s in these chapters where the brothers encounter Joseph again.</a:t>
            </a:r>
          </a:p>
          <a:p>
            <a:pPr marL="0" indent="0" algn="ctr">
              <a:buNone/>
            </a:pPr>
            <a:endParaRPr lang="en-US" dirty="0"/>
          </a:p>
          <a:p>
            <a:pPr marL="0" indent="0" algn="ctr">
              <a:buNone/>
            </a:pPr>
            <a:r>
              <a:rPr lang="en-US" i="1" dirty="0"/>
              <a:t>“And Joseph’s brothers came and bowed themselves before him with their faces to the ground.  Joseph saw his brothers and recognized them…” (Gen. 42:6-7).</a:t>
            </a:r>
          </a:p>
          <a:p>
            <a:pPr marL="0" indent="0" algn="ctr">
              <a:buNone/>
            </a:pPr>
            <a:endParaRPr lang="en-US" dirty="0"/>
          </a:p>
          <a:p>
            <a:pPr marL="0" indent="0" algn="ctr">
              <a:buNone/>
            </a:pPr>
            <a:r>
              <a:rPr lang="en-US" dirty="0"/>
              <a:t>While Joseph recognized his brothers, the brothers didn’t recognize Joseph.</a:t>
            </a:r>
          </a:p>
        </p:txBody>
      </p:sp>
      <p:sp>
        <p:nvSpPr>
          <p:cNvPr id="4" name="TextBox 3">
            <a:extLst>
              <a:ext uri="{FF2B5EF4-FFF2-40B4-BE49-F238E27FC236}">
                <a16:creationId xmlns:a16="http://schemas.microsoft.com/office/drawing/2014/main" id="{3056A967-24C5-0940-97B6-B730B2815905}"/>
              </a:ext>
            </a:extLst>
          </p:cNvPr>
          <p:cNvSpPr txBox="1"/>
          <p:nvPr/>
        </p:nvSpPr>
        <p:spPr>
          <a:xfrm>
            <a:off x="3319975" y="174439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000695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Genesis 44:1-13</a:t>
            </a:r>
          </a:p>
        </p:txBody>
      </p:sp>
      <p:sp>
        <p:nvSpPr>
          <p:cNvPr id="3" name="Content Placeholder 2"/>
          <p:cNvSpPr>
            <a:spLocks noGrp="1"/>
          </p:cNvSpPr>
          <p:nvPr>
            <p:ph idx="1"/>
          </p:nvPr>
        </p:nvSpPr>
        <p:spPr>
          <a:xfrm>
            <a:off x="457200" y="914400"/>
            <a:ext cx="8229600" cy="5943600"/>
          </a:xfrm>
        </p:spPr>
        <p:txBody>
          <a:bodyPr>
            <a:normAutofit fontScale="92500" lnSpcReduction="10000"/>
          </a:bodyPr>
          <a:lstStyle/>
          <a:p>
            <a:pPr marL="0" lvl="0" indent="0" algn="ctr">
              <a:buNone/>
            </a:pPr>
            <a:r>
              <a:rPr lang="en-US" b="1" dirty="0"/>
              <a:t>Read Genesis 44:1-13</a:t>
            </a:r>
          </a:p>
          <a:p>
            <a:pPr marL="0" lvl="0" indent="0">
              <a:buNone/>
            </a:pPr>
            <a:endParaRPr lang="en-US" dirty="0"/>
          </a:p>
          <a:p>
            <a:pPr marL="0" lvl="0" indent="0">
              <a:buNone/>
            </a:pPr>
            <a:r>
              <a:rPr lang="en-US" b="1" dirty="0"/>
              <a:t>Q: In who’s sake did they find the cup?</a:t>
            </a:r>
          </a:p>
          <a:p>
            <a:pPr marL="0" lvl="0" indent="0">
              <a:buNone/>
            </a:pPr>
            <a:r>
              <a:rPr lang="en-US" dirty="0"/>
              <a:t>A: Benjamin</a:t>
            </a:r>
          </a:p>
          <a:p>
            <a:pPr marL="0" lvl="0" indent="0">
              <a:buNone/>
            </a:pPr>
            <a:endParaRPr lang="en-US" dirty="0"/>
          </a:p>
          <a:p>
            <a:pPr marL="0" lvl="0" indent="0">
              <a:buNone/>
            </a:pPr>
            <a:r>
              <a:rPr lang="en-US" b="1" dirty="0"/>
              <a:t>Q: What did the brothers do when they found the cup in Benjamin’s sack?</a:t>
            </a:r>
          </a:p>
          <a:p>
            <a:pPr marL="0" lvl="0" indent="0">
              <a:buNone/>
            </a:pPr>
            <a:r>
              <a:rPr lang="en-US" dirty="0"/>
              <a:t>A: They tore their clothes in anguish because it meant Benjamin would be enslaved, bring further grief to their father.</a:t>
            </a:r>
          </a:p>
          <a:p>
            <a:pPr marL="0" lvl="0" indent="0" algn="ctr">
              <a:buNone/>
            </a:pPr>
            <a:endParaRPr lang="en-US" dirty="0"/>
          </a:p>
          <a:p>
            <a:pPr marL="0" lvl="0" indent="0">
              <a:buNone/>
            </a:pPr>
            <a:r>
              <a:rPr lang="en-US" b="1" dirty="0"/>
              <a:t>Q: Is Joseph seeking revenge by placing his cup in the brother’s bag, or does he have something else in mind?  If so, what?</a:t>
            </a:r>
          </a:p>
          <a:p>
            <a:pPr marL="0" lvl="0" indent="0">
              <a:buNone/>
            </a:pPr>
            <a:r>
              <a:rPr lang="en-US" dirty="0"/>
              <a:t>A: He had something else in mind.  Joseph desires that his brothers repent of their sins.</a:t>
            </a:r>
          </a:p>
        </p:txBody>
      </p:sp>
      <p:sp>
        <p:nvSpPr>
          <p:cNvPr id="4" name="TextBox 3">
            <a:extLst>
              <a:ext uri="{FF2B5EF4-FFF2-40B4-BE49-F238E27FC236}">
                <a16:creationId xmlns:a16="http://schemas.microsoft.com/office/drawing/2014/main" id="{3056A967-24C5-0940-97B6-B730B2815905}"/>
              </a:ext>
            </a:extLst>
          </p:cNvPr>
          <p:cNvSpPr txBox="1"/>
          <p:nvPr/>
        </p:nvSpPr>
        <p:spPr>
          <a:xfrm>
            <a:off x="3319975" y="174439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109152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Executive.thmx</Template>
  <TotalTime>23431</TotalTime>
  <Words>2049</Words>
  <Application>Microsoft Macintosh PowerPoint</Application>
  <PresentationFormat>On-screen Show (4:3)</PresentationFormat>
  <Paragraphs>171</Paragraphs>
  <Slides>26</Slides>
  <Notes>25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Century Gothic</vt:lpstr>
      <vt:lpstr>Courier New</vt:lpstr>
      <vt:lpstr>Palatino Linotype</vt:lpstr>
      <vt:lpstr>Executive</vt:lpstr>
      <vt:lpstr>The Lord’s Prayer</vt:lpstr>
      <vt:lpstr>Review</vt:lpstr>
      <vt:lpstr>Genesis 37</vt:lpstr>
      <vt:lpstr>Genesis 37</vt:lpstr>
      <vt:lpstr>Genesis 39</vt:lpstr>
      <vt:lpstr>Genesis 41</vt:lpstr>
      <vt:lpstr>Genesis 41</vt:lpstr>
      <vt:lpstr>Genesis 42-43</vt:lpstr>
      <vt:lpstr>Genesis 44:1-13</vt:lpstr>
      <vt:lpstr>Genesis 44:14-17</vt:lpstr>
      <vt:lpstr>Genesis 44:18-34</vt:lpstr>
      <vt:lpstr>Genesis 45:1-8</vt:lpstr>
      <vt:lpstr>Genesis 50</vt:lpstr>
      <vt:lpstr>Genesis 50</vt:lpstr>
      <vt:lpstr>4th Petition</vt:lpstr>
      <vt:lpstr>4th Petition</vt:lpstr>
      <vt:lpstr>4th Petition</vt:lpstr>
      <vt:lpstr>4th Petition</vt:lpstr>
      <vt:lpstr>5th Petition</vt:lpstr>
      <vt:lpstr>5th Petition</vt:lpstr>
      <vt:lpstr>5th Petition</vt:lpstr>
      <vt:lpstr>5th Petition</vt:lpstr>
      <vt:lpstr>5th Petition</vt:lpstr>
      <vt:lpstr>5th Petition</vt:lpstr>
      <vt:lpstr>5th Petition</vt:lpstr>
      <vt:lpstr>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Confession</dc:title>
  <dc:creator>Jonathan Jennings</dc:creator>
  <cp:lastModifiedBy>Jonathan Jennings</cp:lastModifiedBy>
  <cp:revision>308</cp:revision>
  <cp:lastPrinted>2018-12-12T19:24:43Z</cp:lastPrinted>
  <dcterms:created xsi:type="dcterms:W3CDTF">2016-10-18T19:14:33Z</dcterms:created>
  <dcterms:modified xsi:type="dcterms:W3CDTF">2020-01-22T22:50:33Z</dcterms:modified>
</cp:coreProperties>
</file>