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25"/>
  </p:notesMasterIdLst>
  <p:handoutMasterIdLst>
    <p:handoutMasterId r:id="rId26"/>
  </p:handoutMasterIdLst>
  <p:sldIdLst>
    <p:sldId id="357" r:id="rId2"/>
    <p:sldId id="258" r:id="rId3"/>
    <p:sldId id="403" r:id="rId4"/>
    <p:sldId id="404" r:id="rId5"/>
    <p:sldId id="405" r:id="rId6"/>
    <p:sldId id="406" r:id="rId7"/>
    <p:sldId id="407" r:id="rId8"/>
    <p:sldId id="408" r:id="rId9"/>
    <p:sldId id="356" r:id="rId10"/>
    <p:sldId id="391" r:id="rId11"/>
    <p:sldId id="395" r:id="rId12"/>
    <p:sldId id="396" r:id="rId13"/>
    <p:sldId id="386" r:id="rId14"/>
    <p:sldId id="392" r:id="rId15"/>
    <p:sldId id="398" r:id="rId16"/>
    <p:sldId id="397" r:id="rId17"/>
    <p:sldId id="399" r:id="rId18"/>
    <p:sldId id="389" r:id="rId19"/>
    <p:sldId id="393" r:id="rId20"/>
    <p:sldId id="400" r:id="rId21"/>
    <p:sldId id="401" r:id="rId22"/>
    <p:sldId id="402" r:id="rId23"/>
    <p:sldId id="271"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04" autoAdjust="0"/>
    <p:restoredTop sz="77451" autoAdjust="0"/>
  </p:normalViewPr>
  <p:slideViewPr>
    <p:cSldViewPr snapToGrid="0" snapToObjects="1">
      <p:cViewPr varScale="1">
        <p:scale>
          <a:sx n="58" d="100"/>
          <a:sy n="58" d="100"/>
        </p:scale>
        <p:origin x="1672" y="184"/>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CC8919-90B6-C949-BB00-D4F79CB477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C36C944-9E7D-5448-8796-82CCBC6ABE4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972740-4F25-0041-9F5F-5049A6F3B639}" type="datetimeFigureOut">
              <a:rPr lang="en-US" smtClean="0"/>
              <a:t>1/15/20</a:t>
            </a:fld>
            <a:endParaRPr lang="en-US"/>
          </a:p>
        </p:txBody>
      </p:sp>
      <p:sp>
        <p:nvSpPr>
          <p:cNvPr id="4" name="Footer Placeholder 3">
            <a:extLst>
              <a:ext uri="{FF2B5EF4-FFF2-40B4-BE49-F238E27FC236}">
                <a16:creationId xmlns:a16="http://schemas.microsoft.com/office/drawing/2014/main" id="{032D014E-72D5-5C4D-9AA8-3EB4BC36D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98E5AB3-2768-8040-8DA0-FADE14DC8D2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281D72-9D5C-514A-A495-27676AECB1C9}" type="slidenum">
              <a:rPr lang="en-US" smtClean="0"/>
              <a:t>‹#›</a:t>
            </a:fld>
            <a:endParaRPr lang="en-US"/>
          </a:p>
        </p:txBody>
      </p:sp>
    </p:spTree>
    <p:extLst>
      <p:ext uri="{BB962C8B-B14F-4D97-AF65-F5344CB8AC3E}">
        <p14:creationId xmlns:p14="http://schemas.microsoft.com/office/powerpoint/2010/main" val="857949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1/15/20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a:defRPr/>
            </a:pPr>
            <a:endParaRPr lang="en-US" sz="1200" b="0" dirty="0"/>
          </a:p>
        </p:txBody>
      </p:sp>
      <p:sp>
        <p:nvSpPr>
          <p:cNvPr id="4" name="Slide Number Placeholder 3"/>
          <p:cNvSpPr>
            <a:spLocks noGrp="1"/>
          </p:cNvSpPr>
          <p:nvPr>
            <p:ph type="sldNum" sz="quarter" idx="10"/>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1331598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29830604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396572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30536170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23736310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40951230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23544710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3761842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19128134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19</a:t>
            </a:fld>
            <a:endParaRPr lang="en-US"/>
          </a:p>
        </p:txBody>
      </p:sp>
    </p:spTree>
    <p:extLst>
      <p:ext uri="{BB962C8B-B14F-4D97-AF65-F5344CB8AC3E}">
        <p14:creationId xmlns:p14="http://schemas.microsoft.com/office/powerpoint/2010/main" val="13852593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20</a:t>
            </a:fld>
            <a:endParaRPr lang="en-US"/>
          </a:p>
        </p:txBody>
      </p:sp>
    </p:spTree>
    <p:extLst>
      <p:ext uri="{BB962C8B-B14F-4D97-AF65-F5344CB8AC3E}">
        <p14:creationId xmlns:p14="http://schemas.microsoft.com/office/powerpoint/2010/main" val="2496777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a:t>
            </a:fld>
            <a:endParaRPr lang="en-US"/>
          </a:p>
        </p:txBody>
      </p:sp>
    </p:spTree>
    <p:extLst>
      <p:ext uri="{BB962C8B-B14F-4D97-AF65-F5344CB8AC3E}">
        <p14:creationId xmlns:p14="http://schemas.microsoft.com/office/powerpoint/2010/main" val="10730728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21</a:t>
            </a:fld>
            <a:endParaRPr lang="en-US"/>
          </a:p>
        </p:txBody>
      </p:sp>
    </p:spTree>
    <p:extLst>
      <p:ext uri="{BB962C8B-B14F-4D97-AF65-F5344CB8AC3E}">
        <p14:creationId xmlns:p14="http://schemas.microsoft.com/office/powerpoint/2010/main" val="12479781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22</a:t>
            </a:fld>
            <a:endParaRPr lang="en-US"/>
          </a:p>
        </p:txBody>
      </p:sp>
    </p:spTree>
    <p:extLst>
      <p:ext uri="{BB962C8B-B14F-4D97-AF65-F5344CB8AC3E}">
        <p14:creationId xmlns:p14="http://schemas.microsoft.com/office/powerpoint/2010/main" val="13690972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23</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3323310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1906051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1701817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1511202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2796189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1052159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3239199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1/15/20</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1/15/20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1/15/20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1/15/20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1/15/20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1/15/20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1/15/20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1/15/20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1/15/20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1/15/20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1/15/20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1/15/20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a:t>The Lord’s Prayer</a:t>
            </a:r>
          </a:p>
        </p:txBody>
      </p:sp>
      <p:sp>
        <p:nvSpPr>
          <p:cNvPr id="5" name="Subtitle 4"/>
          <p:cNvSpPr>
            <a:spLocks noGrp="1"/>
          </p:cNvSpPr>
          <p:nvPr>
            <p:ph type="subTitle" idx="1"/>
          </p:nvPr>
        </p:nvSpPr>
        <p:spPr>
          <a:xfrm>
            <a:off x="1371600" y="3903154"/>
            <a:ext cx="6400800" cy="1219200"/>
          </a:xfrm>
        </p:spPr>
        <p:txBody>
          <a:bodyPr/>
          <a:lstStyle/>
          <a:p>
            <a:r>
              <a:rPr lang="en-US" b="1" i="1" dirty="0"/>
              <a:t>The 1</a:t>
            </a:r>
            <a:r>
              <a:rPr lang="en-US" b="1" i="1" baseline="30000" dirty="0"/>
              <a:t>st</a:t>
            </a:r>
            <a:r>
              <a:rPr lang="en-US" b="1" i="1" dirty="0"/>
              <a:t>, 2</a:t>
            </a:r>
            <a:r>
              <a:rPr lang="en-US" b="1" i="1" baseline="30000" dirty="0"/>
              <a:t>nd</a:t>
            </a:r>
            <a:r>
              <a:rPr lang="en-US" b="1" i="1" dirty="0"/>
              <a:t>, &amp; 3</a:t>
            </a:r>
            <a:r>
              <a:rPr lang="en-US" b="1" i="1" baseline="30000" dirty="0"/>
              <a:t>rd </a:t>
            </a:r>
            <a:r>
              <a:rPr lang="en-US" b="1" i="1" dirty="0"/>
              <a:t>Petitions</a:t>
            </a:r>
          </a:p>
        </p:txBody>
      </p:sp>
    </p:spTree>
    <p:extLst>
      <p:ext uri="{BB962C8B-B14F-4D97-AF65-F5344CB8AC3E}">
        <p14:creationId xmlns:p14="http://schemas.microsoft.com/office/powerpoint/2010/main" val="2774466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a:t>
            </a:r>
            <a:r>
              <a:rPr lang="en-US" baseline="30000" dirty="0"/>
              <a:t>st</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i="1" dirty="0"/>
              <a:t>God and His name can’t be separated.  His name includes who He is, what He does, and His presence among us.</a:t>
            </a:r>
          </a:p>
          <a:p>
            <a:pPr marL="0" indent="0">
              <a:spcBef>
                <a:spcPts val="0"/>
              </a:spcBef>
              <a:buNone/>
            </a:pPr>
            <a:endParaRPr lang="en-US" dirty="0"/>
          </a:p>
          <a:p>
            <a:pPr marL="0" indent="0">
              <a:spcBef>
                <a:spcPts val="0"/>
              </a:spcBef>
              <a:buNone/>
            </a:pPr>
            <a:r>
              <a:rPr lang="en-US" b="1" dirty="0"/>
              <a:t>Q: How does Scripture define holy?</a:t>
            </a:r>
          </a:p>
          <a:p>
            <a:pPr marL="0" indent="0">
              <a:spcBef>
                <a:spcPts val="0"/>
              </a:spcBef>
              <a:buNone/>
            </a:pPr>
            <a:r>
              <a:rPr lang="en-US" dirty="0"/>
              <a:t>A: Set apart, belonging to God, something to be used for His purpose.</a:t>
            </a:r>
          </a:p>
          <a:p>
            <a:pPr marL="0" indent="0">
              <a:spcBef>
                <a:spcPts val="0"/>
              </a:spcBef>
              <a:buNone/>
            </a:pPr>
            <a:endParaRPr lang="en-US" dirty="0"/>
          </a:p>
          <a:p>
            <a:pPr marL="0" lvl="0" indent="0">
              <a:buNone/>
            </a:pPr>
            <a:r>
              <a:rPr lang="en-US" b="1" dirty="0"/>
              <a:t>Q: What are we asking when we pray that God’s name be made holy? </a:t>
            </a:r>
          </a:p>
          <a:p>
            <a:pPr marL="0" lvl="0" indent="0">
              <a:buNone/>
            </a:pPr>
            <a:r>
              <a:rPr lang="en-US" dirty="0"/>
              <a:t>A: We pray that God our Father would help us to keep His name holy by:</a:t>
            </a:r>
          </a:p>
          <a:p>
            <a:r>
              <a:rPr lang="en-US" dirty="0"/>
              <a:t>Speaking truthfully about His Word (See Jer. 23:28)</a:t>
            </a:r>
          </a:p>
          <a:p>
            <a:r>
              <a:rPr lang="en-US" dirty="0"/>
              <a:t>Living according to His Word (See Matt. 5:16)</a:t>
            </a:r>
          </a:p>
        </p:txBody>
      </p:sp>
    </p:spTree>
    <p:extLst>
      <p:ext uri="{BB962C8B-B14F-4D97-AF65-F5344CB8AC3E}">
        <p14:creationId xmlns:p14="http://schemas.microsoft.com/office/powerpoint/2010/main" val="668874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a:t>
            </a:r>
            <a:r>
              <a:rPr lang="en-US" baseline="30000" dirty="0"/>
              <a:t>st</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lvl="0" indent="0">
              <a:buNone/>
            </a:pPr>
            <a:r>
              <a:rPr lang="en-US" b="1" dirty="0"/>
              <a:t>Q: How is God’s name profaned?</a:t>
            </a:r>
          </a:p>
          <a:p>
            <a:pPr marL="0" lvl="0" indent="0">
              <a:buNone/>
            </a:pPr>
            <a:r>
              <a:rPr lang="en-US" dirty="0"/>
              <a:t>A: Our Father’s name is profaned, that is dishonored:</a:t>
            </a:r>
          </a:p>
          <a:p>
            <a:r>
              <a:rPr lang="en-US" dirty="0"/>
              <a:t>When anyone teaches something contrary to His Word (See Jer. 23:31).</a:t>
            </a:r>
          </a:p>
          <a:p>
            <a:r>
              <a:rPr lang="en-US" dirty="0"/>
              <a:t>When anyone lives contrary to His will as expressed in His Word (See Rom. 2:23-24).</a:t>
            </a:r>
          </a:p>
        </p:txBody>
      </p:sp>
    </p:spTree>
    <p:extLst>
      <p:ext uri="{BB962C8B-B14F-4D97-AF65-F5344CB8AC3E}">
        <p14:creationId xmlns:p14="http://schemas.microsoft.com/office/powerpoint/2010/main" val="1693338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a:t>
            </a:r>
            <a:r>
              <a:rPr lang="en-US" baseline="30000" dirty="0"/>
              <a:t>st</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b="1" dirty="0"/>
              <a:t>Discuss:</a:t>
            </a:r>
          </a:p>
          <a:p>
            <a:pPr marL="0" lvl="0" indent="0" algn="ctr">
              <a:buNone/>
            </a:pPr>
            <a:r>
              <a:rPr lang="en-US" dirty="0"/>
              <a:t>How does this petition tie to the 2</a:t>
            </a:r>
            <a:r>
              <a:rPr lang="en-US" baseline="30000" dirty="0"/>
              <a:t>nd </a:t>
            </a:r>
            <a:r>
              <a:rPr lang="en-US" dirty="0"/>
              <a:t>Commandment?</a:t>
            </a:r>
          </a:p>
          <a:p>
            <a:pPr marL="0" lvl="0" indent="0" algn="ctr">
              <a:buNone/>
            </a:pPr>
            <a:endParaRPr lang="en-US" dirty="0"/>
          </a:p>
          <a:p>
            <a:pPr marL="0" lvl="0" indent="0" algn="ctr">
              <a:buNone/>
            </a:pPr>
            <a:r>
              <a:rPr lang="en-US" dirty="0"/>
              <a:t>How does this petition tie to the Introduction to the Lord’s Prayer?</a:t>
            </a:r>
          </a:p>
          <a:p>
            <a:pPr marL="0" lvl="0" indent="0" algn="ctr">
              <a:buNone/>
            </a:pPr>
            <a:endParaRPr lang="en-US" dirty="0"/>
          </a:p>
          <a:p>
            <a:pPr marL="0" lvl="0" indent="0" algn="ctr">
              <a:buNone/>
            </a:pPr>
            <a:r>
              <a:rPr lang="en-US" b="1" dirty="0"/>
              <a:t>Final Thoughts:</a:t>
            </a:r>
          </a:p>
          <a:p>
            <a:r>
              <a:rPr lang="en-US" dirty="0"/>
              <a:t>God’s name was placed upon us in Holy Baptism.</a:t>
            </a:r>
          </a:p>
          <a:p>
            <a:r>
              <a:rPr lang="en-US" dirty="0"/>
              <a:t>His name is holy, even when we stumble.</a:t>
            </a:r>
          </a:p>
          <a:p>
            <a:r>
              <a:rPr lang="en-US" dirty="0"/>
              <a:t>The Triune God, who is always holy, keeps his promise to forgive us for Christ’s sake.</a:t>
            </a:r>
          </a:p>
        </p:txBody>
      </p:sp>
    </p:spTree>
    <p:extLst>
      <p:ext uri="{BB962C8B-B14F-4D97-AF65-F5344CB8AC3E}">
        <p14:creationId xmlns:p14="http://schemas.microsoft.com/office/powerpoint/2010/main" val="3529324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a:t>
            </a:r>
            <a:r>
              <a:rPr lang="en-US" baseline="30000" dirty="0"/>
              <a:t>nd</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lvl="0" indent="0" algn="ctr">
              <a:buNone/>
            </a:pPr>
            <a:r>
              <a:rPr lang="en-US" b="1" dirty="0"/>
              <a:t>Thy kingdom come.</a:t>
            </a:r>
          </a:p>
          <a:p>
            <a:pPr marL="0" lvl="0" indent="0" algn="ctr">
              <a:buNone/>
            </a:pPr>
            <a:endParaRPr lang="en-US" i="1" dirty="0"/>
          </a:p>
          <a:p>
            <a:pPr marL="0" lvl="0" indent="0" algn="ctr">
              <a:buNone/>
            </a:pPr>
            <a:r>
              <a:rPr lang="en-US" i="1" dirty="0"/>
              <a:t>What does this mean?  </a:t>
            </a:r>
            <a:r>
              <a:rPr lang="en-US" dirty="0"/>
              <a:t>The kingdom of God certainly comes by itself without our prayer, but we pray in this petition that it may come to us also.</a:t>
            </a:r>
          </a:p>
          <a:p>
            <a:pPr marL="0" lvl="0" indent="0" algn="ctr">
              <a:buNone/>
            </a:pPr>
            <a:endParaRPr lang="en-US" i="1" dirty="0"/>
          </a:p>
          <a:p>
            <a:pPr marL="0" lvl="0" indent="0" algn="ctr">
              <a:buNone/>
            </a:pPr>
            <a:r>
              <a:rPr lang="en-US" i="1" dirty="0"/>
              <a:t>How does God’s Kingdom come?  </a:t>
            </a:r>
            <a:r>
              <a:rPr lang="en-US" dirty="0"/>
              <a:t>God’s kingdom comes when our heavenly Father gives us His Holy Spirit, so that by His grace we believe His holy Word and lead godly lives here in time and there in eternity.</a:t>
            </a:r>
          </a:p>
          <a:p>
            <a:pPr marL="0" indent="0">
              <a:spcBef>
                <a:spcPts val="0"/>
              </a:spcBef>
              <a:buNone/>
            </a:pPr>
            <a:endParaRPr lang="en-US" b="1" i="1" dirty="0"/>
          </a:p>
          <a:p>
            <a:pPr marL="0" indent="0">
              <a:spcBef>
                <a:spcPts val="0"/>
              </a:spcBef>
              <a:buNone/>
            </a:pPr>
            <a:endParaRPr lang="en-US" b="1" i="1" dirty="0"/>
          </a:p>
          <a:p>
            <a:pPr marL="0" indent="0" algn="ctr">
              <a:spcBef>
                <a:spcPts val="0"/>
              </a:spcBef>
              <a:buNone/>
            </a:pPr>
            <a:endParaRPr lang="en-US" dirty="0"/>
          </a:p>
        </p:txBody>
      </p:sp>
    </p:spTree>
    <p:extLst>
      <p:ext uri="{BB962C8B-B14F-4D97-AF65-F5344CB8AC3E}">
        <p14:creationId xmlns:p14="http://schemas.microsoft.com/office/powerpoint/2010/main" val="2922641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a:t>
            </a:r>
            <a:r>
              <a:rPr lang="en-US" baseline="30000" dirty="0"/>
              <a:t>nd</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dirty="0"/>
              <a:t>Large Catechism states, “But what is the kingdom of God? Answer: Nothing else than what we learned in the Creed, that God sent His Son Jesus Christ, our Lord, into the world to redeem and deliver us from the power of the devil, and to bring us to Himself, and to govern us as a King of righteousness, life, and salvation against sin, death, and an evil conscience, for which end He has also bestowed His Holy Ghost, who is to bring these things home to us by His holy Word, and to illumine and strengthen us in the faith by His power” (LC III 51).</a:t>
            </a:r>
          </a:p>
          <a:p>
            <a:pPr marL="0" indent="0" algn="ctr">
              <a:spcBef>
                <a:spcPts val="0"/>
              </a:spcBef>
              <a:buNone/>
            </a:pPr>
            <a:endParaRPr lang="en-US" b="1" i="1" dirty="0"/>
          </a:p>
          <a:p>
            <a:pPr marL="0" indent="0" algn="ctr">
              <a:spcBef>
                <a:spcPts val="0"/>
              </a:spcBef>
              <a:buNone/>
            </a:pPr>
            <a:r>
              <a:rPr lang="en-US" b="1" dirty="0"/>
              <a:t>Ultimately, the kingdom of God is simply to be with God, who Christ brings us to through His work on the cross.</a:t>
            </a:r>
          </a:p>
          <a:p>
            <a:pPr marL="0" indent="0" algn="ctr">
              <a:spcBef>
                <a:spcPts val="0"/>
              </a:spcBef>
              <a:buNone/>
            </a:pPr>
            <a:endParaRPr lang="en-US" dirty="0"/>
          </a:p>
        </p:txBody>
      </p:sp>
    </p:spTree>
    <p:extLst>
      <p:ext uri="{BB962C8B-B14F-4D97-AF65-F5344CB8AC3E}">
        <p14:creationId xmlns:p14="http://schemas.microsoft.com/office/powerpoint/2010/main" val="27726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a:t>
            </a:r>
            <a:r>
              <a:rPr lang="en-US" baseline="30000" dirty="0"/>
              <a:t>nd</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b="1" dirty="0"/>
              <a:t>Kingdom of God Described in Three Ways:</a:t>
            </a:r>
          </a:p>
          <a:p>
            <a:pPr marL="0" indent="0">
              <a:spcBef>
                <a:spcPts val="0"/>
              </a:spcBef>
              <a:buNone/>
            </a:pPr>
            <a:endParaRPr lang="en-US" b="1" dirty="0"/>
          </a:p>
          <a:p>
            <a:pPr marL="0" indent="0" algn="ctr">
              <a:spcBef>
                <a:spcPts val="0"/>
              </a:spcBef>
              <a:buNone/>
            </a:pPr>
            <a:r>
              <a:rPr lang="en-US" b="1" i="1" dirty="0"/>
              <a:t>Kingdom of Power</a:t>
            </a:r>
          </a:p>
          <a:p>
            <a:pPr marL="400050" lvl="1" indent="0" algn="ctr">
              <a:spcBef>
                <a:spcPts val="0"/>
              </a:spcBef>
              <a:buNone/>
            </a:pPr>
            <a:r>
              <a:rPr lang="en-US" sz="1800" dirty="0"/>
              <a:t>The Kingdom of Power is God ruling as king over the whole universe.  He’s Lord over the heavens and the earth.  He’s powerful and His kingdom rules over all things.  This kingdom is present everywhere (See Psalm 103:19).</a:t>
            </a:r>
          </a:p>
          <a:p>
            <a:pPr marL="0" indent="0" algn="ctr">
              <a:spcBef>
                <a:spcPts val="0"/>
              </a:spcBef>
              <a:buNone/>
            </a:pPr>
            <a:endParaRPr lang="en-US" sz="1800" b="1" dirty="0"/>
          </a:p>
          <a:p>
            <a:pPr marL="0" indent="0" algn="ctr">
              <a:spcBef>
                <a:spcPts val="0"/>
              </a:spcBef>
              <a:buNone/>
            </a:pPr>
            <a:r>
              <a:rPr lang="en-US" b="1" i="1" dirty="0"/>
              <a:t>Kingdom of Grace</a:t>
            </a:r>
          </a:p>
          <a:p>
            <a:pPr marL="0" indent="0" algn="ctr">
              <a:spcBef>
                <a:spcPts val="0"/>
              </a:spcBef>
              <a:buNone/>
            </a:pPr>
            <a:r>
              <a:rPr lang="en-US" sz="1800" dirty="0"/>
              <a:t>The Kingdom of Grace is God ruling as king over the church on earth.  It’s not a kingdom we can gain on our own.  It’s given to us.  It comes to us through the working of the Holy Spirit through His Word and Sacrament (See John 3:5).</a:t>
            </a:r>
          </a:p>
          <a:p>
            <a:pPr marL="0" indent="0" algn="ctr">
              <a:spcBef>
                <a:spcPts val="0"/>
              </a:spcBef>
              <a:buNone/>
            </a:pPr>
            <a:endParaRPr lang="en-US" sz="1800" b="1" dirty="0"/>
          </a:p>
          <a:p>
            <a:pPr marL="0" indent="0" algn="ctr">
              <a:spcBef>
                <a:spcPts val="0"/>
              </a:spcBef>
              <a:buNone/>
            </a:pPr>
            <a:r>
              <a:rPr lang="en-US" b="1" i="1" dirty="0"/>
              <a:t>Kingdom of Glory</a:t>
            </a:r>
          </a:p>
          <a:p>
            <a:pPr marL="0" indent="0" algn="ctr">
              <a:spcBef>
                <a:spcPts val="0"/>
              </a:spcBef>
              <a:buNone/>
            </a:pPr>
            <a:r>
              <a:rPr lang="en-US" sz="1800" dirty="0"/>
              <a:t>The Kingdom of Heaven is God’s ruling as king over the church and angels in heaven.  There’s no evil, no sin.  It’s the kingdom that will be fully revealed to us in death and in the resurrection (See 2</a:t>
            </a:r>
            <a:r>
              <a:rPr lang="en-US" sz="1800" baseline="30000" dirty="0"/>
              <a:t>nd</a:t>
            </a:r>
            <a:r>
              <a:rPr lang="en-US" sz="1800" dirty="0"/>
              <a:t> Tim. 4:18).</a:t>
            </a:r>
          </a:p>
        </p:txBody>
      </p:sp>
    </p:spTree>
    <p:extLst>
      <p:ext uri="{BB962C8B-B14F-4D97-AF65-F5344CB8AC3E}">
        <p14:creationId xmlns:p14="http://schemas.microsoft.com/office/powerpoint/2010/main" val="3780602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a:t>
            </a:r>
            <a:r>
              <a:rPr lang="en-US" baseline="30000" dirty="0"/>
              <a:t>nd</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indent="0">
              <a:spcBef>
                <a:spcPts val="0"/>
              </a:spcBef>
              <a:buNone/>
            </a:pPr>
            <a:r>
              <a:rPr lang="en-US" b="1" dirty="0"/>
              <a:t>Q: Who is God’s kingdom at odds against?  How do we see this battle as ongoing and yet at the same time not?</a:t>
            </a:r>
          </a:p>
          <a:p>
            <a:pPr marL="0" indent="0">
              <a:spcBef>
                <a:spcPts val="0"/>
              </a:spcBef>
              <a:buNone/>
            </a:pPr>
            <a:r>
              <a:rPr lang="en-US" dirty="0"/>
              <a:t>A: The Devil (See Eph. 2 &amp; 6).  The devil still prowls around like a roaring lion. Yet, he has been defeated through the blood of Christ.</a:t>
            </a:r>
          </a:p>
        </p:txBody>
      </p:sp>
    </p:spTree>
    <p:extLst>
      <p:ext uri="{BB962C8B-B14F-4D97-AF65-F5344CB8AC3E}">
        <p14:creationId xmlns:p14="http://schemas.microsoft.com/office/powerpoint/2010/main" val="3240502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a:t>
            </a:r>
            <a:r>
              <a:rPr lang="en-US" baseline="30000" dirty="0"/>
              <a:t>nd</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b="1" dirty="0"/>
              <a:t>Discuss:</a:t>
            </a:r>
          </a:p>
          <a:p>
            <a:pPr marL="0" indent="0" algn="ctr">
              <a:spcBef>
                <a:spcPts val="0"/>
              </a:spcBef>
              <a:buNone/>
            </a:pPr>
            <a:r>
              <a:rPr lang="en-US" dirty="0"/>
              <a:t>How does this petition tie into the 2</a:t>
            </a:r>
            <a:r>
              <a:rPr lang="en-US" baseline="30000" dirty="0"/>
              <a:t>nd</a:t>
            </a:r>
            <a:r>
              <a:rPr lang="en-US" dirty="0"/>
              <a:t> and 3</a:t>
            </a:r>
            <a:r>
              <a:rPr lang="en-US" baseline="30000" dirty="0"/>
              <a:t>rd</a:t>
            </a:r>
            <a:r>
              <a:rPr lang="en-US" dirty="0"/>
              <a:t> Articles of the Creed?</a:t>
            </a:r>
          </a:p>
          <a:p>
            <a:pPr marL="0" indent="0" algn="ctr">
              <a:spcBef>
                <a:spcPts val="0"/>
              </a:spcBef>
              <a:buNone/>
            </a:pPr>
            <a:endParaRPr lang="en-US" dirty="0"/>
          </a:p>
          <a:p>
            <a:pPr marL="0" indent="0" algn="ctr">
              <a:spcBef>
                <a:spcPts val="0"/>
              </a:spcBef>
              <a:buNone/>
            </a:pPr>
            <a:r>
              <a:rPr lang="en-US" b="1" dirty="0"/>
              <a:t>Final Thoughts:</a:t>
            </a:r>
          </a:p>
          <a:p>
            <a:pPr marL="0" indent="0" algn="ctr">
              <a:spcBef>
                <a:spcPts val="0"/>
              </a:spcBef>
              <a:buNone/>
            </a:pPr>
            <a:r>
              <a:rPr lang="en-US" dirty="0"/>
              <a:t>Through the blood of Christ, you have been received into God’s Kingdom. “He has delivered us from the domain of darkness and transferred us to the kingdom of his beloved Son, in whom we have redemption, the forgiveness of sin” (Col. 1:13-14)</a:t>
            </a:r>
          </a:p>
          <a:p>
            <a:pPr marL="0" indent="0" algn="ctr">
              <a:spcBef>
                <a:spcPts val="0"/>
              </a:spcBef>
              <a:buNone/>
            </a:pPr>
            <a:endParaRPr lang="en-US" dirty="0"/>
          </a:p>
          <a:p>
            <a:pPr marL="0" indent="0" algn="ctr">
              <a:spcBef>
                <a:spcPts val="0"/>
              </a:spcBef>
              <a:buNone/>
            </a:pPr>
            <a:r>
              <a:rPr lang="en-US" dirty="0"/>
              <a:t>The benefits of living under God’s rule: </a:t>
            </a:r>
          </a:p>
          <a:p>
            <a:pPr marL="0" indent="0" algn="ctr">
              <a:spcBef>
                <a:spcPts val="0"/>
              </a:spcBef>
              <a:buNone/>
            </a:pPr>
            <a:r>
              <a:rPr lang="en-US" dirty="0"/>
              <a:t>“The Lord will rescue me from every evil deed and bring me safely into his heavenly kingdom” (2</a:t>
            </a:r>
            <a:r>
              <a:rPr lang="en-US" baseline="30000" dirty="0"/>
              <a:t>nd</a:t>
            </a:r>
            <a:r>
              <a:rPr lang="en-US" dirty="0"/>
              <a:t> Tim. 4:18).</a:t>
            </a:r>
          </a:p>
        </p:txBody>
      </p:sp>
    </p:spTree>
    <p:extLst>
      <p:ext uri="{BB962C8B-B14F-4D97-AF65-F5344CB8AC3E}">
        <p14:creationId xmlns:p14="http://schemas.microsoft.com/office/powerpoint/2010/main" val="2011980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3</a:t>
            </a:r>
            <a:r>
              <a:rPr lang="en-US" baseline="30000" dirty="0"/>
              <a:t>rd</a:t>
            </a:r>
            <a:r>
              <a:rPr lang="en-US" dirty="0"/>
              <a:t> Petition</a:t>
            </a:r>
          </a:p>
        </p:txBody>
      </p:sp>
      <p:sp>
        <p:nvSpPr>
          <p:cNvPr id="3" name="Content Placeholder 2"/>
          <p:cNvSpPr>
            <a:spLocks noGrp="1"/>
          </p:cNvSpPr>
          <p:nvPr>
            <p:ph idx="1"/>
          </p:nvPr>
        </p:nvSpPr>
        <p:spPr>
          <a:xfrm>
            <a:off x="457200" y="914400"/>
            <a:ext cx="8229600" cy="5943600"/>
          </a:xfrm>
        </p:spPr>
        <p:txBody>
          <a:bodyPr>
            <a:normAutofit/>
          </a:bodyPr>
          <a:lstStyle/>
          <a:p>
            <a:pPr marL="0" lvl="0" indent="0" algn="ctr">
              <a:buNone/>
            </a:pPr>
            <a:r>
              <a:rPr lang="en-US" b="1" dirty="0"/>
              <a:t>Thy will be done on earth as it is in heaven.</a:t>
            </a:r>
          </a:p>
          <a:p>
            <a:pPr marL="0" lvl="0" indent="0" algn="ctr">
              <a:buNone/>
            </a:pPr>
            <a:endParaRPr lang="en-US" i="1" dirty="0"/>
          </a:p>
          <a:p>
            <a:pPr marL="0" lvl="0" indent="0" algn="ctr">
              <a:buNone/>
            </a:pPr>
            <a:r>
              <a:rPr lang="en-US" i="1" dirty="0"/>
              <a:t>What does this mean?  </a:t>
            </a:r>
            <a:r>
              <a:rPr lang="en-US" dirty="0"/>
              <a:t>The good and gracious will of God is done even without our prayer, but we pray in this petition that it may be done among us also.</a:t>
            </a:r>
          </a:p>
          <a:p>
            <a:pPr marL="0" lvl="0" indent="0" algn="ctr">
              <a:buNone/>
            </a:pPr>
            <a:endParaRPr lang="en-US" i="1" dirty="0"/>
          </a:p>
          <a:p>
            <a:pPr marL="0" lvl="0" indent="0" algn="ctr">
              <a:buNone/>
            </a:pPr>
            <a:r>
              <a:rPr lang="en-US" i="1" dirty="0"/>
              <a:t>How is God’s will done?</a:t>
            </a:r>
            <a:r>
              <a:rPr lang="en-US" dirty="0"/>
              <a:t>  God’s will is done when He breaks and hinders every evil plan and purpose of the devil, the world, and our sinful nature, which do not want us to hallow God’s name or let His kingdom come; and when He strengthens us and keeps us firm in His Word and faith until we die.  This is His good and gracious will.</a:t>
            </a:r>
          </a:p>
          <a:p>
            <a:pPr marL="0" indent="0" algn="ctr">
              <a:spcBef>
                <a:spcPts val="0"/>
              </a:spcBef>
              <a:buNone/>
            </a:pPr>
            <a:endParaRPr lang="en-US" dirty="0"/>
          </a:p>
        </p:txBody>
      </p:sp>
    </p:spTree>
    <p:extLst>
      <p:ext uri="{BB962C8B-B14F-4D97-AF65-F5344CB8AC3E}">
        <p14:creationId xmlns:p14="http://schemas.microsoft.com/office/powerpoint/2010/main" val="1489920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3</a:t>
            </a:r>
            <a:r>
              <a:rPr lang="en-US" baseline="30000" dirty="0"/>
              <a:t>rd</a:t>
            </a:r>
            <a:r>
              <a:rPr lang="en-US" dirty="0"/>
              <a:t> Petition</a:t>
            </a:r>
          </a:p>
        </p:txBody>
      </p:sp>
      <p:sp>
        <p:nvSpPr>
          <p:cNvPr id="3" name="Content Placeholder 2"/>
          <p:cNvSpPr>
            <a:spLocks noGrp="1"/>
          </p:cNvSpPr>
          <p:nvPr>
            <p:ph idx="1"/>
          </p:nvPr>
        </p:nvSpPr>
        <p:spPr>
          <a:xfrm>
            <a:off x="457200" y="914400"/>
            <a:ext cx="8229600" cy="5943600"/>
          </a:xfrm>
        </p:spPr>
        <p:txBody>
          <a:bodyPr>
            <a:normAutofit/>
          </a:bodyPr>
          <a:lstStyle/>
          <a:p>
            <a:pPr marL="0" indent="0">
              <a:buNone/>
            </a:pPr>
            <a:r>
              <a:rPr lang="en-US" b="1" dirty="0"/>
              <a:t>Q: What is the will of God?</a:t>
            </a:r>
          </a:p>
          <a:p>
            <a:pPr marL="0" indent="0">
              <a:buNone/>
            </a:pPr>
            <a:r>
              <a:rPr lang="en-US" dirty="0"/>
              <a:t>A: God’s will is that all people come to know Him as their Father and live under the rule of His Son.</a:t>
            </a:r>
          </a:p>
          <a:p>
            <a:pPr marL="0" indent="0">
              <a:buNone/>
            </a:pPr>
            <a:endParaRPr lang="en-US" dirty="0"/>
          </a:p>
          <a:p>
            <a:pPr marL="0" indent="0">
              <a:buNone/>
            </a:pPr>
            <a:r>
              <a:rPr lang="en-US" dirty="0"/>
              <a:t>“…that everyone who looks on the Son and believes in him should have eternal life…” (John 6:40).</a:t>
            </a:r>
          </a:p>
          <a:p>
            <a:pPr marL="0" indent="0">
              <a:buNone/>
            </a:pPr>
            <a:endParaRPr lang="en-US" dirty="0"/>
          </a:p>
          <a:p>
            <a:pPr marL="0" indent="0">
              <a:buNone/>
            </a:pPr>
            <a:r>
              <a:rPr lang="en-US" dirty="0"/>
              <a:t>“…we ask and urge you in the Lord Jesus, that as you received from us how you ought to walk and to please God, just as you are doing, that you do so more and more…” (1 Thess. 4:1).</a:t>
            </a:r>
          </a:p>
          <a:p>
            <a:pPr marL="0" indent="0">
              <a:spcBef>
                <a:spcPts val="0"/>
              </a:spcBef>
              <a:buNone/>
            </a:pPr>
            <a:endParaRPr lang="en-US" dirty="0"/>
          </a:p>
        </p:txBody>
      </p:sp>
    </p:spTree>
    <p:extLst>
      <p:ext uri="{BB962C8B-B14F-4D97-AF65-F5344CB8AC3E}">
        <p14:creationId xmlns:p14="http://schemas.microsoft.com/office/powerpoint/2010/main" val="224438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Review</a:t>
            </a:r>
          </a:p>
        </p:txBody>
      </p:sp>
      <p:sp>
        <p:nvSpPr>
          <p:cNvPr id="3" name="Content Placeholder 2"/>
          <p:cNvSpPr>
            <a:spLocks noGrp="1"/>
          </p:cNvSpPr>
          <p:nvPr>
            <p:ph type="body" idx="1"/>
          </p:nvPr>
        </p:nvSpPr>
        <p:spPr/>
        <p:txBody>
          <a:bodyPr/>
          <a:lstStyle/>
          <a:p>
            <a:r>
              <a:rPr lang="en-US" b="1" i="1" dirty="0"/>
              <a:t>Worksheet</a:t>
            </a:r>
          </a:p>
        </p:txBody>
      </p:sp>
    </p:spTree>
    <p:extLst>
      <p:ext uri="{BB962C8B-B14F-4D97-AF65-F5344CB8AC3E}">
        <p14:creationId xmlns:p14="http://schemas.microsoft.com/office/powerpoint/2010/main" val="3151717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3</a:t>
            </a:r>
            <a:r>
              <a:rPr lang="en-US" baseline="30000" dirty="0"/>
              <a:t>rd</a:t>
            </a:r>
            <a:r>
              <a:rPr lang="en-US" dirty="0"/>
              <a:t> Petition</a:t>
            </a:r>
          </a:p>
        </p:txBody>
      </p:sp>
      <p:sp>
        <p:nvSpPr>
          <p:cNvPr id="3" name="Content Placeholder 2"/>
          <p:cNvSpPr>
            <a:spLocks noGrp="1"/>
          </p:cNvSpPr>
          <p:nvPr>
            <p:ph idx="1"/>
          </p:nvPr>
        </p:nvSpPr>
        <p:spPr>
          <a:xfrm>
            <a:off x="457200" y="914400"/>
            <a:ext cx="8229600" cy="5943600"/>
          </a:xfrm>
        </p:spPr>
        <p:txBody>
          <a:bodyPr>
            <a:normAutofit/>
          </a:bodyPr>
          <a:lstStyle/>
          <a:p>
            <a:pPr marL="0" indent="0">
              <a:spcBef>
                <a:spcPts val="0"/>
              </a:spcBef>
              <a:buNone/>
            </a:pPr>
            <a:r>
              <a:rPr lang="en-US" b="1" dirty="0"/>
              <a:t>Q: Who or what opposes this will of God?</a:t>
            </a:r>
          </a:p>
          <a:p>
            <a:pPr marL="0" indent="0">
              <a:spcBef>
                <a:spcPts val="0"/>
              </a:spcBef>
              <a:buNone/>
            </a:pPr>
            <a:r>
              <a:rPr lang="en-US" dirty="0"/>
              <a:t>A:  It is threefold:</a:t>
            </a:r>
          </a:p>
          <a:p>
            <a:pPr marL="0" indent="0">
              <a:spcBef>
                <a:spcPts val="0"/>
              </a:spcBef>
              <a:buNone/>
            </a:pPr>
            <a:endParaRPr lang="en-US" dirty="0"/>
          </a:p>
          <a:p>
            <a:pPr>
              <a:spcBef>
                <a:spcPts val="0"/>
              </a:spcBef>
              <a:buFontTx/>
              <a:buChar char="-"/>
            </a:pPr>
            <a:r>
              <a:rPr lang="en-US" dirty="0"/>
              <a:t>The Devil</a:t>
            </a:r>
          </a:p>
          <a:p>
            <a:pPr lvl="1">
              <a:spcBef>
                <a:spcPts val="0"/>
              </a:spcBef>
              <a:buFontTx/>
              <a:buChar char="-"/>
            </a:pPr>
            <a:r>
              <a:rPr lang="en-US" dirty="0"/>
              <a:t>"Be sober-minded; be watchful. Your adversary the devil prowls around like a roaring lion, seeking someone to devour" (1 Pet. 5:8).</a:t>
            </a:r>
          </a:p>
          <a:p>
            <a:pPr marL="457200" lvl="1" indent="0">
              <a:spcBef>
                <a:spcPts val="0"/>
              </a:spcBef>
              <a:buNone/>
            </a:pPr>
            <a:endParaRPr lang="en-US" dirty="0"/>
          </a:p>
          <a:p>
            <a:pPr>
              <a:spcBef>
                <a:spcPts val="0"/>
              </a:spcBef>
              <a:buFontTx/>
              <a:buChar char="-"/>
            </a:pPr>
            <a:r>
              <a:rPr lang="en-US" dirty="0"/>
              <a:t>The World</a:t>
            </a:r>
          </a:p>
          <a:p>
            <a:pPr lvl="1">
              <a:spcBef>
                <a:spcPts val="0"/>
              </a:spcBef>
              <a:buFontTx/>
              <a:buChar char="-"/>
            </a:pPr>
            <a:r>
              <a:rPr lang="en-US" dirty="0"/>
              <a:t>"Do not love the world or the things in the world. If anyone loves the world, the love of the Father is not in him. For all that is in the world—the desires of the flesh and the desires of the eyes and pride of life[a]—is not from the Father but is from the world. And the world is passing away along with its desires, but whoever does the will of God abides forever" (1 John 2:15-17).</a:t>
            </a:r>
          </a:p>
          <a:p>
            <a:pPr marL="457200" lvl="1" indent="0">
              <a:spcBef>
                <a:spcPts val="0"/>
              </a:spcBef>
              <a:buNone/>
            </a:pPr>
            <a:endParaRPr lang="en-US" dirty="0"/>
          </a:p>
          <a:p>
            <a:pPr>
              <a:spcBef>
                <a:spcPts val="0"/>
              </a:spcBef>
              <a:buFontTx/>
              <a:buChar char="-"/>
            </a:pPr>
            <a:r>
              <a:rPr lang="en-US" dirty="0"/>
              <a:t>The Sinful Flesh</a:t>
            </a:r>
          </a:p>
          <a:p>
            <a:pPr lvl="1">
              <a:spcBef>
                <a:spcPts val="0"/>
              </a:spcBef>
              <a:buFontTx/>
              <a:buChar char="-"/>
            </a:pPr>
            <a:r>
              <a:rPr lang="en-US" dirty="0"/>
              <a:t>“For I know that nothing good dwells in me, that is, in my flesh. For I have the desire to do what is right, but not the ability to carry it out” (Rom. 7:18).</a:t>
            </a:r>
          </a:p>
          <a:p>
            <a:pPr lvl="1">
              <a:spcBef>
                <a:spcPts val="0"/>
              </a:spcBef>
              <a:buFontTx/>
              <a:buChar char="-"/>
            </a:pPr>
            <a:endParaRPr lang="en-US" dirty="0"/>
          </a:p>
          <a:p>
            <a:pPr>
              <a:spcBef>
                <a:spcPts val="0"/>
              </a:spcBef>
              <a:buFontTx/>
              <a:buChar char="-"/>
            </a:pPr>
            <a:endParaRPr lang="en-US" dirty="0"/>
          </a:p>
        </p:txBody>
      </p:sp>
    </p:spTree>
    <p:extLst>
      <p:ext uri="{BB962C8B-B14F-4D97-AF65-F5344CB8AC3E}">
        <p14:creationId xmlns:p14="http://schemas.microsoft.com/office/powerpoint/2010/main" val="3070486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3</a:t>
            </a:r>
            <a:r>
              <a:rPr lang="en-US" baseline="30000" dirty="0"/>
              <a:t>rd</a:t>
            </a:r>
            <a:r>
              <a:rPr lang="en-US" dirty="0"/>
              <a:t> Petition</a:t>
            </a:r>
          </a:p>
        </p:txBody>
      </p:sp>
      <p:sp>
        <p:nvSpPr>
          <p:cNvPr id="3" name="Content Placeholder 2"/>
          <p:cNvSpPr>
            <a:spLocks noGrp="1"/>
          </p:cNvSpPr>
          <p:nvPr>
            <p:ph idx="1"/>
          </p:nvPr>
        </p:nvSpPr>
        <p:spPr>
          <a:xfrm>
            <a:off x="457200" y="914400"/>
            <a:ext cx="8229600" cy="5943600"/>
          </a:xfrm>
        </p:spPr>
        <p:txBody>
          <a:bodyPr>
            <a:normAutofit/>
          </a:bodyPr>
          <a:lstStyle/>
          <a:p>
            <a:pPr marL="0" indent="0">
              <a:spcBef>
                <a:spcPts val="0"/>
              </a:spcBef>
              <a:buNone/>
            </a:pPr>
            <a:r>
              <a:rPr lang="en-US" b="1" dirty="0"/>
              <a:t>Q: What is God’s response to those things that oppose His will?</a:t>
            </a:r>
          </a:p>
          <a:p>
            <a:pPr marL="0" indent="0">
              <a:spcBef>
                <a:spcPts val="0"/>
              </a:spcBef>
              <a:buNone/>
            </a:pPr>
            <a:r>
              <a:rPr lang="en-US" dirty="0"/>
              <a:t>A: God restrains Satan, that is breaks and hinders every evil plan and purpose.  Christ has defeated Satan by His perfect life, sacrificial death on the cross, and resurrection from the dead.  This will be fully realized on the last day where Satan will be banished forever and, with that, death will be put to death and our sinful nature stripped away.  Until then, God strengthens us with His Word so that we can endure the sufferings that will come.</a:t>
            </a:r>
          </a:p>
        </p:txBody>
      </p:sp>
    </p:spTree>
    <p:extLst>
      <p:ext uri="{BB962C8B-B14F-4D97-AF65-F5344CB8AC3E}">
        <p14:creationId xmlns:p14="http://schemas.microsoft.com/office/powerpoint/2010/main" val="226593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3</a:t>
            </a:r>
            <a:r>
              <a:rPr lang="en-US" baseline="30000" dirty="0"/>
              <a:t>rd</a:t>
            </a:r>
            <a:r>
              <a:rPr lang="en-US" dirty="0"/>
              <a:t> Petition</a:t>
            </a:r>
          </a:p>
        </p:txBody>
      </p:sp>
      <p:sp>
        <p:nvSpPr>
          <p:cNvPr id="3" name="Content Placeholder 2"/>
          <p:cNvSpPr>
            <a:spLocks noGrp="1"/>
          </p:cNvSpPr>
          <p:nvPr>
            <p:ph idx="1"/>
          </p:nvPr>
        </p:nvSpPr>
        <p:spPr>
          <a:xfrm>
            <a:off x="457200" y="914400"/>
            <a:ext cx="8229600" cy="5943600"/>
          </a:xfrm>
        </p:spPr>
        <p:txBody>
          <a:bodyPr>
            <a:normAutofit/>
          </a:bodyPr>
          <a:lstStyle/>
          <a:p>
            <a:pPr marL="0" indent="0" algn="ctr">
              <a:spcBef>
                <a:spcPts val="0"/>
              </a:spcBef>
              <a:buNone/>
            </a:pPr>
            <a:r>
              <a:rPr lang="en-US" b="1" dirty="0"/>
              <a:t>Discuss:</a:t>
            </a:r>
          </a:p>
          <a:p>
            <a:pPr marL="0" indent="0" algn="ctr">
              <a:spcBef>
                <a:spcPts val="0"/>
              </a:spcBef>
              <a:buNone/>
            </a:pPr>
            <a:r>
              <a:rPr lang="en-US" dirty="0"/>
              <a:t>How does this petition tie into the Introduction, 1</a:t>
            </a:r>
            <a:r>
              <a:rPr lang="en-US" baseline="30000" dirty="0"/>
              <a:t>st</a:t>
            </a:r>
            <a:r>
              <a:rPr lang="en-US" dirty="0"/>
              <a:t> and 2</a:t>
            </a:r>
            <a:r>
              <a:rPr lang="en-US" baseline="30000" dirty="0"/>
              <a:t>nd</a:t>
            </a:r>
            <a:r>
              <a:rPr lang="en-US" dirty="0"/>
              <a:t> Petitions?</a:t>
            </a:r>
          </a:p>
          <a:p>
            <a:pPr marL="0" indent="0" algn="ctr">
              <a:spcBef>
                <a:spcPts val="0"/>
              </a:spcBef>
              <a:buNone/>
            </a:pPr>
            <a:endParaRPr lang="en-US" dirty="0"/>
          </a:p>
          <a:p>
            <a:pPr marL="0" indent="0" algn="ctr">
              <a:spcBef>
                <a:spcPts val="0"/>
              </a:spcBef>
              <a:buNone/>
            </a:pPr>
            <a:r>
              <a:rPr lang="en-US" dirty="0"/>
              <a:t>How does this petition tie into the 3</a:t>
            </a:r>
            <a:r>
              <a:rPr lang="en-US" baseline="30000" dirty="0"/>
              <a:t>rd</a:t>
            </a:r>
            <a:r>
              <a:rPr lang="en-US" dirty="0"/>
              <a:t> Article of the Creed?</a:t>
            </a:r>
          </a:p>
        </p:txBody>
      </p:sp>
    </p:spTree>
    <p:extLst>
      <p:ext uri="{BB962C8B-B14F-4D97-AF65-F5344CB8AC3E}">
        <p14:creationId xmlns:p14="http://schemas.microsoft.com/office/powerpoint/2010/main" val="2072052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15:21-28</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Why did the Canaanite woman pray to Jesus?  What did she believe about Him?</a:t>
            </a:r>
          </a:p>
          <a:p>
            <a:pPr marL="0" indent="0">
              <a:buNone/>
            </a:pPr>
            <a:r>
              <a:rPr lang="en-US" dirty="0"/>
              <a:t>A: She prayed to Jesus for mercy because her daughter was possessed by a demon.  She believed Jesus to be the promised Messiah and Deliverer from sin and the devil’s power.</a:t>
            </a:r>
          </a:p>
          <a:p>
            <a:pPr marL="0" indent="0">
              <a:buNone/>
            </a:pPr>
            <a:endParaRPr lang="en-US" dirty="0"/>
          </a:p>
          <a:p>
            <a:pPr marL="0" indent="0">
              <a:buNone/>
            </a:pPr>
            <a:r>
              <a:rPr lang="en-US" b="1" dirty="0"/>
              <a:t>Q:  How did Jesus respond?</a:t>
            </a:r>
          </a:p>
          <a:p>
            <a:pPr marL="0" indent="0">
              <a:buNone/>
            </a:pPr>
            <a:r>
              <a:rPr lang="en-US" dirty="0"/>
              <a:t>A: He answered her not a word.</a:t>
            </a:r>
          </a:p>
          <a:p>
            <a:pPr marL="0" indent="0">
              <a:buNone/>
            </a:pPr>
            <a:endParaRPr lang="en-US" dirty="0"/>
          </a:p>
          <a:p>
            <a:pPr marL="0" indent="0">
              <a:spcBef>
                <a:spcPts val="0"/>
              </a:spcBef>
              <a:buNone/>
            </a:pPr>
            <a:endParaRPr lang="en-US" b="1" i="1" dirty="0"/>
          </a:p>
        </p:txBody>
      </p:sp>
    </p:spTree>
    <p:extLst>
      <p:ext uri="{BB962C8B-B14F-4D97-AF65-F5344CB8AC3E}">
        <p14:creationId xmlns:p14="http://schemas.microsoft.com/office/powerpoint/2010/main" val="350600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15:21-28</a:t>
            </a:r>
          </a:p>
        </p:txBody>
      </p:sp>
      <p:sp>
        <p:nvSpPr>
          <p:cNvPr id="3" name="Content Placeholder 2"/>
          <p:cNvSpPr>
            <a:spLocks noGrp="1"/>
          </p:cNvSpPr>
          <p:nvPr>
            <p:ph idx="1"/>
          </p:nvPr>
        </p:nvSpPr>
        <p:spPr>
          <a:xfrm>
            <a:off x="457200" y="914400"/>
            <a:ext cx="8229600" cy="5804452"/>
          </a:xfrm>
        </p:spPr>
        <p:txBody>
          <a:bodyPr>
            <a:normAutofit lnSpcReduction="10000"/>
          </a:bodyPr>
          <a:lstStyle/>
          <a:p>
            <a:pPr marL="0" indent="0">
              <a:buNone/>
            </a:pPr>
            <a:r>
              <a:rPr lang="en-US" b="1" dirty="0"/>
              <a:t>Q:  How did the disciples respond to this woman?</a:t>
            </a:r>
          </a:p>
          <a:p>
            <a:pPr marL="0" indent="0">
              <a:buNone/>
            </a:pPr>
            <a:r>
              <a:rPr lang="en-US" dirty="0"/>
              <a:t>A: The disciples want her to be sent away because they do not believe that she is entitled to His help.  First, she was a woman. Second, she was a gentile.</a:t>
            </a:r>
          </a:p>
          <a:p>
            <a:pPr marL="0" indent="0">
              <a:spcBef>
                <a:spcPts val="0"/>
              </a:spcBef>
              <a:buNone/>
            </a:pPr>
            <a:endParaRPr lang="en-US" b="1" i="1" dirty="0"/>
          </a:p>
          <a:p>
            <a:pPr marL="0" indent="0">
              <a:buNone/>
            </a:pPr>
            <a:r>
              <a:rPr lang="en-US" b="1" dirty="0"/>
              <a:t>Q: What was the second answer that Jesus gave to this woman?</a:t>
            </a:r>
          </a:p>
          <a:p>
            <a:pPr marL="0" indent="0">
              <a:buNone/>
            </a:pPr>
            <a:r>
              <a:rPr lang="en-US" dirty="0"/>
              <a:t>A: I was sent only to the lost sheep of the house of Israel.</a:t>
            </a:r>
          </a:p>
          <a:p>
            <a:pPr marL="0" indent="0">
              <a:buNone/>
            </a:pPr>
            <a:endParaRPr lang="en-US" dirty="0"/>
          </a:p>
          <a:p>
            <a:pPr marL="0" indent="0">
              <a:buNone/>
            </a:pPr>
            <a:r>
              <a:rPr lang="en-US" b="1" dirty="0"/>
              <a:t>Q: What is meant by “the lost sheep of the house of Israel?”</a:t>
            </a:r>
          </a:p>
          <a:p>
            <a:pPr marL="0" indent="0">
              <a:buNone/>
            </a:pPr>
            <a:r>
              <a:rPr lang="en-US" dirty="0"/>
              <a:t>A: This phrase seems to imply that the Messiah has come only for the salvation of the Jews.</a:t>
            </a:r>
          </a:p>
          <a:p>
            <a:pPr marL="0" indent="0">
              <a:spcBef>
                <a:spcPts val="0"/>
              </a:spcBef>
              <a:buNone/>
            </a:pPr>
            <a:endParaRPr lang="en-US" b="1" i="1" dirty="0"/>
          </a:p>
        </p:txBody>
      </p:sp>
    </p:spTree>
    <p:extLst>
      <p:ext uri="{BB962C8B-B14F-4D97-AF65-F5344CB8AC3E}">
        <p14:creationId xmlns:p14="http://schemas.microsoft.com/office/powerpoint/2010/main" val="3144380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15:21-28</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How did this woman respond to Jesus?</a:t>
            </a:r>
          </a:p>
          <a:p>
            <a:pPr marL="0" indent="0">
              <a:buNone/>
            </a:pPr>
            <a:r>
              <a:rPr lang="en-US" dirty="0"/>
              <a:t>A: The lady didn’t care.  Her prayer intensifies: “Lord help me!”</a:t>
            </a:r>
            <a:br>
              <a:rPr lang="en-US" dirty="0"/>
            </a:br>
            <a:endParaRPr lang="en-US" dirty="0"/>
          </a:p>
          <a:p>
            <a:pPr marL="0" indent="0">
              <a:buNone/>
            </a:pPr>
            <a:r>
              <a:rPr lang="en-US" b="1" dirty="0"/>
              <a:t>Q: What was the third answer that Jesus gave?</a:t>
            </a:r>
          </a:p>
          <a:p>
            <a:pPr marL="0" indent="0">
              <a:buNone/>
            </a:pPr>
            <a:r>
              <a:rPr lang="en-US" dirty="0"/>
              <a:t>A: “Its not right to take the children’s bread and throw it to the dogs.”  Jesus is calling this woman a dog. She’s unworthy of the heavenly bread of God’s grace.</a:t>
            </a:r>
          </a:p>
          <a:p>
            <a:pPr marL="0" indent="0">
              <a:spcBef>
                <a:spcPts val="0"/>
              </a:spcBef>
              <a:buNone/>
            </a:pPr>
            <a:endParaRPr lang="en-US" b="1" i="1" dirty="0"/>
          </a:p>
        </p:txBody>
      </p:sp>
    </p:spTree>
    <p:extLst>
      <p:ext uri="{BB962C8B-B14F-4D97-AF65-F5344CB8AC3E}">
        <p14:creationId xmlns:p14="http://schemas.microsoft.com/office/powerpoint/2010/main" val="375389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15:21-28</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How did the woman respond?</a:t>
            </a:r>
          </a:p>
          <a:p>
            <a:pPr marL="0" indent="0">
              <a:buNone/>
            </a:pPr>
            <a:r>
              <a:rPr lang="en-US" dirty="0"/>
              <a:t>A: “Yes, Lord, yet even the little gods eat the crumbs which fall from their master’s table.</a:t>
            </a:r>
          </a:p>
          <a:p>
            <a:pPr marL="0" indent="0">
              <a:buNone/>
            </a:pPr>
            <a:br>
              <a:rPr lang="en-US" dirty="0"/>
            </a:br>
            <a:endParaRPr lang="en-US" dirty="0"/>
          </a:p>
          <a:p>
            <a:pPr marL="0" indent="0" algn="ctr">
              <a:buNone/>
            </a:pPr>
            <a:r>
              <a:rPr lang="en-US" dirty="0"/>
              <a:t>This woman recognized that she was a sinner and doesn’t deserve God’s help.  But she also believes God to be merciful and to set all sinners free from Satan’s tyranny.</a:t>
            </a:r>
          </a:p>
          <a:p>
            <a:pPr marL="0" indent="0">
              <a:spcBef>
                <a:spcPts val="0"/>
              </a:spcBef>
              <a:buNone/>
            </a:pPr>
            <a:endParaRPr lang="en-US" b="1" i="1" dirty="0"/>
          </a:p>
        </p:txBody>
      </p:sp>
    </p:spTree>
    <p:extLst>
      <p:ext uri="{BB962C8B-B14F-4D97-AF65-F5344CB8AC3E}">
        <p14:creationId xmlns:p14="http://schemas.microsoft.com/office/powerpoint/2010/main" val="751938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15:21-28</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How Does Jesus respond?</a:t>
            </a:r>
          </a:p>
          <a:p>
            <a:pPr marL="0" indent="0">
              <a:buNone/>
            </a:pPr>
            <a:r>
              <a:rPr lang="en-US" dirty="0"/>
              <a:t>A: “O woman, great is your faith!”</a:t>
            </a:r>
          </a:p>
          <a:p>
            <a:pPr marL="0" indent="0">
              <a:buNone/>
            </a:pPr>
            <a:br>
              <a:rPr lang="en-US" dirty="0"/>
            </a:br>
            <a:r>
              <a:rPr lang="en-US" b="1" dirty="0"/>
              <a:t>Q: What made her faith great?</a:t>
            </a:r>
          </a:p>
          <a:p>
            <a:pPr marL="0" indent="0">
              <a:buNone/>
            </a:pPr>
            <a:r>
              <a:rPr lang="en-US" dirty="0"/>
              <a:t>A:  Her faith was great because the object of her faith was Christ and His saving Word.</a:t>
            </a:r>
          </a:p>
          <a:p>
            <a:pPr marL="0" indent="0">
              <a:spcBef>
                <a:spcPts val="0"/>
              </a:spcBef>
              <a:buNone/>
            </a:pPr>
            <a:endParaRPr lang="en-US" b="1" i="1" dirty="0"/>
          </a:p>
          <a:p>
            <a:pPr marL="0" indent="0">
              <a:spcBef>
                <a:spcPts val="0"/>
              </a:spcBef>
              <a:buNone/>
            </a:pPr>
            <a:endParaRPr lang="en-US" b="1" i="1" dirty="0"/>
          </a:p>
        </p:txBody>
      </p:sp>
    </p:spTree>
    <p:extLst>
      <p:ext uri="{BB962C8B-B14F-4D97-AF65-F5344CB8AC3E}">
        <p14:creationId xmlns:p14="http://schemas.microsoft.com/office/powerpoint/2010/main" val="783088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15:21-28</a:t>
            </a:r>
          </a:p>
        </p:txBody>
      </p:sp>
      <p:sp>
        <p:nvSpPr>
          <p:cNvPr id="3" name="Content Placeholder 2"/>
          <p:cNvSpPr>
            <a:spLocks noGrp="1"/>
          </p:cNvSpPr>
          <p:nvPr>
            <p:ph idx="1"/>
          </p:nvPr>
        </p:nvSpPr>
        <p:spPr>
          <a:xfrm>
            <a:off x="457200" y="914400"/>
            <a:ext cx="8229600" cy="5804452"/>
          </a:xfrm>
        </p:spPr>
        <p:txBody>
          <a:bodyPr>
            <a:normAutofit lnSpcReduction="10000"/>
          </a:bodyPr>
          <a:lstStyle/>
          <a:p>
            <a:pPr marL="0" indent="0" algn="ctr">
              <a:buNone/>
            </a:pPr>
            <a:r>
              <a:rPr lang="en-US" dirty="0"/>
              <a:t>Jesus treated this woman in this way in order to reveal the faith of her heart.  Jesus was her Savior, even though He didn’t appear to be.</a:t>
            </a:r>
          </a:p>
          <a:p>
            <a:pPr marL="0" indent="0" algn="ctr">
              <a:buNone/>
            </a:pPr>
            <a:endParaRPr lang="en-US" dirty="0"/>
          </a:p>
          <a:p>
            <a:pPr marL="0" indent="0" algn="ctr">
              <a:buNone/>
            </a:pPr>
            <a:r>
              <a:rPr lang="en-US" dirty="0"/>
              <a:t>Faith believes in the word of the Gospel, contrary to what we experience in our lives.  This is important for the life of prayer.  The struggle with sin in our lives and the constant temptations from Satan are used by God to draw us away from relying upon ourselves to relying upon the Lord.</a:t>
            </a:r>
          </a:p>
          <a:p>
            <a:pPr marL="0" indent="0" algn="ctr">
              <a:buNone/>
            </a:pPr>
            <a:endParaRPr lang="en-US" dirty="0"/>
          </a:p>
          <a:p>
            <a:pPr marL="0" indent="0" algn="ctr">
              <a:buNone/>
            </a:pPr>
            <a:r>
              <a:rPr lang="en-US" dirty="0"/>
              <a:t>Faith believes in the Gospel, and cries out to God for help, against all the experiences in our lives which speak against the promise that He is merciful to us for Christ’s sake.</a:t>
            </a:r>
          </a:p>
          <a:p>
            <a:pPr marL="0" indent="0">
              <a:spcBef>
                <a:spcPts val="0"/>
              </a:spcBef>
              <a:buNone/>
            </a:pPr>
            <a:endParaRPr lang="en-US" b="1" i="1" dirty="0"/>
          </a:p>
        </p:txBody>
      </p:sp>
    </p:spTree>
    <p:extLst>
      <p:ext uri="{BB962C8B-B14F-4D97-AF65-F5344CB8AC3E}">
        <p14:creationId xmlns:p14="http://schemas.microsoft.com/office/powerpoint/2010/main" val="3053250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a:t>
            </a:r>
            <a:r>
              <a:rPr lang="en-US" baseline="30000" dirty="0"/>
              <a:t>st</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lvl="0" indent="0" algn="ctr">
              <a:buNone/>
            </a:pPr>
            <a:r>
              <a:rPr lang="en-US" b="1" dirty="0"/>
              <a:t>Hallowed be Your Name.</a:t>
            </a:r>
            <a:endParaRPr lang="en-US" i="1" dirty="0"/>
          </a:p>
          <a:p>
            <a:pPr marL="0" lvl="0" indent="0" algn="ctr">
              <a:buNone/>
            </a:pPr>
            <a:r>
              <a:rPr lang="en-US" i="1" dirty="0"/>
              <a:t>What does this mean?</a:t>
            </a:r>
            <a:r>
              <a:rPr lang="en-US" dirty="0"/>
              <a:t>  God’s name is certainly holy in itself, but we pray in this petition that it may be kept holy among us also.</a:t>
            </a:r>
          </a:p>
          <a:p>
            <a:pPr marL="0" lvl="0" indent="0">
              <a:buNone/>
            </a:pPr>
            <a:endParaRPr lang="en-US" i="1" dirty="0"/>
          </a:p>
          <a:p>
            <a:pPr marL="0" lvl="0" indent="0" algn="ctr">
              <a:buNone/>
            </a:pPr>
            <a:r>
              <a:rPr lang="en-US" i="1" dirty="0"/>
              <a:t>How is God’s name kept holy?</a:t>
            </a:r>
            <a:r>
              <a:rPr lang="en-US" dirty="0"/>
              <a:t>  God’s name is kept holy when the Word of God is taught in its truth and purity, and we, as the children of God, also lead holy lives according to it.  Help us to do this, dear Father in heaven!  But anyone who teaches or lives contrary to God’s Word profanes the name of God among us.  Protect us from this, heavenly Father!</a:t>
            </a:r>
          </a:p>
          <a:p>
            <a:pPr marL="0" indent="0">
              <a:spcBef>
                <a:spcPts val="0"/>
              </a:spcBef>
              <a:buNone/>
            </a:pPr>
            <a:endParaRPr lang="en-US" b="1" i="1" dirty="0"/>
          </a:p>
        </p:txBody>
      </p:sp>
    </p:spTree>
    <p:extLst>
      <p:ext uri="{BB962C8B-B14F-4D97-AF65-F5344CB8AC3E}">
        <p14:creationId xmlns:p14="http://schemas.microsoft.com/office/powerpoint/2010/main" val="3115295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Executive.thmx</Template>
  <TotalTime>23181</TotalTime>
  <Words>2021</Words>
  <Application>Microsoft Macintosh PowerPoint</Application>
  <PresentationFormat>On-screen Show (4:3)</PresentationFormat>
  <Paragraphs>160</Paragraphs>
  <Slides>23</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Century Gothic</vt:lpstr>
      <vt:lpstr>Courier New</vt:lpstr>
      <vt:lpstr>Palatino Linotype</vt:lpstr>
      <vt:lpstr>Executive</vt:lpstr>
      <vt:lpstr>The Lord’s Prayer</vt:lpstr>
      <vt:lpstr>Review</vt:lpstr>
      <vt:lpstr>Matthew 15:21-28</vt:lpstr>
      <vt:lpstr>Matthew 15:21-28</vt:lpstr>
      <vt:lpstr>Matthew 15:21-28</vt:lpstr>
      <vt:lpstr>Matthew 15:21-28</vt:lpstr>
      <vt:lpstr>Matthew 15:21-28</vt:lpstr>
      <vt:lpstr>Matthew 15:21-28</vt:lpstr>
      <vt:lpstr>1st Petition</vt:lpstr>
      <vt:lpstr>1st Petition</vt:lpstr>
      <vt:lpstr>1st Petition</vt:lpstr>
      <vt:lpstr>1st Petition</vt:lpstr>
      <vt:lpstr>2nd Petition</vt:lpstr>
      <vt:lpstr>2nd Petition</vt:lpstr>
      <vt:lpstr>2nd Petition</vt:lpstr>
      <vt:lpstr>2nd Petition</vt:lpstr>
      <vt:lpstr>2nd Petition</vt:lpstr>
      <vt:lpstr>3rd Petition</vt:lpstr>
      <vt:lpstr>3rd Petition</vt:lpstr>
      <vt:lpstr>3rd Petition</vt:lpstr>
      <vt:lpstr>3rd Petition</vt:lpstr>
      <vt:lpstr>3rd Petition</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303</cp:revision>
  <cp:lastPrinted>2018-12-12T19:24:43Z</cp:lastPrinted>
  <dcterms:created xsi:type="dcterms:W3CDTF">2016-10-18T19:14:33Z</dcterms:created>
  <dcterms:modified xsi:type="dcterms:W3CDTF">2020-01-15T20:57:32Z</dcterms:modified>
</cp:coreProperties>
</file>