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18"/>
  </p:notesMasterIdLst>
  <p:handoutMasterIdLst>
    <p:handoutMasterId r:id="rId19"/>
  </p:handoutMasterIdLst>
  <p:sldIdLst>
    <p:sldId id="357" r:id="rId2"/>
    <p:sldId id="258" r:id="rId3"/>
    <p:sldId id="356" r:id="rId4"/>
    <p:sldId id="386" r:id="rId5"/>
    <p:sldId id="384" r:id="rId6"/>
    <p:sldId id="389" r:id="rId7"/>
    <p:sldId id="390" r:id="rId8"/>
    <p:sldId id="391" r:id="rId9"/>
    <p:sldId id="392" r:id="rId10"/>
    <p:sldId id="385" r:id="rId11"/>
    <p:sldId id="393" r:id="rId12"/>
    <p:sldId id="394" r:id="rId13"/>
    <p:sldId id="395" r:id="rId14"/>
    <p:sldId id="387" r:id="rId15"/>
    <p:sldId id="388"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89" autoAdjust="0"/>
    <p:restoredTop sz="77404" autoAdjust="0"/>
  </p:normalViewPr>
  <p:slideViewPr>
    <p:cSldViewPr snapToGrid="0" snapToObjects="1">
      <p:cViewPr varScale="1">
        <p:scale>
          <a:sx n="96" d="100"/>
          <a:sy n="96" d="100"/>
        </p:scale>
        <p:origin x="1752" y="176"/>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4/7/19</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4/7/19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331598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4145424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2424623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552739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1710537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1966111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1052159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053617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3511401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1912813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683671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673862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2628365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782016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4/7/19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4/7/19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4/7/19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4/7/19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4/7/19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The Lord’s Prayer</a:t>
            </a:r>
          </a:p>
        </p:txBody>
      </p:sp>
      <p:sp>
        <p:nvSpPr>
          <p:cNvPr id="5" name="Subtitle 4"/>
          <p:cNvSpPr>
            <a:spLocks noGrp="1"/>
          </p:cNvSpPr>
          <p:nvPr>
            <p:ph type="subTitle" idx="1"/>
          </p:nvPr>
        </p:nvSpPr>
        <p:spPr>
          <a:xfrm>
            <a:off x="1371600" y="3903154"/>
            <a:ext cx="6400800" cy="1219200"/>
          </a:xfrm>
        </p:spPr>
        <p:txBody>
          <a:bodyPr/>
          <a:lstStyle/>
          <a:p>
            <a:r>
              <a:rPr lang="en-US" b="1" i="1" dirty="0"/>
              <a:t>The Introduction to the Lord’s Prayer</a:t>
            </a:r>
          </a:p>
        </p:txBody>
      </p:sp>
    </p:spTree>
    <p:extLst>
      <p:ext uri="{BB962C8B-B14F-4D97-AF65-F5344CB8AC3E}">
        <p14:creationId xmlns:p14="http://schemas.microsoft.com/office/powerpoint/2010/main" val="2774466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Introduction</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b="1" dirty="0"/>
              <a:t>Our Father who are in heaven.</a:t>
            </a:r>
          </a:p>
          <a:p>
            <a:pPr marL="0" indent="0" algn="ctr">
              <a:spcBef>
                <a:spcPts val="0"/>
              </a:spcBef>
              <a:buNone/>
            </a:pPr>
            <a:endParaRPr lang="en-US" dirty="0"/>
          </a:p>
          <a:p>
            <a:pPr marL="0" indent="0" algn="ctr">
              <a:spcBef>
                <a:spcPts val="0"/>
              </a:spcBef>
              <a:buNone/>
            </a:pPr>
            <a:r>
              <a:rPr lang="en-US" i="1" dirty="0"/>
              <a:t>What does this mean? </a:t>
            </a:r>
          </a:p>
          <a:p>
            <a:pPr marL="0" indent="0" algn="ctr">
              <a:spcBef>
                <a:spcPts val="0"/>
              </a:spcBef>
              <a:buNone/>
            </a:pPr>
            <a:r>
              <a:rPr lang="en-US" dirty="0"/>
              <a:t>With these words God tenderly invites us to believe that He is our true Father and that we are His true children, so that with all boldness and confidence we may ask Him as dear children ask their dear father.</a:t>
            </a:r>
          </a:p>
        </p:txBody>
      </p:sp>
    </p:spTree>
    <p:extLst>
      <p:ext uri="{BB962C8B-B14F-4D97-AF65-F5344CB8AC3E}">
        <p14:creationId xmlns:p14="http://schemas.microsoft.com/office/powerpoint/2010/main" val="1691515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Introduction</a:t>
            </a:r>
          </a:p>
        </p:txBody>
      </p:sp>
      <p:sp>
        <p:nvSpPr>
          <p:cNvPr id="3" name="Content Placeholder 2"/>
          <p:cNvSpPr>
            <a:spLocks noGrp="1"/>
          </p:cNvSpPr>
          <p:nvPr>
            <p:ph idx="1"/>
          </p:nvPr>
        </p:nvSpPr>
        <p:spPr>
          <a:xfrm>
            <a:off x="457200" y="914400"/>
            <a:ext cx="8229600" cy="5943600"/>
          </a:xfrm>
        </p:spPr>
        <p:txBody>
          <a:bodyPr>
            <a:normAutofit/>
          </a:bodyPr>
          <a:lstStyle/>
          <a:p>
            <a:pPr marL="0" indent="0">
              <a:spcBef>
                <a:spcPts val="0"/>
              </a:spcBef>
              <a:buNone/>
            </a:pPr>
            <a:r>
              <a:rPr lang="en-US" b="1" dirty="0"/>
              <a:t>Q: How is it possible that we can dare call God Father?</a:t>
            </a:r>
          </a:p>
          <a:p>
            <a:pPr marL="0" indent="0">
              <a:spcBef>
                <a:spcPts val="0"/>
              </a:spcBef>
              <a:buNone/>
            </a:pPr>
            <a:r>
              <a:rPr lang="en-US" dirty="0"/>
              <a:t>A: It is written in Gal. 4:4-6, “But When the fullness of time had come, God sent forth his Son, born of woman, born under the law, to redeem those who were under the law, so that we might receive adoption as sons. And because you are sons, God has sent the Spirit of his Son into our hearts, crying, “Abba, Father!”</a:t>
            </a:r>
          </a:p>
          <a:p>
            <a:pPr marL="0" indent="0">
              <a:spcBef>
                <a:spcPts val="0"/>
              </a:spcBef>
              <a:buNone/>
            </a:pPr>
            <a:endParaRPr lang="en-US" dirty="0"/>
          </a:p>
          <a:p>
            <a:pPr marL="0" indent="0" algn="ctr">
              <a:spcBef>
                <a:spcPts val="0"/>
              </a:spcBef>
              <a:buNone/>
            </a:pPr>
            <a:r>
              <a:rPr lang="en-US" dirty="0"/>
              <a:t>In Christ, we’ve been adopted as God’s children.  Our Baptism gives us the right to pray.</a:t>
            </a:r>
          </a:p>
        </p:txBody>
      </p:sp>
    </p:spTree>
    <p:extLst>
      <p:ext uri="{BB962C8B-B14F-4D97-AF65-F5344CB8AC3E}">
        <p14:creationId xmlns:p14="http://schemas.microsoft.com/office/powerpoint/2010/main" val="100821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Introduction</a:t>
            </a:r>
          </a:p>
        </p:txBody>
      </p:sp>
      <p:sp>
        <p:nvSpPr>
          <p:cNvPr id="3" name="Content Placeholder 2"/>
          <p:cNvSpPr>
            <a:spLocks noGrp="1"/>
          </p:cNvSpPr>
          <p:nvPr>
            <p:ph idx="1"/>
          </p:nvPr>
        </p:nvSpPr>
        <p:spPr>
          <a:xfrm>
            <a:off x="457200" y="914400"/>
            <a:ext cx="8229600" cy="5943600"/>
          </a:xfrm>
        </p:spPr>
        <p:txBody>
          <a:bodyPr>
            <a:normAutofit/>
          </a:bodyPr>
          <a:lstStyle/>
          <a:p>
            <a:pPr marL="0" indent="0">
              <a:spcBef>
                <a:spcPts val="0"/>
              </a:spcBef>
              <a:buNone/>
            </a:pPr>
            <a:r>
              <a:rPr lang="en-US" b="1" dirty="0"/>
              <a:t>Q: In what way does the word “Father” in the Lord’s Prayer encourage us to pray?</a:t>
            </a:r>
          </a:p>
          <a:p>
            <a:pPr marL="0" indent="0">
              <a:spcBef>
                <a:spcPts val="0"/>
              </a:spcBef>
              <a:buNone/>
            </a:pPr>
            <a:r>
              <a:rPr lang="en-US" dirty="0"/>
              <a:t>A: We are able to pray with boldness and confidence as the Small Catechism states.  He is our true Father who wishes to help us.</a:t>
            </a:r>
          </a:p>
          <a:p>
            <a:pPr marL="0" indent="0">
              <a:spcBef>
                <a:spcPts val="0"/>
              </a:spcBef>
              <a:buNone/>
            </a:pPr>
            <a:endParaRPr lang="en-US" dirty="0"/>
          </a:p>
          <a:p>
            <a:pPr marL="0" indent="0">
              <a:spcBef>
                <a:spcPts val="0"/>
              </a:spcBef>
              <a:buNone/>
            </a:pPr>
            <a:r>
              <a:rPr lang="en-US" b="1" dirty="0"/>
              <a:t>Q: What do the words “who art in heaven” say about God?</a:t>
            </a:r>
          </a:p>
          <a:p>
            <a:pPr marL="0" indent="0">
              <a:spcBef>
                <a:spcPts val="0"/>
              </a:spcBef>
              <a:buNone/>
            </a:pPr>
            <a:r>
              <a:rPr lang="en-US" dirty="0"/>
              <a:t>A: We aren’t calling upon an earthly father, one who is capable of sinning.  We are calling upon the one who is Lord of all.</a:t>
            </a:r>
          </a:p>
          <a:p>
            <a:pPr marL="0" indent="0">
              <a:spcBef>
                <a:spcPts val="0"/>
              </a:spcBef>
              <a:buNone/>
            </a:pPr>
            <a:endParaRPr lang="en-US" dirty="0"/>
          </a:p>
          <a:p>
            <a:pPr marL="0" indent="0">
              <a:spcBef>
                <a:spcPts val="0"/>
              </a:spcBef>
              <a:buNone/>
            </a:pPr>
            <a:r>
              <a:rPr lang="en-US" dirty="0"/>
              <a:t>Psalm 124:8 “Our help is in the name of the LORD, who made heaven and earth.”</a:t>
            </a:r>
          </a:p>
        </p:txBody>
      </p:sp>
    </p:spTree>
    <p:extLst>
      <p:ext uri="{BB962C8B-B14F-4D97-AF65-F5344CB8AC3E}">
        <p14:creationId xmlns:p14="http://schemas.microsoft.com/office/powerpoint/2010/main" val="3841604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Introduction</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dirty="0"/>
              <a:t>Our Father not only commands us to pray, but promises to hear our prayer for Christ sake.  Take a few minutes to write out how this encourages you to pray?</a:t>
            </a:r>
          </a:p>
          <a:p>
            <a:pPr marL="0" indent="0" algn="ctr">
              <a:spcBef>
                <a:spcPts val="0"/>
              </a:spcBef>
              <a:buNone/>
            </a:pPr>
            <a:endParaRPr lang="en-US" dirty="0"/>
          </a:p>
          <a:p>
            <a:pPr marL="0" indent="0" algn="ctr">
              <a:spcBef>
                <a:spcPts val="0"/>
              </a:spcBef>
              <a:buNone/>
            </a:pPr>
            <a:r>
              <a:rPr lang="en-US" dirty="0"/>
              <a:t>Read Ephesians 3:20.</a:t>
            </a:r>
          </a:p>
          <a:p>
            <a:pPr marL="0" indent="0" algn="ctr">
              <a:spcBef>
                <a:spcPts val="0"/>
              </a:spcBef>
              <a:buNone/>
            </a:pPr>
            <a:r>
              <a:rPr lang="en-US" dirty="0"/>
              <a:t>What does this say about our Father?</a:t>
            </a:r>
          </a:p>
        </p:txBody>
      </p:sp>
    </p:spTree>
    <p:extLst>
      <p:ext uri="{BB962C8B-B14F-4D97-AF65-F5344CB8AC3E}">
        <p14:creationId xmlns:p14="http://schemas.microsoft.com/office/powerpoint/2010/main" val="2272954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Final Thoughts</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Prayer is speaking to God in words and thoughts.  It isn’t mindless meditation or wordless impulses. </a:t>
            </a:r>
          </a:p>
          <a:p>
            <a:pPr marL="0" indent="0" algn="ctr">
              <a:spcBef>
                <a:spcPts val="0"/>
              </a:spcBef>
              <a:buNone/>
            </a:pPr>
            <a:r>
              <a:rPr lang="en-US" dirty="0"/>
              <a:t>God initiates prayer.  He first comes and speaks to us through His Word, thus inviting us to respond in prayer.</a:t>
            </a:r>
          </a:p>
          <a:p>
            <a:pPr marL="0" indent="0" algn="ctr">
              <a:spcBef>
                <a:spcPts val="0"/>
              </a:spcBef>
              <a:buNone/>
            </a:pPr>
            <a:endParaRPr lang="en-US" dirty="0"/>
          </a:p>
          <a:p>
            <a:pPr marL="0" indent="0" algn="ctr">
              <a:spcBef>
                <a:spcPts val="0"/>
              </a:spcBef>
              <a:buNone/>
            </a:pPr>
            <a:r>
              <a:rPr lang="en-US" dirty="0"/>
              <a:t>We pray because He commands us to approach Him.  He promises to hear our prayers for Christ’s sake and answers in His own way and in His own time.</a:t>
            </a:r>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3466032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Final Thoughts</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All true prayer finds its roots in the Lord’s Prayer.  It is both the source and norm of all Christian praying.  From the Lord’s Prayer all other petitions, intercessions, supplications, and thanksgivings are derived.</a:t>
            </a:r>
          </a:p>
          <a:p>
            <a:pPr marL="0" indent="0" algn="ctr">
              <a:spcBef>
                <a:spcPts val="0"/>
              </a:spcBef>
              <a:buNone/>
            </a:pPr>
            <a:endParaRPr lang="en-US" dirty="0"/>
          </a:p>
          <a:p>
            <a:pPr marL="0" indent="0" algn="ctr">
              <a:spcBef>
                <a:spcPts val="0"/>
              </a:spcBef>
              <a:buNone/>
            </a:pPr>
            <a:r>
              <a:rPr lang="en-US" dirty="0"/>
              <a:t>The Lord’s Prayer serves to govern all for which the Christian prays.  It distinguishes true prayer based on the Lord’s commands and promises from false prayers grounded in sinful desires and arising in contradiction to the Word of God.  It is the prayer given to us by Christ, and are commanded to pray in this way.</a:t>
            </a:r>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3974768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b="1" i="1" dirty="0"/>
              <a:t>Worksheet</a:t>
            </a:r>
          </a:p>
        </p:txBody>
      </p:sp>
    </p:spTree>
    <p:extLst>
      <p:ext uri="{BB962C8B-B14F-4D97-AF65-F5344CB8AC3E}">
        <p14:creationId xmlns:p14="http://schemas.microsoft.com/office/powerpoint/2010/main" val="315171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Lord’s Prayer</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spcBef>
                <a:spcPts val="0"/>
              </a:spcBef>
              <a:buNone/>
            </a:pPr>
            <a:r>
              <a:rPr lang="en-US" dirty="0"/>
              <a:t>Up to this point, we’ve discussed the Ten Commandments and the Apostles’ Creed.  We’ll now look at the third chief part of the Small Catechism – The Lord’s Prayer.</a:t>
            </a:r>
          </a:p>
          <a:p>
            <a:pPr marL="0" indent="0" algn="ctr">
              <a:spcBef>
                <a:spcPts val="0"/>
              </a:spcBef>
              <a:buNone/>
            </a:pPr>
            <a:endParaRPr lang="en-US" dirty="0"/>
          </a:p>
          <a:p>
            <a:pPr marL="0" indent="0" algn="ctr">
              <a:spcBef>
                <a:spcPts val="0"/>
              </a:spcBef>
              <a:buNone/>
            </a:pPr>
            <a:r>
              <a:rPr lang="en-US" b="1" i="1" dirty="0"/>
              <a:t>Review of the Structure of the Small Catechism</a:t>
            </a:r>
          </a:p>
          <a:p>
            <a:pPr marL="0" indent="0" algn="ctr">
              <a:spcBef>
                <a:spcPts val="0"/>
              </a:spcBef>
              <a:buNone/>
            </a:pPr>
            <a:endParaRPr lang="en-US" b="1" i="1" dirty="0"/>
          </a:p>
          <a:p>
            <a:pPr marL="0" indent="0">
              <a:spcBef>
                <a:spcPts val="0"/>
              </a:spcBef>
              <a:buNone/>
            </a:pPr>
            <a:r>
              <a:rPr lang="en-US" b="1" dirty="0"/>
              <a:t>Q: Why does Martin Luther place the Ten Commandments at the beginning of the catechism?</a:t>
            </a:r>
          </a:p>
          <a:p>
            <a:pPr marL="0" indent="0">
              <a:spcBef>
                <a:spcPts val="0"/>
              </a:spcBef>
              <a:buNone/>
            </a:pPr>
            <a:r>
              <a:rPr lang="en-US" i="1" dirty="0"/>
              <a:t>A: The Ten Commandments function as a diagnostic tool.  They help us understand ourselves.</a:t>
            </a:r>
          </a:p>
          <a:p>
            <a:pPr marL="0" indent="0">
              <a:spcBef>
                <a:spcPts val="0"/>
              </a:spcBef>
              <a:buNone/>
            </a:pPr>
            <a:endParaRPr lang="en-US" b="1" i="1" dirty="0"/>
          </a:p>
          <a:p>
            <a:pPr marL="0" indent="0">
              <a:spcBef>
                <a:spcPts val="0"/>
              </a:spcBef>
              <a:buNone/>
            </a:pPr>
            <a:r>
              <a:rPr lang="en-US" b="1" dirty="0"/>
              <a:t>Q: Why does Martin Luther placed the Apostles’ Creed after the Ten Commandments?</a:t>
            </a:r>
          </a:p>
          <a:p>
            <a:pPr marL="0" indent="0">
              <a:spcBef>
                <a:spcPts val="0"/>
              </a:spcBef>
              <a:buNone/>
            </a:pPr>
            <a:r>
              <a:rPr lang="en-US" i="1" dirty="0"/>
              <a:t>A: The creed shows the God who creates and sustains all things also breaks into our situation with His gifts of love ad forgiveness in order to create faith in us.</a:t>
            </a:r>
          </a:p>
          <a:p>
            <a:pPr marL="0" indent="0">
              <a:spcBef>
                <a:spcPts val="0"/>
              </a:spcBef>
              <a:buNone/>
            </a:pPr>
            <a:endParaRPr lang="en-US" b="1" i="1" dirty="0"/>
          </a:p>
          <a:p>
            <a:pPr marL="0" indent="0">
              <a:spcBef>
                <a:spcPts val="0"/>
              </a:spcBef>
              <a:buNone/>
            </a:pP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3115295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Lord’s Prayer</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Why does Martin Luther place the Lord’s Prayer after both the Ten Commandments and the Apostles’ Creed?</a:t>
            </a:r>
          </a:p>
          <a:p>
            <a:pPr marL="0" indent="0">
              <a:spcBef>
                <a:spcPts val="0"/>
              </a:spcBef>
              <a:buNone/>
            </a:pPr>
            <a:r>
              <a:rPr lang="en-US" dirty="0"/>
              <a:t>A: The Lord’s Prayer is the cry of faith.  Prayer to God in Christ is a fruit of faith since it’s only through faith that we can call upon God for help.</a:t>
            </a:r>
          </a:p>
          <a:p>
            <a:pPr marL="0" indent="0">
              <a:spcBef>
                <a:spcPts val="0"/>
              </a:spcBef>
              <a:buNone/>
            </a:pP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2922641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11:1-13</a:t>
            </a:r>
          </a:p>
        </p:txBody>
      </p:sp>
      <p:sp>
        <p:nvSpPr>
          <p:cNvPr id="3" name="Content Placeholder 2"/>
          <p:cNvSpPr>
            <a:spLocks noGrp="1"/>
          </p:cNvSpPr>
          <p:nvPr>
            <p:ph idx="1"/>
          </p:nvPr>
        </p:nvSpPr>
        <p:spPr>
          <a:xfrm>
            <a:off x="457200" y="914400"/>
            <a:ext cx="8229600" cy="5711687"/>
          </a:xfrm>
        </p:spPr>
        <p:txBody>
          <a:bodyPr>
            <a:normAutofit/>
          </a:bodyPr>
          <a:lstStyle/>
          <a:p>
            <a:pPr marL="0" indent="0" algn="ctr">
              <a:spcBef>
                <a:spcPts val="0"/>
              </a:spcBef>
              <a:buNone/>
            </a:pPr>
            <a:r>
              <a:rPr lang="en-US" dirty="0"/>
              <a:t>Read Luke 11:1-13</a:t>
            </a:r>
          </a:p>
          <a:p>
            <a:pPr marL="0" indent="0" algn="ctr">
              <a:spcBef>
                <a:spcPts val="0"/>
              </a:spcBef>
              <a:buNone/>
            </a:pPr>
            <a:endParaRPr lang="en-US" dirty="0"/>
          </a:p>
          <a:p>
            <a:pPr marL="0" indent="0">
              <a:spcBef>
                <a:spcPts val="0"/>
              </a:spcBef>
              <a:buNone/>
            </a:pPr>
            <a:r>
              <a:rPr lang="en-US" b="1" dirty="0"/>
              <a:t>Q: What was Jesus doing and why?</a:t>
            </a:r>
          </a:p>
          <a:p>
            <a:pPr marL="0" indent="0">
              <a:spcBef>
                <a:spcPts val="0"/>
              </a:spcBef>
              <a:buNone/>
            </a:pPr>
            <a:r>
              <a:rPr lang="en-US" dirty="0"/>
              <a:t>A: He was praying to His Heavenly Father (v.1). He was both the Son of God and the Man of faith.  He relied upon the Father for everything.  He lived the life of complete trust.</a:t>
            </a:r>
          </a:p>
          <a:p>
            <a:pPr marL="0" indent="0">
              <a:spcBef>
                <a:spcPts val="0"/>
              </a:spcBef>
              <a:buNone/>
            </a:pPr>
            <a:endParaRPr lang="en-US" dirty="0"/>
          </a:p>
          <a:p>
            <a:pPr marL="0" indent="0">
              <a:spcBef>
                <a:spcPts val="0"/>
              </a:spcBef>
              <a:buNone/>
            </a:pPr>
            <a:r>
              <a:rPr lang="en-US" b="1" dirty="0"/>
              <a:t>Q: What was the disciple’s question?</a:t>
            </a:r>
          </a:p>
          <a:p>
            <a:pPr marL="0" indent="0">
              <a:spcBef>
                <a:spcPts val="0"/>
              </a:spcBef>
              <a:buNone/>
            </a:pPr>
            <a:r>
              <a:rPr lang="en-US" dirty="0"/>
              <a:t>A: Teach us to pray (v.2). Observing Jesus, they learned the importance of prayer.</a:t>
            </a:r>
          </a:p>
          <a:p>
            <a:pPr marL="0" indent="0">
              <a:spcBef>
                <a:spcPts val="0"/>
              </a:spcBef>
              <a:buNone/>
            </a:pPr>
            <a:endParaRPr lang="en-US" dirty="0"/>
          </a:p>
          <a:p>
            <a:pPr marL="0" indent="0">
              <a:spcBef>
                <a:spcPts val="0"/>
              </a:spcBef>
              <a:buNone/>
            </a:pPr>
            <a:r>
              <a:rPr lang="en-US" b="1" dirty="0"/>
              <a:t>Q: How did Jesus answer His disciples?</a:t>
            </a:r>
          </a:p>
          <a:p>
            <a:pPr marL="0" indent="0">
              <a:spcBef>
                <a:spcPts val="0"/>
              </a:spcBef>
              <a:buNone/>
            </a:pPr>
            <a:r>
              <a:rPr lang="en-US" dirty="0"/>
              <a:t>A: He gave them what we now call the Lord’s Prayer (v. 2-4).  He gave them the very words to pray.</a:t>
            </a:r>
          </a:p>
        </p:txBody>
      </p:sp>
    </p:spTree>
    <p:extLst>
      <p:ext uri="{BB962C8B-B14F-4D97-AF65-F5344CB8AC3E}">
        <p14:creationId xmlns:p14="http://schemas.microsoft.com/office/powerpoint/2010/main" val="3430264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11:1-13</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b="1" dirty="0"/>
              <a:t>While we’ll go over each petition of the Lord’s Prayer in detail, from this passage we learn:</a:t>
            </a:r>
          </a:p>
          <a:p>
            <a:pPr marL="0" indent="0" algn="ctr">
              <a:spcBef>
                <a:spcPts val="0"/>
              </a:spcBef>
              <a:buNone/>
            </a:pPr>
            <a:endParaRPr lang="en-US" b="1" dirty="0"/>
          </a:p>
          <a:p>
            <a:pPr>
              <a:spcBef>
                <a:spcPts val="0"/>
              </a:spcBef>
            </a:pPr>
            <a:r>
              <a:rPr lang="en-US" dirty="0"/>
              <a:t>Before the words of the Lord’s Prayer were our words, they were first the Word of God.</a:t>
            </a:r>
          </a:p>
          <a:p>
            <a:pPr>
              <a:spcBef>
                <a:spcPts val="0"/>
              </a:spcBef>
            </a:pPr>
            <a:r>
              <a:rPr lang="en-US" dirty="0"/>
              <a:t>All true prayer is anchored in the Word of God, we don’t pray for anything that opposes God’s Word.</a:t>
            </a:r>
          </a:p>
          <a:p>
            <a:pPr>
              <a:spcBef>
                <a:spcPts val="0"/>
              </a:spcBef>
            </a:pPr>
            <a:r>
              <a:rPr lang="en-US" dirty="0"/>
              <a:t>The Word of God teaches us who we are and what our Father in heaven has done for us in Christ.</a:t>
            </a:r>
          </a:p>
          <a:p>
            <a:pPr>
              <a:spcBef>
                <a:spcPts val="0"/>
              </a:spcBef>
            </a:pPr>
            <a:r>
              <a:rPr lang="en-US" dirty="0"/>
              <a:t>Each petition of the Lord’s Prayer is first and foremost God’s promise to us.  It then becomes our prayer when it is received in faith.</a:t>
            </a:r>
          </a:p>
          <a:p>
            <a:pPr>
              <a:spcBef>
                <a:spcPts val="0"/>
              </a:spcBef>
            </a:pPr>
            <a:r>
              <a:rPr lang="en-US" dirty="0"/>
              <a:t>The petitions of the Lord’s Prayer have the absolute guarantee and certainty of His Word.</a:t>
            </a:r>
          </a:p>
        </p:txBody>
      </p:sp>
    </p:spTree>
    <p:extLst>
      <p:ext uri="{BB962C8B-B14F-4D97-AF65-F5344CB8AC3E}">
        <p14:creationId xmlns:p14="http://schemas.microsoft.com/office/powerpoint/2010/main" val="1489920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11:1-13</a:t>
            </a:r>
          </a:p>
        </p:txBody>
      </p:sp>
      <p:sp>
        <p:nvSpPr>
          <p:cNvPr id="3" name="Content Placeholder 2"/>
          <p:cNvSpPr>
            <a:spLocks noGrp="1"/>
          </p:cNvSpPr>
          <p:nvPr>
            <p:ph idx="1"/>
          </p:nvPr>
        </p:nvSpPr>
        <p:spPr>
          <a:xfrm>
            <a:off x="457200" y="914400"/>
            <a:ext cx="8229600" cy="5943600"/>
          </a:xfrm>
        </p:spPr>
        <p:txBody>
          <a:bodyPr>
            <a:normAutofit/>
          </a:bodyPr>
          <a:lstStyle/>
          <a:p>
            <a:pPr marL="0" indent="0">
              <a:spcBef>
                <a:spcPts val="0"/>
              </a:spcBef>
              <a:buNone/>
            </a:pPr>
            <a:r>
              <a:rPr lang="en-US" b="1" dirty="0"/>
              <a:t>Q: What motivated the friend to get out of bed and give his neighbor bread?  What the friend motivated by love and friendship toward his neighbor?</a:t>
            </a:r>
          </a:p>
          <a:p>
            <a:pPr marL="0" indent="0">
              <a:spcBef>
                <a:spcPts val="0"/>
              </a:spcBef>
              <a:buNone/>
            </a:pPr>
            <a:r>
              <a:rPr lang="en-US" dirty="0"/>
              <a:t>A: No! It was motivated by the desire to get rid of his friend and be left alone.</a:t>
            </a:r>
          </a:p>
          <a:p>
            <a:pPr marL="0" indent="0">
              <a:spcBef>
                <a:spcPts val="0"/>
              </a:spcBef>
              <a:buNone/>
            </a:pPr>
            <a:endParaRPr lang="en-US" dirty="0"/>
          </a:p>
          <a:p>
            <a:pPr marL="0" indent="0">
              <a:spcBef>
                <a:spcPts val="0"/>
              </a:spcBef>
              <a:buNone/>
            </a:pPr>
            <a:r>
              <a:rPr lang="en-US" b="1" dirty="0"/>
              <a:t>Q: Is the motivation of the friend who gave his neighbor bread the same as the motivation of our Heavenly Father in hearing and answering our prayers?</a:t>
            </a:r>
          </a:p>
          <a:p>
            <a:pPr marL="0" indent="0">
              <a:spcBef>
                <a:spcPts val="0"/>
              </a:spcBef>
              <a:buNone/>
            </a:pPr>
            <a:r>
              <a:rPr lang="en-US" dirty="0"/>
              <a:t>A: No!</a:t>
            </a:r>
          </a:p>
        </p:txBody>
      </p:sp>
    </p:spTree>
    <p:extLst>
      <p:ext uri="{BB962C8B-B14F-4D97-AF65-F5344CB8AC3E}">
        <p14:creationId xmlns:p14="http://schemas.microsoft.com/office/powerpoint/2010/main" val="3485100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11:1-13</a:t>
            </a:r>
          </a:p>
        </p:txBody>
      </p:sp>
      <p:sp>
        <p:nvSpPr>
          <p:cNvPr id="3" name="Content Placeholder 2"/>
          <p:cNvSpPr>
            <a:spLocks noGrp="1"/>
          </p:cNvSpPr>
          <p:nvPr>
            <p:ph idx="1"/>
          </p:nvPr>
        </p:nvSpPr>
        <p:spPr>
          <a:xfrm>
            <a:off x="457200" y="914400"/>
            <a:ext cx="8229600" cy="5943600"/>
          </a:xfrm>
        </p:spPr>
        <p:txBody>
          <a:bodyPr>
            <a:normAutofit/>
          </a:bodyPr>
          <a:lstStyle/>
          <a:p>
            <a:pPr>
              <a:spcBef>
                <a:spcPts val="0"/>
              </a:spcBef>
            </a:pPr>
            <a:r>
              <a:rPr lang="en-US" dirty="0"/>
              <a:t>God is moved by love and compassion for us in Christ.  </a:t>
            </a:r>
          </a:p>
          <a:p>
            <a:pPr>
              <a:spcBef>
                <a:spcPts val="0"/>
              </a:spcBef>
            </a:pPr>
            <a:endParaRPr lang="en-US" dirty="0"/>
          </a:p>
          <a:p>
            <a:pPr>
              <a:spcBef>
                <a:spcPts val="0"/>
              </a:spcBef>
            </a:pPr>
            <a:r>
              <a:rPr lang="en-US" dirty="0"/>
              <a:t>If a neighbor who doesn’t care for you will give you what you ask because you pester him enough, how much more will your Heavenly Father who loves with an everlasting love be relied upon to give you faith, forgiveness of sins, daily bread, and deliverance from sin, death and power of the devil.  </a:t>
            </a:r>
          </a:p>
          <a:p>
            <a:pPr>
              <a:spcBef>
                <a:spcPts val="0"/>
              </a:spcBef>
            </a:pPr>
            <a:endParaRPr lang="en-US" dirty="0"/>
          </a:p>
          <a:p>
            <a:pPr>
              <a:spcBef>
                <a:spcPts val="0"/>
              </a:spcBef>
            </a:pPr>
            <a:r>
              <a:rPr lang="en-US" dirty="0"/>
              <a:t>God hears and answer our prayers, not because of the merit or worthiness or frequency of our prayers, but because of His grace to us in Christ.</a:t>
            </a:r>
          </a:p>
        </p:txBody>
      </p:sp>
    </p:spTree>
    <p:extLst>
      <p:ext uri="{BB962C8B-B14F-4D97-AF65-F5344CB8AC3E}">
        <p14:creationId xmlns:p14="http://schemas.microsoft.com/office/powerpoint/2010/main" val="113200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11:1-13</a:t>
            </a:r>
          </a:p>
        </p:txBody>
      </p:sp>
      <p:sp>
        <p:nvSpPr>
          <p:cNvPr id="3" name="Content Placeholder 2"/>
          <p:cNvSpPr>
            <a:spLocks noGrp="1"/>
          </p:cNvSpPr>
          <p:nvPr>
            <p:ph idx="1"/>
          </p:nvPr>
        </p:nvSpPr>
        <p:spPr>
          <a:xfrm>
            <a:off x="457200" y="914400"/>
            <a:ext cx="8229600" cy="5943600"/>
          </a:xfrm>
        </p:spPr>
        <p:txBody>
          <a:bodyPr>
            <a:normAutofit/>
          </a:bodyPr>
          <a:lstStyle/>
          <a:p>
            <a:pPr marL="0" indent="0">
              <a:spcBef>
                <a:spcPts val="0"/>
              </a:spcBef>
              <a:buNone/>
            </a:pPr>
            <a:r>
              <a:rPr lang="en-US" b="1" dirty="0"/>
              <a:t>Q: What promise does the Lord give to the baptized children of God who “ask,” ”seek,” and ”knock” in prayer?</a:t>
            </a:r>
          </a:p>
          <a:p>
            <a:pPr marL="0" indent="0">
              <a:spcBef>
                <a:spcPts val="0"/>
              </a:spcBef>
              <a:buNone/>
            </a:pPr>
            <a:r>
              <a:rPr lang="en-US" dirty="0"/>
              <a:t>A: “For everyone who asks receives, and the one who seeks find, and to the one who knocks it will be opened” (v. 10). There are no strings, no conditions attached to God’s promises.  He will do what He has said.</a:t>
            </a:r>
          </a:p>
          <a:p>
            <a:pPr marL="0" indent="0">
              <a:spcBef>
                <a:spcPts val="0"/>
              </a:spcBef>
              <a:buNone/>
            </a:pPr>
            <a:endParaRPr lang="en-US" dirty="0"/>
          </a:p>
          <a:p>
            <a:pPr marL="0" indent="0">
              <a:spcBef>
                <a:spcPts val="0"/>
              </a:spcBef>
              <a:buNone/>
            </a:pPr>
            <a:r>
              <a:rPr lang="en-US" b="1" dirty="0"/>
              <a:t>Q: Are verses 9 and 10 comforting promises of the Gospel or are they the threatening exhortations of the Law?</a:t>
            </a:r>
          </a:p>
          <a:p>
            <a:pPr marL="0" indent="0">
              <a:spcBef>
                <a:spcPts val="0"/>
              </a:spcBef>
              <a:buNone/>
            </a:pPr>
            <a:r>
              <a:rPr lang="en-US" dirty="0"/>
              <a:t>A: His invitation is comforting promises of the Gospel which teach us to rely upon what the Father has promised us in Christ.</a:t>
            </a:r>
          </a:p>
        </p:txBody>
      </p:sp>
    </p:spTree>
    <p:extLst>
      <p:ext uri="{BB962C8B-B14F-4D97-AF65-F5344CB8AC3E}">
        <p14:creationId xmlns:p14="http://schemas.microsoft.com/office/powerpoint/2010/main" val="1462399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22965</TotalTime>
  <Words>1081</Words>
  <Application>Microsoft Macintosh PowerPoint</Application>
  <PresentationFormat>On-screen Show (4:3)</PresentationFormat>
  <Paragraphs>105</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Courier New</vt:lpstr>
      <vt:lpstr>Palatino Linotype</vt:lpstr>
      <vt:lpstr>Executive</vt:lpstr>
      <vt:lpstr>The Lord’s Prayer</vt:lpstr>
      <vt:lpstr>Review</vt:lpstr>
      <vt:lpstr>The Lord’s Prayer</vt:lpstr>
      <vt:lpstr>The Lord’s Prayer</vt:lpstr>
      <vt:lpstr>Luke 11:1-13</vt:lpstr>
      <vt:lpstr>Luke 11:1-13</vt:lpstr>
      <vt:lpstr>Luke 11:1-13</vt:lpstr>
      <vt:lpstr>Luke 11:1-13</vt:lpstr>
      <vt:lpstr>Luke 11:1-13</vt:lpstr>
      <vt:lpstr>The Introduction</vt:lpstr>
      <vt:lpstr>The Introduction</vt:lpstr>
      <vt:lpstr>The Introduction</vt:lpstr>
      <vt:lpstr>The Introduction</vt:lpstr>
      <vt:lpstr>Final Thoughts</vt:lpstr>
      <vt:lpstr>Final Thoughts</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283</cp:revision>
  <cp:lastPrinted>2018-12-12T19:24:43Z</cp:lastPrinted>
  <dcterms:created xsi:type="dcterms:W3CDTF">2016-10-18T19:14:33Z</dcterms:created>
  <dcterms:modified xsi:type="dcterms:W3CDTF">2019-04-07T20:02:49Z</dcterms:modified>
</cp:coreProperties>
</file>