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8"/>
  </p:notesMasterIdLst>
  <p:handoutMasterIdLst>
    <p:handoutMasterId r:id="rId29"/>
  </p:handoutMasterIdLst>
  <p:sldIdLst>
    <p:sldId id="357" r:id="rId2"/>
    <p:sldId id="258" r:id="rId3"/>
    <p:sldId id="356" r:id="rId4"/>
    <p:sldId id="406" r:id="rId5"/>
    <p:sldId id="407" r:id="rId6"/>
    <p:sldId id="408" r:id="rId7"/>
    <p:sldId id="409" r:id="rId8"/>
    <p:sldId id="410" r:id="rId9"/>
    <p:sldId id="352" r:id="rId10"/>
    <p:sldId id="397" r:id="rId11"/>
    <p:sldId id="422" r:id="rId12"/>
    <p:sldId id="424" r:id="rId13"/>
    <p:sldId id="425" r:id="rId14"/>
    <p:sldId id="426" r:id="rId15"/>
    <p:sldId id="427" r:id="rId16"/>
    <p:sldId id="429" r:id="rId17"/>
    <p:sldId id="430" r:id="rId18"/>
    <p:sldId id="431" r:id="rId19"/>
    <p:sldId id="432" r:id="rId20"/>
    <p:sldId id="423" r:id="rId21"/>
    <p:sldId id="433" r:id="rId22"/>
    <p:sldId id="384" r:id="rId23"/>
    <p:sldId id="411" r:id="rId24"/>
    <p:sldId id="434" r:id="rId25"/>
    <p:sldId id="435"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89" autoAdjust="0"/>
    <p:restoredTop sz="77404" autoAdjust="0"/>
  </p:normalViewPr>
  <p:slideViewPr>
    <p:cSldViewPr snapToGrid="0" snapToObjects="1">
      <p:cViewPr varScale="1">
        <p:scale>
          <a:sx n="96" d="100"/>
          <a:sy n="96" d="100"/>
        </p:scale>
        <p:origin x="1752"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9/1/19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9/1/19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975115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644926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74014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609948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172916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900278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297677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3444652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1936678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159709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52159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3511401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595755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16107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732127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70766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999711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13447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721450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418905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07962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609532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9/1/19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9/1/19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9/1/19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9/1/19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9/1/19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t>Third Article – Part 2</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Church</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In the 3</a:t>
            </a:r>
            <a:r>
              <a:rPr lang="en-US" baseline="30000" dirty="0"/>
              <a:t>rd</a:t>
            </a:r>
            <a:r>
              <a:rPr lang="en-US" dirty="0"/>
              <a:t> article of the creed, we confess the holy Christian church.</a:t>
            </a:r>
          </a:p>
          <a:p>
            <a:pPr marL="0" indent="0" algn="ctr">
              <a:spcBef>
                <a:spcPts val="0"/>
              </a:spcBef>
              <a:buNone/>
            </a:pPr>
            <a:endParaRPr lang="en-US" b="1" dirty="0"/>
          </a:p>
          <a:p>
            <a:pPr marL="0" indent="0" algn="ctr">
              <a:spcBef>
                <a:spcPts val="0"/>
              </a:spcBef>
              <a:buNone/>
            </a:pPr>
            <a:r>
              <a:rPr lang="en-US" b="1" dirty="0"/>
              <a:t>Question: What is the church?</a:t>
            </a:r>
          </a:p>
          <a:p>
            <a:pPr marL="0" indent="0" algn="ctr">
              <a:spcBef>
                <a:spcPts val="0"/>
              </a:spcBef>
              <a:buNone/>
            </a:pPr>
            <a:endParaRPr lang="en-US" dirty="0"/>
          </a:p>
        </p:txBody>
      </p:sp>
    </p:spTree>
    <p:extLst>
      <p:ext uri="{BB962C8B-B14F-4D97-AF65-F5344CB8AC3E}">
        <p14:creationId xmlns:p14="http://schemas.microsoft.com/office/powerpoint/2010/main" val="21284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10:11-16</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Read John 10:11-16</a:t>
            </a:r>
          </a:p>
          <a:p>
            <a:pPr marL="0" indent="0" algn="ctr">
              <a:spcBef>
                <a:spcPts val="0"/>
              </a:spcBef>
              <a:buNone/>
            </a:pPr>
            <a:endParaRPr lang="en-US" b="1" dirty="0"/>
          </a:p>
          <a:p>
            <a:pPr marL="0" indent="0">
              <a:spcBef>
                <a:spcPts val="0"/>
              </a:spcBef>
              <a:buNone/>
            </a:pPr>
            <a:r>
              <a:rPr lang="en-US" b="1" dirty="0"/>
              <a:t>Q: Who is the Good Shepherd?</a:t>
            </a:r>
          </a:p>
          <a:p>
            <a:pPr marL="0" indent="0">
              <a:spcBef>
                <a:spcPts val="0"/>
              </a:spcBef>
              <a:buNone/>
            </a:pPr>
            <a:r>
              <a:rPr lang="en-US" dirty="0"/>
              <a:t>A: Jesus Christ. No other shepherd can be grouped with Him.</a:t>
            </a:r>
          </a:p>
          <a:p>
            <a:pPr marL="0" indent="0">
              <a:spcBef>
                <a:spcPts val="0"/>
              </a:spcBef>
              <a:buNone/>
            </a:pPr>
            <a:endParaRPr lang="en-US" b="1" dirty="0"/>
          </a:p>
          <a:p>
            <a:pPr marL="0" indent="0">
              <a:spcBef>
                <a:spcPts val="0"/>
              </a:spcBef>
              <a:buNone/>
            </a:pPr>
            <a:r>
              <a:rPr lang="en-US" b="1" dirty="0"/>
              <a:t>Q: What does He do for the sheep?  How does He do it?</a:t>
            </a:r>
          </a:p>
          <a:p>
            <a:pPr marL="0" indent="0">
              <a:spcBef>
                <a:spcPts val="0"/>
              </a:spcBef>
              <a:buNone/>
            </a:pPr>
            <a:r>
              <a:rPr lang="en-US" dirty="0"/>
              <a:t>A: He lays His life down for the sheep (v. 11).  Christ, the one who knew no sin, lays is life down through His death on the cross.  He didn’t do this merely to set a noble example.  He gave His life as an atoning sacrifice for them.</a:t>
            </a:r>
          </a:p>
        </p:txBody>
      </p:sp>
    </p:spTree>
    <p:extLst>
      <p:ext uri="{BB962C8B-B14F-4D97-AF65-F5344CB8AC3E}">
        <p14:creationId xmlns:p14="http://schemas.microsoft.com/office/powerpoint/2010/main" val="156018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10:11-16</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Who are the hired-hands?</a:t>
            </a:r>
          </a:p>
          <a:p>
            <a:pPr marL="0" indent="0">
              <a:spcBef>
                <a:spcPts val="0"/>
              </a:spcBef>
              <a:buNone/>
            </a:pPr>
            <a:r>
              <a:rPr lang="en-US" dirty="0"/>
              <a:t>A: These are people, such as Israel’s religious leaders, who were suppose to watch over the sheep.  </a:t>
            </a:r>
          </a:p>
          <a:p>
            <a:pPr marL="0" indent="0">
              <a:spcBef>
                <a:spcPts val="0"/>
              </a:spcBef>
              <a:buNone/>
            </a:pPr>
            <a:endParaRPr lang="en-US" dirty="0"/>
          </a:p>
          <a:p>
            <a:pPr marL="0" indent="0">
              <a:spcBef>
                <a:spcPts val="0"/>
              </a:spcBef>
              <a:buNone/>
            </a:pPr>
            <a:r>
              <a:rPr lang="en-US" b="1" dirty="0"/>
              <a:t>Q: What does the hired-hand do in the face of danger?</a:t>
            </a:r>
          </a:p>
          <a:p>
            <a:pPr marL="0" indent="0">
              <a:spcBef>
                <a:spcPts val="0"/>
              </a:spcBef>
              <a:buNone/>
            </a:pPr>
            <a:r>
              <a:rPr lang="en-US" dirty="0"/>
              <a:t>A: He flees leaving the sheep vulnerable to attack (v.12-13).  The hired-hand is motivated more by self-interest than care for the sheep.</a:t>
            </a:r>
          </a:p>
        </p:txBody>
      </p:sp>
    </p:spTree>
    <p:extLst>
      <p:ext uri="{BB962C8B-B14F-4D97-AF65-F5344CB8AC3E}">
        <p14:creationId xmlns:p14="http://schemas.microsoft.com/office/powerpoint/2010/main" val="410230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10:11-16</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Why doesn’t the Good Shepherd leave?</a:t>
            </a:r>
          </a:p>
          <a:p>
            <a:pPr marL="0" indent="0">
              <a:spcBef>
                <a:spcPts val="0"/>
              </a:spcBef>
              <a:buNone/>
            </a:pPr>
            <a:r>
              <a:rPr lang="en-US" dirty="0"/>
              <a:t>A: The sheep are His.  He knows each and every one of them.  He loves them and cares for them.  He lays His life down for them.</a:t>
            </a:r>
          </a:p>
          <a:p>
            <a:pPr marL="0" indent="0">
              <a:spcBef>
                <a:spcPts val="0"/>
              </a:spcBef>
              <a:buNone/>
            </a:pPr>
            <a:endParaRPr lang="en-US" dirty="0"/>
          </a:p>
          <a:p>
            <a:pPr marL="0" indent="0">
              <a:spcBef>
                <a:spcPts val="0"/>
              </a:spcBef>
              <a:buNone/>
            </a:pPr>
            <a:r>
              <a:rPr lang="en-US" b="1" dirty="0"/>
              <a:t>Q: Do the sheep know the shepherd?</a:t>
            </a:r>
          </a:p>
          <a:p>
            <a:pPr marL="0" indent="0">
              <a:spcBef>
                <a:spcPts val="0"/>
              </a:spcBef>
              <a:buNone/>
            </a:pPr>
            <a:r>
              <a:rPr lang="en-US" dirty="0"/>
              <a:t>A: Yes , “my own know me” (v.14).  The sheep likewise knows who the Good Shepherd is.  They know He loves them and cares for them by laying His life down for them.</a:t>
            </a:r>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125796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10:11-16</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This is a picture of Christ and His bride the church.  Christ is the Good Shepherd who lays down is life for sheep.  The sheep is the church.  Those who know who Christ is and what He has done for them by faith.</a:t>
            </a:r>
          </a:p>
          <a:p>
            <a:pPr marL="0" indent="0" algn="ctr">
              <a:spcBef>
                <a:spcPts val="0"/>
              </a:spcBef>
              <a:buNone/>
            </a:pPr>
            <a:endParaRPr lang="en-US" dirty="0"/>
          </a:p>
          <a:p>
            <a:pPr marL="0" indent="0" algn="ctr">
              <a:spcBef>
                <a:spcPts val="0"/>
              </a:spcBef>
              <a:buNone/>
            </a:pPr>
            <a:r>
              <a:rPr lang="en-US" dirty="0"/>
              <a:t>Luther in the </a:t>
            </a:r>
            <a:r>
              <a:rPr lang="en-US" dirty="0" err="1"/>
              <a:t>Smalcald</a:t>
            </a:r>
            <a:r>
              <a:rPr lang="en-US" dirty="0"/>
              <a:t> Articles states, “Today, a seven-year-old child know what the Church is, namely, the holy believers and lambs who hear the voice of their Shepherd (John 10:11-16).</a:t>
            </a:r>
          </a:p>
          <a:p>
            <a:pPr marL="0" indent="0" algn="ctr">
              <a:spcBef>
                <a:spcPts val="0"/>
              </a:spcBef>
              <a:buNone/>
            </a:pPr>
            <a:endParaRPr lang="en-US" dirty="0"/>
          </a:p>
          <a:p>
            <a:pPr marL="0" indent="0" algn="ctr">
              <a:spcBef>
                <a:spcPts val="0"/>
              </a:spcBef>
              <a:buNone/>
            </a:pPr>
            <a:r>
              <a:rPr lang="en-US" dirty="0"/>
              <a:t>The church is the Body of Christ, that is, all people whom the Spirit has gathered to Christ in faith throughout the world.</a:t>
            </a:r>
          </a:p>
          <a:p>
            <a:pPr marL="0" indent="0">
              <a:spcBef>
                <a:spcPts val="0"/>
              </a:spcBef>
              <a:buNone/>
            </a:pPr>
            <a:endParaRPr lang="en-US" dirty="0"/>
          </a:p>
        </p:txBody>
      </p:sp>
    </p:spTree>
    <p:extLst>
      <p:ext uri="{BB962C8B-B14F-4D97-AF65-F5344CB8AC3E}">
        <p14:creationId xmlns:p14="http://schemas.microsoft.com/office/powerpoint/2010/main" val="373975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John 10:11-16</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spcBef>
                <a:spcPts val="0"/>
              </a:spcBef>
              <a:buNone/>
            </a:pPr>
            <a:r>
              <a:rPr lang="en-US" dirty="0"/>
              <a:t>Jesus say, “I have other sheep that are not of this fold.  I must bring them also, and they will listen to my voice” (v. 16).</a:t>
            </a:r>
          </a:p>
          <a:p>
            <a:pPr marL="0" indent="0">
              <a:spcBef>
                <a:spcPts val="0"/>
              </a:spcBef>
              <a:buNone/>
            </a:pPr>
            <a:endParaRPr lang="en-US" dirty="0"/>
          </a:p>
          <a:p>
            <a:pPr marL="0" indent="0">
              <a:spcBef>
                <a:spcPts val="0"/>
              </a:spcBef>
              <a:buNone/>
            </a:pPr>
            <a:r>
              <a:rPr lang="en-US" b="1" dirty="0"/>
              <a:t>Q: How are they brought into the fold, that is the church?</a:t>
            </a:r>
          </a:p>
          <a:p>
            <a:pPr marL="0" indent="0">
              <a:spcBef>
                <a:spcPts val="0"/>
              </a:spcBef>
              <a:buNone/>
            </a:pPr>
            <a:r>
              <a:rPr lang="en-US" dirty="0"/>
              <a:t>A: By listening to the voice of Christ.</a:t>
            </a:r>
          </a:p>
          <a:p>
            <a:pPr marL="0" indent="0">
              <a:spcBef>
                <a:spcPts val="0"/>
              </a:spcBef>
              <a:buNone/>
            </a:pPr>
            <a:endParaRPr lang="en-US" dirty="0"/>
          </a:p>
          <a:p>
            <a:pPr marL="0" indent="0">
              <a:spcBef>
                <a:spcPts val="0"/>
              </a:spcBef>
              <a:buNone/>
            </a:pPr>
            <a:r>
              <a:rPr lang="en-US" b="1" dirty="0"/>
              <a:t>Q: How many flocks are there?</a:t>
            </a:r>
          </a:p>
          <a:p>
            <a:pPr marL="0" indent="0">
              <a:spcBef>
                <a:spcPts val="0"/>
              </a:spcBef>
              <a:buNone/>
            </a:pPr>
            <a:r>
              <a:rPr lang="en-US" dirty="0"/>
              <a:t>A: One.  All believers in Christ have ever been “one flock” under “one shepherd.”  This is the unity of the church.  All who have faith in Christ, all who are justified and pardoned through His blood, are in this unity.</a:t>
            </a:r>
          </a:p>
          <a:p>
            <a:pPr marL="0" indent="0">
              <a:spcBef>
                <a:spcPts val="0"/>
              </a:spcBef>
              <a:buNone/>
            </a:pPr>
            <a:endParaRPr lang="en-US" dirty="0"/>
          </a:p>
          <a:p>
            <a:pPr marL="0" indent="0">
              <a:spcBef>
                <a:spcPts val="0"/>
              </a:spcBef>
              <a:buNone/>
            </a:pPr>
            <a:r>
              <a:rPr lang="en-US" dirty="0"/>
              <a:t>There are those who are not part of the church.  They have rejected listening to the voice of Christ.</a:t>
            </a:r>
          </a:p>
          <a:p>
            <a:pPr marL="0" indent="0">
              <a:spcBef>
                <a:spcPts val="0"/>
              </a:spcBef>
              <a:buNone/>
            </a:pPr>
            <a:endParaRPr lang="en-US" dirty="0"/>
          </a:p>
        </p:txBody>
      </p:sp>
    </p:spTree>
    <p:extLst>
      <p:ext uri="{BB962C8B-B14F-4D97-AF65-F5344CB8AC3E}">
        <p14:creationId xmlns:p14="http://schemas.microsoft.com/office/powerpoint/2010/main" val="233994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Church</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Those who are part of the one holy catholic (universal) and apostolic (built on the Apostles’ teachings) Church, have been brought to it through the work of the Holy Spirit.  This church as existed throughout all time and throughout the world, including people who confess and believe in Jesus Christ from every background.  They have heard the voice of the Good Shepherd, Jesus Christ.</a:t>
            </a:r>
          </a:p>
          <a:p>
            <a:pPr marL="0" indent="0">
              <a:spcBef>
                <a:spcPts val="0"/>
              </a:spcBef>
              <a:buNone/>
            </a:pPr>
            <a:endParaRPr lang="en-US" dirty="0"/>
          </a:p>
          <a:p>
            <a:pPr marL="0" indent="0" algn="ctr">
              <a:spcBef>
                <a:spcPts val="0"/>
              </a:spcBef>
              <a:buNone/>
            </a:pPr>
            <a:r>
              <a:rPr lang="en-US" b="1" dirty="0"/>
              <a:t>Question: Where does the Good Shepherd, Jesus Christ speak to us?</a:t>
            </a:r>
          </a:p>
          <a:p>
            <a:pPr marL="0" indent="0" algn="ctr">
              <a:spcBef>
                <a:spcPts val="0"/>
              </a:spcBef>
              <a:buNone/>
            </a:pPr>
            <a:endParaRPr lang="en-US" b="1" dirty="0"/>
          </a:p>
          <a:p>
            <a:pPr marL="0" indent="0" algn="ctr">
              <a:spcBef>
                <a:spcPts val="0"/>
              </a:spcBef>
              <a:buNone/>
            </a:pPr>
            <a:r>
              <a:rPr lang="en-US" b="1" dirty="0"/>
              <a:t>Read Matthew 18:20</a:t>
            </a:r>
          </a:p>
        </p:txBody>
      </p:sp>
    </p:spTree>
    <p:extLst>
      <p:ext uri="{BB962C8B-B14F-4D97-AF65-F5344CB8AC3E}">
        <p14:creationId xmlns:p14="http://schemas.microsoft.com/office/powerpoint/2010/main" val="155749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18:20</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Does this mean that Christ is present whenever Christians get together to hangout?</a:t>
            </a:r>
          </a:p>
          <a:p>
            <a:pPr marL="0" indent="0">
              <a:spcBef>
                <a:spcPts val="0"/>
              </a:spcBef>
              <a:buNone/>
            </a:pPr>
            <a:r>
              <a:rPr lang="en-US" dirty="0"/>
              <a:t>A: No, He’s present when they gather in His name.</a:t>
            </a:r>
          </a:p>
          <a:p>
            <a:pPr marL="0" indent="0">
              <a:spcBef>
                <a:spcPts val="0"/>
              </a:spcBef>
              <a:buNone/>
            </a:pPr>
            <a:endParaRPr lang="en-US" dirty="0"/>
          </a:p>
          <a:p>
            <a:pPr marL="0" indent="0" algn="ctr">
              <a:spcBef>
                <a:spcPts val="0"/>
              </a:spcBef>
              <a:buNone/>
            </a:pPr>
            <a:r>
              <a:rPr lang="en-US" i="1" dirty="0"/>
              <a:t>Activity</a:t>
            </a:r>
          </a:p>
          <a:p>
            <a:pPr marL="0" indent="0" algn="ctr">
              <a:spcBef>
                <a:spcPts val="0"/>
              </a:spcBef>
              <a:buNone/>
            </a:pPr>
            <a:r>
              <a:rPr lang="en-US" i="1" dirty="0"/>
              <a:t>Open up to Divine Service – Setting Three (p. 184).</a:t>
            </a:r>
          </a:p>
          <a:p>
            <a:pPr marL="0" indent="0">
              <a:spcBef>
                <a:spcPts val="0"/>
              </a:spcBef>
              <a:buNone/>
            </a:pPr>
            <a:endParaRPr lang="en-US" b="1" dirty="0"/>
          </a:p>
          <a:p>
            <a:pPr marL="0" indent="0">
              <a:spcBef>
                <a:spcPts val="0"/>
              </a:spcBef>
              <a:buNone/>
            </a:pPr>
            <a:r>
              <a:rPr lang="en-US" b="1" dirty="0"/>
              <a:t>Q: Where do we see God’s name being used?</a:t>
            </a:r>
          </a:p>
          <a:p>
            <a:pPr marL="0" indent="0">
              <a:spcBef>
                <a:spcPts val="0"/>
              </a:spcBef>
              <a:buNone/>
            </a:pPr>
            <a:r>
              <a:rPr lang="en-US" dirty="0"/>
              <a:t>A: Invocation, Confession and Absolution, Kyrie (Trinitarian Prayer), Creed, Sermon, Sanctus (Triple Holy is Trinitarian), Lord’s Supper, Benediction.</a:t>
            </a:r>
          </a:p>
          <a:p>
            <a:pPr marL="0" indent="0">
              <a:spcBef>
                <a:spcPts val="0"/>
              </a:spcBef>
              <a:buNone/>
            </a:pPr>
            <a:endParaRPr lang="en-US" dirty="0"/>
          </a:p>
          <a:p>
            <a:pPr marL="0" indent="0" algn="ctr">
              <a:spcBef>
                <a:spcPts val="0"/>
              </a:spcBef>
              <a:buNone/>
            </a:pPr>
            <a:r>
              <a:rPr lang="en-US" dirty="0"/>
              <a:t>Ultimately, God’s name is used everywhere in the Divine Service.</a:t>
            </a:r>
          </a:p>
          <a:p>
            <a:pPr marL="0" indent="0">
              <a:spcBef>
                <a:spcPts val="0"/>
              </a:spcBef>
              <a:buNone/>
            </a:pPr>
            <a:endParaRPr lang="en-US" b="1" dirty="0"/>
          </a:p>
          <a:p>
            <a:pPr marL="0" indent="0">
              <a:spcBef>
                <a:spcPts val="0"/>
              </a:spcBef>
              <a:buNone/>
            </a:pPr>
            <a:endParaRPr lang="en-US" b="1"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331425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Church</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The Triune God comes to His people where the gifts of His Word is taught and His Sacraments administered.  These are called the means of Grace.</a:t>
            </a:r>
          </a:p>
          <a:p>
            <a:pPr marL="0" indent="0" algn="ctr">
              <a:spcBef>
                <a:spcPts val="0"/>
              </a:spcBef>
              <a:buNone/>
            </a:pPr>
            <a:endParaRPr lang="en-US" dirty="0"/>
          </a:p>
          <a:p>
            <a:pPr marL="0" indent="0" algn="ctr">
              <a:spcBef>
                <a:spcPts val="0"/>
              </a:spcBef>
              <a:buNone/>
            </a:pPr>
            <a:r>
              <a:rPr lang="en-US" dirty="0"/>
              <a:t>They are the means by which the Holy Spirit calls, gathers, enlightens, and sanctifies the whole Christian church on earth, and keeps it with Jesus Christ in the one true faith (SC II).  The Holy Spirit , through Word and Sacrament, makes you a member of the church.</a:t>
            </a:r>
          </a:p>
          <a:p>
            <a:pPr marL="0" indent="0">
              <a:spcBef>
                <a:spcPts val="0"/>
              </a:spcBef>
              <a:buNone/>
            </a:pPr>
            <a:endParaRPr lang="en-US" b="1" dirty="0"/>
          </a:p>
          <a:p>
            <a:pPr marL="0" indent="0">
              <a:spcBef>
                <a:spcPts val="0"/>
              </a:spcBef>
              <a:buNone/>
            </a:pPr>
            <a:endParaRPr lang="en-US" b="1"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2714274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Church</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Who is the one calling you to church ever Sunday?</a:t>
            </a:r>
          </a:p>
          <a:p>
            <a:pPr marL="0" indent="0">
              <a:spcBef>
                <a:spcPts val="0"/>
              </a:spcBef>
              <a:buNone/>
            </a:pPr>
            <a:r>
              <a:rPr lang="en-US" dirty="0"/>
              <a:t>A: It is the Holy Spirit who calls us and gathers us every Sunday.</a:t>
            </a:r>
          </a:p>
          <a:p>
            <a:pPr marL="0" indent="0">
              <a:spcBef>
                <a:spcPts val="0"/>
              </a:spcBef>
              <a:buNone/>
            </a:pPr>
            <a:endParaRPr lang="en-US" b="1" dirty="0"/>
          </a:p>
          <a:p>
            <a:pPr marL="0" indent="0">
              <a:spcBef>
                <a:spcPts val="0"/>
              </a:spcBef>
              <a:buNone/>
            </a:pPr>
            <a:r>
              <a:rPr lang="en-US" b="1" dirty="0"/>
              <a:t>Q: Why does the Holy Spirit gather us to church ever Sunday?</a:t>
            </a:r>
          </a:p>
          <a:p>
            <a:pPr marL="0" indent="0">
              <a:spcBef>
                <a:spcPts val="0"/>
              </a:spcBef>
              <a:buNone/>
            </a:pPr>
            <a:r>
              <a:rPr lang="en-US" dirty="0"/>
              <a:t>A: So that God may give us His good and gracious gifts of His Word and His Sacrament.</a:t>
            </a:r>
          </a:p>
          <a:p>
            <a:pPr marL="0" indent="0">
              <a:spcBef>
                <a:spcPts val="0"/>
              </a:spcBef>
              <a:buNone/>
            </a:pPr>
            <a:endParaRPr lang="en-US" dirty="0"/>
          </a:p>
          <a:p>
            <a:pPr marL="0" indent="0">
              <a:spcBef>
                <a:spcPts val="0"/>
              </a:spcBef>
              <a:buNone/>
            </a:pPr>
            <a:r>
              <a:rPr lang="en-US" b="1" dirty="0"/>
              <a:t>Q: What does is He deliver to us in these gifts?</a:t>
            </a:r>
          </a:p>
          <a:p>
            <a:pPr marL="0" indent="0">
              <a:spcBef>
                <a:spcPts val="0"/>
              </a:spcBef>
              <a:buNone/>
            </a:pPr>
            <a:r>
              <a:rPr lang="en-US" dirty="0"/>
              <a:t>A: That He may bestow on us forgiveness, life, and salvation.</a:t>
            </a:r>
          </a:p>
          <a:p>
            <a:pPr marL="0" indent="0">
              <a:spcBef>
                <a:spcPts val="0"/>
              </a:spcBef>
              <a:buNone/>
            </a:pPr>
            <a:endParaRPr lang="en-US" b="1" dirty="0"/>
          </a:p>
          <a:p>
            <a:pPr marL="0" indent="0">
              <a:spcBef>
                <a:spcPts val="0"/>
              </a:spcBef>
              <a:buNone/>
            </a:pPr>
            <a:endParaRPr lang="en-US" b="1"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63173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Church &amp; Forgiveness</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Luther in the Large Catechism says, “Everything, therefore, in the Christian Church is ordered toward this goal: we shall daily receive in Church nothing but the forgiveness of sin through the Word and signs, to comfort and encourage our consciences as long as we live here” (LC II 55).</a:t>
            </a:r>
          </a:p>
          <a:p>
            <a:pPr marL="0" indent="0" algn="ctr">
              <a:spcBef>
                <a:spcPts val="0"/>
              </a:spcBef>
              <a:buNone/>
            </a:pPr>
            <a:endParaRPr lang="en-US" dirty="0"/>
          </a:p>
          <a:p>
            <a:pPr marL="0" indent="0" algn="ctr">
              <a:spcBef>
                <a:spcPts val="0"/>
              </a:spcBef>
              <a:buNone/>
            </a:pPr>
            <a:r>
              <a:rPr lang="en-US" dirty="0"/>
              <a:t>The church isn’t a school club, or community event  gathering.  It is unique.  Only in the church, that is where the Word is taught and Sacraments administered, does God “daily and richly forgives my sins and the sins of all believers” (SC II). </a:t>
            </a:r>
          </a:p>
        </p:txBody>
      </p:sp>
    </p:spTree>
    <p:extLst>
      <p:ext uri="{BB962C8B-B14F-4D97-AF65-F5344CB8AC3E}">
        <p14:creationId xmlns:p14="http://schemas.microsoft.com/office/powerpoint/2010/main" val="32376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Church &amp; Forgiveness</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God promises that, for Christ’s sake, He will not hold our many sins against us.  He forgives sins because He’s merciful on account of Christ’s atoning sacrifice for all sinners.</a:t>
            </a:r>
          </a:p>
          <a:p>
            <a:pPr marL="0" indent="0" algn="ctr">
              <a:spcBef>
                <a:spcPts val="0"/>
              </a:spcBef>
              <a:buNone/>
            </a:pPr>
            <a:endParaRPr lang="en-US" dirty="0"/>
          </a:p>
          <a:p>
            <a:pPr marL="0" indent="0" algn="ctr">
              <a:spcBef>
                <a:spcPts val="0"/>
              </a:spcBef>
              <a:buNone/>
            </a:pPr>
            <a:r>
              <a:rPr lang="en-US" dirty="0"/>
              <a:t>God declares sinners righteous for Christ’s sake, that is, our sins have been imputed or charged to Christ, the Savior and His righteousness has been imputed or credited to us.</a:t>
            </a:r>
          </a:p>
          <a:p>
            <a:pPr marL="0" indent="0" algn="ctr">
              <a:spcBef>
                <a:spcPts val="0"/>
              </a:spcBef>
              <a:buNone/>
            </a:pPr>
            <a:endParaRPr lang="en-US" dirty="0"/>
          </a:p>
          <a:p>
            <a:pPr marL="0" indent="0" algn="ctr">
              <a:spcBef>
                <a:spcPts val="0"/>
              </a:spcBef>
              <a:buNone/>
            </a:pPr>
            <a:r>
              <a:rPr lang="en-US" dirty="0"/>
              <a:t>We will continue to learn how God delivers to us the forgiveness of sins through the means of grace in the weeks and months ahead.</a:t>
            </a:r>
          </a:p>
        </p:txBody>
      </p:sp>
    </p:spTree>
    <p:extLst>
      <p:ext uri="{BB962C8B-B14F-4D97-AF65-F5344CB8AC3E}">
        <p14:creationId xmlns:p14="http://schemas.microsoft.com/office/powerpoint/2010/main" val="7398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indent="0" algn="ctr">
              <a:spcBef>
                <a:spcPts val="0"/>
              </a:spcBef>
              <a:buNone/>
            </a:pPr>
            <a:r>
              <a:rPr lang="en-US" i="1" dirty="0"/>
              <a:t>What does this mean? </a:t>
            </a:r>
            <a:r>
              <a:rPr lang="en-US" dirty="0"/>
              <a:t>I believe that I cannot by my own reason or strength believe in Jesus Christ, my Lord, or come to Him; but the Holy Spirit has called me by the Gospel, enlightened me with His gifts, sanctified and kept me in the true faith.</a:t>
            </a:r>
          </a:p>
          <a:p>
            <a:pPr marL="0" indent="0" algn="ctr">
              <a:spcBef>
                <a:spcPts val="0"/>
              </a:spcBef>
              <a:buNone/>
            </a:pPr>
            <a:endParaRPr lang="en-US" dirty="0"/>
          </a:p>
          <a:p>
            <a:pPr marL="0" indent="0" algn="ctr">
              <a:spcBef>
                <a:spcPts val="0"/>
              </a:spcBef>
              <a:buNone/>
            </a:pPr>
            <a:r>
              <a:rPr lang="en-US" dirty="0"/>
              <a:t>In the same way He calls, gathers, enlightens, and sanctifies the whole Christian church on earth, and keeps it with Jesus Christ in the one true faith.</a:t>
            </a:r>
          </a:p>
          <a:p>
            <a:pPr marL="0" indent="0" algn="ctr">
              <a:spcBef>
                <a:spcPts val="0"/>
              </a:spcBef>
              <a:buNone/>
            </a:pPr>
            <a:endParaRPr lang="en-US" dirty="0"/>
          </a:p>
          <a:p>
            <a:pPr marL="0" indent="0" algn="ctr">
              <a:spcBef>
                <a:spcPts val="0"/>
              </a:spcBef>
              <a:buNone/>
            </a:pPr>
            <a:r>
              <a:rPr lang="en-US" dirty="0"/>
              <a:t>In this Christian church he daily and richly forgives all my sins and the sins of all believers.</a:t>
            </a:r>
          </a:p>
          <a:p>
            <a:pPr marL="0" indent="0" algn="ctr">
              <a:spcBef>
                <a:spcPts val="0"/>
              </a:spcBef>
              <a:buNone/>
            </a:pPr>
            <a:endParaRPr lang="en-US" dirty="0"/>
          </a:p>
          <a:p>
            <a:pPr marL="0" indent="0" algn="ctr">
              <a:spcBef>
                <a:spcPts val="0"/>
              </a:spcBef>
              <a:buNone/>
            </a:pPr>
            <a:r>
              <a:rPr lang="en-US" dirty="0"/>
              <a:t>On the Last Day He will raise me and all the dead, and give eternal life to me and all believers in Christ.</a:t>
            </a:r>
          </a:p>
          <a:p>
            <a:pPr marL="0" indent="0" algn="ctr">
              <a:spcBef>
                <a:spcPts val="0"/>
              </a:spcBef>
              <a:buNone/>
            </a:pPr>
            <a:endParaRPr lang="en-US" dirty="0"/>
          </a:p>
          <a:p>
            <a:pPr marL="0" indent="0" algn="ctr">
              <a:spcBef>
                <a:spcPts val="0"/>
              </a:spcBef>
              <a:buNone/>
            </a:pPr>
            <a:r>
              <a:rPr lang="en-US" dirty="0"/>
              <a:t>This is most certainly true.</a:t>
            </a:r>
          </a:p>
        </p:txBody>
      </p:sp>
    </p:spTree>
    <p:extLst>
      <p:ext uri="{BB962C8B-B14F-4D97-AF65-F5344CB8AC3E}">
        <p14:creationId xmlns:p14="http://schemas.microsoft.com/office/powerpoint/2010/main" val="3430264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dirty="0"/>
              <a:t>…In the same way He calls, gathers, enlightens, and sanctifies the whole Christian church on earth, and keeps it with Jesus Christ in the one true faith…</a:t>
            </a:r>
          </a:p>
          <a:p>
            <a:pPr marL="0" indent="0">
              <a:spcBef>
                <a:spcPts val="0"/>
              </a:spcBef>
              <a:buNone/>
            </a:pPr>
            <a:endParaRPr lang="en-US" dirty="0"/>
          </a:p>
          <a:p>
            <a:pPr marL="0" indent="0">
              <a:spcBef>
                <a:spcPts val="0"/>
              </a:spcBef>
              <a:buNone/>
            </a:pPr>
            <a:r>
              <a:rPr lang="en-US" dirty="0"/>
              <a:t>We’ve discussed how:</a:t>
            </a:r>
          </a:p>
          <a:p>
            <a:pPr>
              <a:spcBef>
                <a:spcPts val="0"/>
              </a:spcBef>
              <a:buFontTx/>
              <a:buChar char="-"/>
            </a:pPr>
            <a:r>
              <a:rPr lang="en-US" dirty="0"/>
              <a:t>The Holy Spirit is the one who calls, gathers…the Christian church.</a:t>
            </a:r>
          </a:p>
          <a:p>
            <a:pPr>
              <a:spcBef>
                <a:spcPts val="0"/>
              </a:spcBef>
              <a:buFontTx/>
              <a:buChar char="-"/>
            </a:pPr>
            <a:r>
              <a:rPr lang="en-US" dirty="0"/>
              <a:t>The Holy Spirit works only through the external Word.  The Sacraments, as we will discuss later, find their “power” in God’s Word.</a:t>
            </a:r>
          </a:p>
          <a:p>
            <a:pPr>
              <a:spcBef>
                <a:spcPts val="0"/>
              </a:spcBef>
              <a:buFontTx/>
              <a:buChar char="-"/>
            </a:pPr>
            <a:endParaRPr lang="en-US" dirty="0"/>
          </a:p>
        </p:txBody>
      </p:sp>
    </p:spTree>
    <p:extLst>
      <p:ext uri="{BB962C8B-B14F-4D97-AF65-F5344CB8AC3E}">
        <p14:creationId xmlns:p14="http://schemas.microsoft.com/office/powerpoint/2010/main" val="252923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dirty="0"/>
              <a:t>…In this Christian church he daily and richly forgives all my sins and the sins of all believers….</a:t>
            </a:r>
          </a:p>
          <a:p>
            <a:pPr marL="0" indent="0" algn="ctr">
              <a:spcBef>
                <a:spcPts val="0"/>
              </a:spcBef>
              <a:buNone/>
            </a:pPr>
            <a:endParaRPr lang="en-US" dirty="0"/>
          </a:p>
          <a:p>
            <a:pPr>
              <a:spcBef>
                <a:spcPts val="0"/>
              </a:spcBef>
              <a:buFontTx/>
              <a:buChar char="-"/>
            </a:pPr>
            <a:r>
              <a:rPr lang="en-US" dirty="0"/>
              <a:t>We discussed in the 2</a:t>
            </a:r>
            <a:r>
              <a:rPr lang="en-US" baseline="30000" dirty="0"/>
              <a:t>nd</a:t>
            </a:r>
            <a:r>
              <a:rPr lang="en-US" dirty="0"/>
              <a:t> Article of the Creed how Christ won for us the forgiveness of sin through His death and resurrection on the cross.</a:t>
            </a:r>
          </a:p>
          <a:p>
            <a:pPr>
              <a:spcBef>
                <a:spcPts val="0"/>
              </a:spcBef>
              <a:buFontTx/>
              <a:buChar char="-"/>
            </a:pPr>
            <a:r>
              <a:rPr lang="en-US" dirty="0"/>
              <a:t>Forgiving sins is at the center of the Holy Spirit work.  Through the means of grace, the Holy Spirit delivers to us the works of Christ.</a:t>
            </a:r>
          </a:p>
        </p:txBody>
      </p:sp>
    </p:spTree>
    <p:extLst>
      <p:ext uri="{BB962C8B-B14F-4D97-AF65-F5344CB8AC3E}">
        <p14:creationId xmlns:p14="http://schemas.microsoft.com/office/powerpoint/2010/main" val="248141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dirty="0"/>
              <a:t>…On the Last Day He will raise me and all the dead, and give eternal life to me and all believers in Christ…</a:t>
            </a:r>
          </a:p>
          <a:p>
            <a:pPr marL="0" indent="0">
              <a:spcBef>
                <a:spcPts val="0"/>
              </a:spcBef>
              <a:buNone/>
            </a:pPr>
            <a:endParaRPr lang="en-US" dirty="0"/>
          </a:p>
          <a:p>
            <a:pPr>
              <a:spcBef>
                <a:spcPts val="0"/>
              </a:spcBef>
              <a:buFontTx/>
              <a:buChar char="-"/>
            </a:pPr>
            <a:r>
              <a:rPr lang="en-US" dirty="0"/>
              <a:t>When Christ returns visibly, He will raise both the living and all the dead.</a:t>
            </a:r>
          </a:p>
          <a:p>
            <a:pPr>
              <a:spcBef>
                <a:spcPts val="0"/>
              </a:spcBef>
              <a:buFontTx/>
              <a:buChar char="-"/>
            </a:pPr>
            <a:r>
              <a:rPr lang="en-US" dirty="0"/>
              <a:t>Unbelievers will also rise bodily, but to eternal death – namely, to shame and torment in hell forever.</a:t>
            </a:r>
          </a:p>
          <a:p>
            <a:pPr>
              <a:spcBef>
                <a:spcPts val="0"/>
              </a:spcBef>
              <a:buFontTx/>
              <a:buChar char="-"/>
            </a:pPr>
            <a:r>
              <a:rPr lang="en-US" dirty="0"/>
              <a:t>For those who cling in faith to the forgiveness for Christ sake, Jesus will raise our body and transform it into a glorified body for eternal life in the new creation.</a:t>
            </a:r>
          </a:p>
        </p:txBody>
      </p:sp>
    </p:spTree>
    <p:extLst>
      <p:ext uri="{BB962C8B-B14F-4D97-AF65-F5344CB8AC3E}">
        <p14:creationId xmlns:p14="http://schemas.microsoft.com/office/powerpoint/2010/main" val="70409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The Third Article of the Apostles’ Creed</a:t>
            </a:r>
          </a:p>
          <a:p>
            <a:pPr marL="0" indent="0">
              <a:spcBef>
                <a:spcPts val="0"/>
              </a:spcBef>
              <a:buNone/>
            </a:pPr>
            <a:endParaRPr lang="en-US" dirty="0"/>
          </a:p>
          <a:p>
            <a:pPr marL="0" indent="0" algn="ctr">
              <a:spcBef>
                <a:spcPts val="0"/>
              </a:spcBef>
              <a:buNone/>
            </a:pPr>
            <a:r>
              <a:rPr lang="en-US" i="1" dirty="0"/>
              <a:t>… I believe in the Holy Spirit, the holy Christian church, the communion of saints, the forgiveness of sins, the resurrection of the body, and the life everlasting. Amen.</a:t>
            </a:r>
          </a:p>
          <a:p>
            <a:pPr marL="0" indent="0">
              <a:spcBef>
                <a:spcPts val="0"/>
              </a:spcBef>
              <a:buNone/>
            </a:pPr>
            <a:endParaRPr lang="en-US" b="1" i="1" dirty="0"/>
          </a:p>
          <a:p>
            <a:pPr marL="0" indent="0">
              <a:spcBef>
                <a:spcPts val="0"/>
              </a:spcBef>
              <a:buNone/>
            </a:pPr>
            <a:r>
              <a:rPr lang="en-US" dirty="0"/>
              <a:t>As mentioned previously, the 2</a:t>
            </a:r>
            <a:r>
              <a:rPr lang="en-US" baseline="30000" dirty="0"/>
              <a:t>nd</a:t>
            </a:r>
            <a:r>
              <a:rPr lang="en-US" dirty="0"/>
              <a:t> Article of the Creed focuses on the person and work of Christ.  The 3</a:t>
            </a:r>
            <a:r>
              <a:rPr lang="en-US" baseline="30000" dirty="0"/>
              <a:t>rd</a:t>
            </a:r>
            <a:r>
              <a:rPr lang="en-US" dirty="0"/>
              <a:t> Article of the Creed turns our attention to the person and work of the Holy Spirit.  Simply put, His work is to proclaim the person and work of Christ.</a:t>
            </a:r>
          </a:p>
          <a:p>
            <a:pPr marL="0" indent="0">
              <a:spcBef>
                <a:spcPts val="0"/>
              </a:spcBef>
              <a:buNone/>
            </a:pPr>
            <a:endParaRPr lang="en-US" i="1" dirty="0"/>
          </a:p>
        </p:txBody>
      </p:sp>
    </p:spTree>
    <p:extLst>
      <p:ext uri="{BB962C8B-B14F-4D97-AF65-F5344CB8AC3E}">
        <p14:creationId xmlns:p14="http://schemas.microsoft.com/office/powerpoint/2010/main" val="311529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a:t>
            </a:r>
            <a:r>
              <a:rPr lang="en-US" b="1" dirty="0"/>
              <a:t>the Holy Spirit</a:t>
            </a:r>
            <a:r>
              <a:rPr lang="en-US" dirty="0"/>
              <a:t>, the holy Christian church, the communion of saints, the forgiveness of sins, 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42685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the holy Christian church, the communion of saints</a:t>
            </a:r>
            <a:r>
              <a:rPr lang="en-US" dirty="0"/>
              <a:t>, the forgiveness of sins, 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407651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the forgiveness of sins, </a:t>
            </a:r>
            <a:r>
              <a:rPr lang="en-US" dirty="0"/>
              <a:t>the resurrection of the body, 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endParaRPr lang="en-US" b="1" i="1" dirty="0"/>
          </a:p>
          <a:p>
            <a:pPr marL="0" indent="0">
              <a:spcBef>
                <a:spcPts val="0"/>
              </a:spcBef>
              <a:buNone/>
            </a:pPr>
            <a:endParaRPr lang="en-US" i="1" dirty="0"/>
          </a:p>
        </p:txBody>
      </p:sp>
    </p:spTree>
    <p:extLst>
      <p:ext uri="{BB962C8B-B14F-4D97-AF65-F5344CB8AC3E}">
        <p14:creationId xmlns:p14="http://schemas.microsoft.com/office/powerpoint/2010/main" val="60237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a:t>
            </a:r>
            <a:r>
              <a:rPr lang="en-US" dirty="0"/>
              <a:t>the forgiveness of sins, </a:t>
            </a:r>
            <a:r>
              <a:rPr lang="en-US" b="1" dirty="0"/>
              <a:t>the resurrection of the body, </a:t>
            </a:r>
            <a:r>
              <a:rPr lang="en-US" dirty="0"/>
              <a:t>and the life everlasting.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r>
              <a:rPr lang="en-US" i="1" dirty="0"/>
              <a:t>The Resurrection of the Body on the Last Day</a:t>
            </a:r>
          </a:p>
          <a:p>
            <a:pPr marL="0" indent="0">
              <a:spcBef>
                <a:spcPts val="0"/>
              </a:spcBef>
              <a:buNone/>
            </a:pPr>
            <a:endParaRPr lang="en-US" i="1" dirty="0"/>
          </a:p>
        </p:txBody>
      </p:sp>
    </p:spTree>
    <p:extLst>
      <p:ext uri="{BB962C8B-B14F-4D97-AF65-F5344CB8AC3E}">
        <p14:creationId xmlns:p14="http://schemas.microsoft.com/office/powerpoint/2010/main" val="165063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 I believe in the Holy Spirit</a:t>
            </a:r>
            <a:r>
              <a:rPr lang="en-US" b="1" dirty="0"/>
              <a:t>, </a:t>
            </a:r>
            <a:r>
              <a:rPr lang="en-US" dirty="0"/>
              <a:t>the holy Christian church, the communion of saints,</a:t>
            </a:r>
            <a:r>
              <a:rPr lang="en-US" b="1" dirty="0"/>
              <a:t> </a:t>
            </a:r>
            <a:r>
              <a:rPr lang="en-US" dirty="0"/>
              <a:t>the forgiveness of sins, the resurrection of the body</a:t>
            </a:r>
            <a:r>
              <a:rPr lang="en-US" b="1" dirty="0"/>
              <a:t>, </a:t>
            </a:r>
            <a:r>
              <a:rPr lang="en-US" dirty="0"/>
              <a:t>and </a:t>
            </a:r>
            <a:r>
              <a:rPr lang="en-US" b="1" dirty="0"/>
              <a:t>the life everlasting</a:t>
            </a:r>
            <a:r>
              <a:rPr lang="en-US" dirty="0"/>
              <a:t>. Amen.</a:t>
            </a:r>
          </a:p>
          <a:p>
            <a:pPr marL="0" indent="0">
              <a:spcBef>
                <a:spcPts val="0"/>
              </a:spcBef>
              <a:buNone/>
            </a:pPr>
            <a:endParaRPr lang="en-US" i="1" dirty="0"/>
          </a:p>
          <a:p>
            <a:pPr marL="0" indent="0" algn="ctr">
              <a:spcBef>
                <a:spcPts val="0"/>
              </a:spcBef>
              <a:buNone/>
            </a:pPr>
            <a:r>
              <a:rPr lang="en-US" b="1" dirty="0"/>
              <a:t>In the 3</a:t>
            </a:r>
            <a:r>
              <a:rPr lang="en-US" b="1" baseline="30000" dirty="0"/>
              <a:t>rd</a:t>
            </a:r>
            <a:r>
              <a:rPr lang="en-US" b="1" dirty="0"/>
              <a:t> Article of the Apostles’ Creed, we confess:</a:t>
            </a:r>
          </a:p>
          <a:p>
            <a:pPr marL="0" indent="0" algn="ctr">
              <a:spcBef>
                <a:spcPts val="0"/>
              </a:spcBef>
              <a:buNone/>
            </a:pPr>
            <a:r>
              <a:rPr lang="en-US" i="1" dirty="0"/>
              <a:t>The person and work of the Holy Spirit</a:t>
            </a:r>
          </a:p>
          <a:p>
            <a:pPr marL="0" indent="0" algn="ctr">
              <a:spcBef>
                <a:spcPts val="0"/>
              </a:spcBef>
              <a:buNone/>
            </a:pPr>
            <a:r>
              <a:rPr lang="en-US" i="1" dirty="0"/>
              <a:t>The Church, the Communion of Saints</a:t>
            </a:r>
          </a:p>
          <a:p>
            <a:pPr marL="0" indent="0" algn="ctr">
              <a:spcBef>
                <a:spcPts val="0"/>
              </a:spcBef>
              <a:buNone/>
            </a:pPr>
            <a:r>
              <a:rPr lang="en-US" i="1" dirty="0"/>
              <a:t>The Forgiveness of Sins</a:t>
            </a:r>
          </a:p>
          <a:p>
            <a:pPr marL="0" indent="0" algn="ctr">
              <a:spcBef>
                <a:spcPts val="0"/>
              </a:spcBef>
              <a:buNone/>
            </a:pPr>
            <a:r>
              <a:rPr lang="en-US" i="1" dirty="0"/>
              <a:t>The Resurrection of the Body on the Last Day</a:t>
            </a:r>
          </a:p>
          <a:p>
            <a:pPr marL="0" indent="0" algn="ctr">
              <a:spcBef>
                <a:spcPts val="0"/>
              </a:spcBef>
              <a:buNone/>
            </a:pPr>
            <a:r>
              <a:rPr lang="en-US" i="1" dirty="0"/>
              <a:t>Eternal Life with God on account of the Work of Christ</a:t>
            </a:r>
          </a:p>
          <a:p>
            <a:pPr marL="0" indent="0">
              <a:spcBef>
                <a:spcPts val="0"/>
              </a:spcBef>
              <a:buNone/>
            </a:pPr>
            <a:endParaRPr lang="en-US" i="1" dirty="0"/>
          </a:p>
        </p:txBody>
      </p:sp>
    </p:spTree>
    <p:extLst>
      <p:ext uri="{BB962C8B-B14F-4D97-AF65-F5344CB8AC3E}">
        <p14:creationId xmlns:p14="http://schemas.microsoft.com/office/powerpoint/2010/main" val="376106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Apostles’ Creed</a:t>
            </a:r>
          </a:p>
        </p:txBody>
      </p:sp>
      <p:sp>
        <p:nvSpPr>
          <p:cNvPr id="3" name="Content Placeholder 2"/>
          <p:cNvSpPr>
            <a:spLocks noGrp="1"/>
          </p:cNvSpPr>
          <p:nvPr>
            <p:ph type="body" idx="1"/>
          </p:nvPr>
        </p:nvSpPr>
        <p:spPr/>
        <p:txBody>
          <a:bodyPr/>
          <a:lstStyle/>
          <a:p>
            <a:r>
              <a:rPr lang="en-US" b="1" i="1" dirty="0"/>
              <a:t>The Church</a:t>
            </a:r>
          </a:p>
        </p:txBody>
      </p:sp>
    </p:spTree>
    <p:extLst>
      <p:ext uri="{BB962C8B-B14F-4D97-AF65-F5344CB8AC3E}">
        <p14:creationId xmlns:p14="http://schemas.microsoft.com/office/powerpoint/2010/main" val="3155112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22937</TotalTime>
  <Words>2039</Words>
  <Application>Microsoft Macintosh PowerPoint</Application>
  <PresentationFormat>On-screen Show (4:3)</PresentationFormat>
  <Paragraphs>185</Paragraphs>
  <Slides>26</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Courier New</vt:lpstr>
      <vt:lpstr>Palatino Linotype</vt:lpstr>
      <vt:lpstr>Executive</vt:lpstr>
      <vt:lpstr>The Apostles’ Creed</vt:lpstr>
      <vt:lpstr>Review</vt:lpstr>
      <vt:lpstr>The Apostles’ Creed</vt:lpstr>
      <vt:lpstr>The Apostles’ Creed</vt:lpstr>
      <vt:lpstr>The Apostles’ Creed</vt:lpstr>
      <vt:lpstr>The Apostles’ Creed</vt:lpstr>
      <vt:lpstr>The Apostles’ Creed</vt:lpstr>
      <vt:lpstr>The Apostles’ Creed</vt:lpstr>
      <vt:lpstr>The Apostles’ Creed</vt:lpstr>
      <vt:lpstr>The Church</vt:lpstr>
      <vt:lpstr>John 10:11-16</vt:lpstr>
      <vt:lpstr>John 10:11-16</vt:lpstr>
      <vt:lpstr>John 10:11-16</vt:lpstr>
      <vt:lpstr>John 10:11-16</vt:lpstr>
      <vt:lpstr>John 10:11-16</vt:lpstr>
      <vt:lpstr>The Church</vt:lpstr>
      <vt:lpstr>Matthew 18:20</vt:lpstr>
      <vt:lpstr>The Church</vt:lpstr>
      <vt:lpstr>The Church</vt:lpstr>
      <vt:lpstr>Church &amp; Forgiveness</vt:lpstr>
      <vt:lpstr>Church &amp; Forgiveness</vt:lpstr>
      <vt:lpstr>The Small Catechism</vt:lpstr>
      <vt:lpstr>The Small Catechism</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270</cp:revision>
  <cp:lastPrinted>2018-12-12T19:24:43Z</cp:lastPrinted>
  <dcterms:created xsi:type="dcterms:W3CDTF">2016-10-18T19:14:33Z</dcterms:created>
  <dcterms:modified xsi:type="dcterms:W3CDTF">2019-09-02T13:35:16Z</dcterms:modified>
</cp:coreProperties>
</file>