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9"/>
  </p:notesMasterIdLst>
  <p:handoutMasterIdLst>
    <p:handoutMasterId r:id="rId30"/>
  </p:handoutMasterIdLst>
  <p:sldIdLst>
    <p:sldId id="357" r:id="rId2"/>
    <p:sldId id="258" r:id="rId3"/>
    <p:sldId id="356" r:id="rId4"/>
    <p:sldId id="406" r:id="rId5"/>
    <p:sldId id="407" r:id="rId6"/>
    <p:sldId id="408" r:id="rId7"/>
    <p:sldId id="409" r:id="rId8"/>
    <p:sldId id="410" r:id="rId9"/>
    <p:sldId id="352" r:id="rId10"/>
    <p:sldId id="397" r:id="rId11"/>
    <p:sldId id="413" r:id="rId12"/>
    <p:sldId id="414" r:id="rId13"/>
    <p:sldId id="415" r:id="rId14"/>
    <p:sldId id="416" r:id="rId15"/>
    <p:sldId id="417" r:id="rId16"/>
    <p:sldId id="384" r:id="rId17"/>
    <p:sldId id="411" r:id="rId18"/>
    <p:sldId id="421" r:id="rId19"/>
    <p:sldId id="418" r:id="rId20"/>
    <p:sldId id="419" r:id="rId21"/>
    <p:sldId id="420" r:id="rId22"/>
    <p:sldId id="422" r:id="rId23"/>
    <p:sldId id="423" r:id="rId24"/>
    <p:sldId id="424" r:id="rId25"/>
    <p:sldId id="426" r:id="rId26"/>
    <p:sldId id="425" r:id="rId27"/>
    <p:sldId id="27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89" autoAdjust="0"/>
    <p:restoredTop sz="77404" autoAdjust="0"/>
  </p:normalViewPr>
  <p:slideViewPr>
    <p:cSldViewPr snapToGrid="0" snapToObjects="1">
      <p:cViewPr varScale="1">
        <p:scale>
          <a:sx n="96" d="100"/>
          <a:sy n="96" d="100"/>
        </p:scale>
        <p:origin x="1752" y="176"/>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8/11/19</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8/11/19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331598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2323507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1287222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425098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890975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3511401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595755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3773703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8919864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2945723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1166977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0521598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23642557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37606706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23587217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38804658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3340272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27</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707667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3999711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2134472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721450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418905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207962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975330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8/11/19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8/11/19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8/11/19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8/11/19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8/11/19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8/11/19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8/11/19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8/11/19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8/11/19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8/11/19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8/11/19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8/11/19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The Apostles’</a:t>
            </a:r>
            <a:br>
              <a:rPr lang="en-US" dirty="0"/>
            </a:br>
            <a:r>
              <a:rPr lang="en-US" dirty="0"/>
              <a:t>Creed</a:t>
            </a:r>
          </a:p>
        </p:txBody>
      </p:sp>
      <p:sp>
        <p:nvSpPr>
          <p:cNvPr id="5" name="Subtitle 4"/>
          <p:cNvSpPr>
            <a:spLocks noGrp="1"/>
          </p:cNvSpPr>
          <p:nvPr>
            <p:ph type="subTitle" idx="1"/>
          </p:nvPr>
        </p:nvSpPr>
        <p:spPr>
          <a:xfrm>
            <a:off x="1371600" y="3903154"/>
            <a:ext cx="6400800" cy="1219200"/>
          </a:xfrm>
        </p:spPr>
        <p:txBody>
          <a:bodyPr/>
          <a:lstStyle/>
          <a:p>
            <a:r>
              <a:rPr lang="en-US" b="1" i="1" dirty="0"/>
              <a:t>Third Article – Part 1</a:t>
            </a:r>
          </a:p>
        </p:txBody>
      </p:sp>
    </p:spTree>
    <p:extLst>
      <p:ext uri="{BB962C8B-B14F-4D97-AF65-F5344CB8AC3E}">
        <p14:creationId xmlns:p14="http://schemas.microsoft.com/office/powerpoint/2010/main" val="277446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15:26-16:15</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spcBef>
                <a:spcPts val="0"/>
              </a:spcBef>
              <a:buNone/>
            </a:pPr>
            <a:r>
              <a:rPr lang="en-US" b="1" dirty="0"/>
              <a:t>Read John 15:26-16:15</a:t>
            </a:r>
            <a:endParaRPr lang="en-US" dirty="0"/>
          </a:p>
          <a:p>
            <a:pPr marL="0" indent="0" algn="ctr">
              <a:spcBef>
                <a:spcPts val="0"/>
              </a:spcBef>
              <a:buNone/>
            </a:pPr>
            <a:r>
              <a:rPr lang="en-US" dirty="0"/>
              <a:t>Context of this passage: Jesus’ “hour” is at hand, that is His death.  He came into the world to bear the sins of the world and to lay down His life in death upon the cross.  He would suffer and die in our place on the cross.</a:t>
            </a:r>
          </a:p>
          <a:p>
            <a:pPr marL="0" indent="0" algn="ctr">
              <a:spcBef>
                <a:spcPts val="0"/>
              </a:spcBef>
              <a:buNone/>
            </a:pPr>
            <a:endParaRPr lang="en-US" dirty="0"/>
          </a:p>
          <a:p>
            <a:pPr marL="0" indent="0" algn="ctr">
              <a:spcBef>
                <a:spcPts val="0"/>
              </a:spcBef>
              <a:buNone/>
            </a:pPr>
            <a:r>
              <a:rPr lang="en-US" dirty="0"/>
              <a:t>Jesus promises His disciples that He will not leave them as orphans (John 14:18). “I will ask the Father, and he will give you another Helper, to be with you forever, even the Spirit of truth, whom the world cannot receive, because it neither sees him nor knows him.” (John 14:16-17).</a:t>
            </a:r>
          </a:p>
          <a:p>
            <a:pPr marL="0" indent="0" algn="ctr">
              <a:spcBef>
                <a:spcPts val="0"/>
              </a:spcBef>
              <a:buNone/>
            </a:pPr>
            <a:endParaRPr lang="en-US" dirty="0"/>
          </a:p>
          <a:p>
            <a:pPr marL="0" indent="0" algn="ctr">
              <a:spcBef>
                <a:spcPts val="0"/>
              </a:spcBef>
              <a:buNone/>
            </a:pPr>
            <a:r>
              <a:rPr lang="en-US" dirty="0"/>
              <a:t>The Helper, one who appears on another’s behalf, is the Holy Spirit.  This is who Jesus promises to send.</a:t>
            </a:r>
          </a:p>
        </p:txBody>
      </p:sp>
    </p:spTree>
    <p:extLst>
      <p:ext uri="{BB962C8B-B14F-4D97-AF65-F5344CB8AC3E}">
        <p14:creationId xmlns:p14="http://schemas.microsoft.com/office/powerpoint/2010/main" val="21284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15:26-16:15</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Who sends the Holy Spirit?</a:t>
            </a:r>
          </a:p>
          <a:p>
            <a:pPr marL="0" indent="0">
              <a:spcBef>
                <a:spcPts val="0"/>
              </a:spcBef>
              <a:buNone/>
            </a:pPr>
            <a:r>
              <a:rPr lang="en-US" dirty="0"/>
              <a:t>A: The H.S. is sent by Jesus, from the Father, to testify of Jesus in the world (15:26).  The H.S. is the Third Person of the Holy Trinity.</a:t>
            </a:r>
          </a:p>
          <a:p>
            <a:pPr marL="0" indent="0">
              <a:spcBef>
                <a:spcPts val="0"/>
              </a:spcBef>
              <a:buNone/>
            </a:pPr>
            <a:endParaRPr lang="en-US" dirty="0"/>
          </a:p>
          <a:p>
            <a:pPr marL="0" indent="0">
              <a:spcBef>
                <a:spcPts val="0"/>
              </a:spcBef>
              <a:buNone/>
            </a:pPr>
            <a:r>
              <a:rPr lang="en-US" b="1" dirty="0"/>
              <a:t>Q: Why is the Holy Spirit given?</a:t>
            </a:r>
          </a:p>
          <a:p>
            <a:pPr marL="0" indent="0">
              <a:spcBef>
                <a:spcPts val="0"/>
              </a:spcBef>
              <a:buNone/>
            </a:pPr>
            <a:r>
              <a:rPr lang="en-US" dirty="0"/>
              <a:t>A: It is the H.S. who has spoken through the OT prophets, and it would be the H.S. who would now speak through the witness of the apostles in the NT.  </a:t>
            </a:r>
          </a:p>
          <a:p>
            <a:pPr marL="0" indent="0">
              <a:spcBef>
                <a:spcPts val="0"/>
              </a:spcBef>
              <a:buNone/>
            </a:pPr>
            <a:endParaRPr lang="en-US" dirty="0"/>
          </a:p>
          <a:p>
            <a:pPr marL="0" indent="0">
              <a:spcBef>
                <a:spcPts val="0"/>
              </a:spcBef>
              <a:buNone/>
            </a:pPr>
            <a:r>
              <a:rPr lang="en-US" dirty="0"/>
              <a:t>The disciples were called to give testimony concerning Jesus. The H.S. would bring to their remembrance everything that Jesus had taught them (15:27-16:4).</a:t>
            </a:r>
          </a:p>
          <a:p>
            <a:pPr marL="0" indent="0">
              <a:spcBef>
                <a:spcPts val="0"/>
              </a:spcBef>
              <a:buNone/>
            </a:pPr>
            <a:endParaRPr lang="en-US" dirty="0"/>
          </a:p>
        </p:txBody>
      </p:sp>
    </p:spTree>
    <p:extLst>
      <p:ext uri="{BB962C8B-B14F-4D97-AF65-F5344CB8AC3E}">
        <p14:creationId xmlns:p14="http://schemas.microsoft.com/office/powerpoint/2010/main" val="405814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15:26-16:15</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Why was Jesus going away? Why was it necessary for Him to do this?</a:t>
            </a:r>
          </a:p>
          <a:p>
            <a:pPr marL="0" indent="0">
              <a:spcBef>
                <a:spcPts val="0"/>
              </a:spcBef>
              <a:buNone/>
            </a:pPr>
            <a:r>
              <a:rPr lang="en-US" dirty="0"/>
              <a:t>A: He went away to the loneliness of death for our sin.  This was necessary so that He might open the kingdom of God to us.</a:t>
            </a:r>
          </a:p>
          <a:p>
            <a:pPr marL="0" indent="0">
              <a:spcBef>
                <a:spcPts val="0"/>
              </a:spcBef>
              <a:buNone/>
            </a:pPr>
            <a:endParaRPr lang="en-US" dirty="0"/>
          </a:p>
          <a:p>
            <a:pPr marL="0" indent="0">
              <a:spcBef>
                <a:spcPts val="0"/>
              </a:spcBef>
              <a:buNone/>
            </a:pPr>
            <a:r>
              <a:rPr lang="en-US" b="1" dirty="0"/>
              <a:t>Q: Why is the Helper given only because of Jesus’ “Going away”?</a:t>
            </a:r>
          </a:p>
          <a:p>
            <a:pPr marL="0" indent="0">
              <a:spcBef>
                <a:spcPts val="0"/>
              </a:spcBef>
              <a:buNone/>
            </a:pPr>
            <a:r>
              <a:rPr lang="en-US" dirty="0"/>
              <a:t>A: As a result of His death for sin, the H.S. is poured out in the world through the preaching of the Gospel, so that we receive Jesus and everything that He did for our very own.</a:t>
            </a:r>
          </a:p>
        </p:txBody>
      </p:sp>
    </p:spTree>
    <p:extLst>
      <p:ext uri="{BB962C8B-B14F-4D97-AF65-F5344CB8AC3E}">
        <p14:creationId xmlns:p14="http://schemas.microsoft.com/office/powerpoint/2010/main" val="317994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15:26-16:15</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Does Jesus’ “going away” mean that He is not present with us today?</a:t>
            </a:r>
          </a:p>
          <a:p>
            <a:pPr marL="0" indent="0">
              <a:spcBef>
                <a:spcPts val="0"/>
              </a:spcBef>
              <a:buNone/>
            </a:pPr>
            <a:r>
              <a:rPr lang="en-US" dirty="0"/>
              <a:t>A: No. Thought the ministry of preaching, Baptism, absolution, the the Lord's Supper, the H.S. gives us Jesus with all that He accomplished for us.  The Lord Jesus is truly present in and among us today through His Word and Sacraments.</a:t>
            </a:r>
          </a:p>
        </p:txBody>
      </p:sp>
    </p:spTree>
    <p:extLst>
      <p:ext uri="{BB962C8B-B14F-4D97-AF65-F5344CB8AC3E}">
        <p14:creationId xmlns:p14="http://schemas.microsoft.com/office/powerpoint/2010/main" val="140201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15:26-16:15</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spcBef>
                <a:spcPts val="0"/>
              </a:spcBef>
              <a:buNone/>
            </a:pPr>
            <a:r>
              <a:rPr lang="en-US" b="1" dirty="0"/>
              <a:t>Q: What will the Holy Spirit do? </a:t>
            </a:r>
          </a:p>
          <a:p>
            <a:pPr marL="0" indent="0">
              <a:spcBef>
                <a:spcPts val="0"/>
              </a:spcBef>
              <a:buNone/>
            </a:pPr>
            <a:r>
              <a:rPr lang="en-US" dirty="0"/>
              <a:t>A: "Convict the world concerning sin and righteousness and judgment..." (16:8).</a:t>
            </a:r>
          </a:p>
          <a:p>
            <a:pPr marL="0" indent="0">
              <a:spcBef>
                <a:spcPts val="0"/>
              </a:spcBef>
              <a:buNone/>
            </a:pPr>
            <a:endParaRPr lang="en-US" dirty="0"/>
          </a:p>
          <a:p>
            <a:pPr marL="0" indent="0">
              <a:spcBef>
                <a:spcPts val="0"/>
              </a:spcBef>
              <a:buNone/>
            </a:pPr>
            <a:r>
              <a:rPr lang="en-US" dirty="0"/>
              <a:t>"Convict" is a judicial term most often found in the setting of a courtroom.  To "convict" someone requires the presentation of evidence, from which the proof of a man's guilt or innocence is established.</a:t>
            </a:r>
          </a:p>
          <a:p>
            <a:pPr marL="0" indent="0">
              <a:spcBef>
                <a:spcPts val="0"/>
              </a:spcBef>
              <a:buNone/>
            </a:pPr>
            <a:endParaRPr lang="en-US" dirty="0"/>
          </a:p>
          <a:p>
            <a:pPr marL="0" indent="0">
              <a:spcBef>
                <a:spcPts val="0"/>
              </a:spcBef>
              <a:buNone/>
            </a:pPr>
            <a:r>
              <a:rPr lang="en-US" dirty="0"/>
              <a:t>When it is said that the H.S. convicts the world of sin, it means the H.S. convicts us of sin through the preaching of repentance.</a:t>
            </a:r>
          </a:p>
          <a:p>
            <a:pPr marL="0" indent="0">
              <a:spcBef>
                <a:spcPts val="0"/>
              </a:spcBef>
              <a:buNone/>
            </a:pPr>
            <a:endParaRPr lang="en-US" dirty="0"/>
          </a:p>
          <a:p>
            <a:pPr marL="0" indent="0">
              <a:spcBef>
                <a:spcPts val="0"/>
              </a:spcBef>
              <a:buNone/>
            </a:pPr>
            <a:r>
              <a:rPr lang="en-US" dirty="0"/>
              <a:t>When it says that the H.S convicts the world of righteousness, the H.S. convicts us of the righteousness of Christ through the preaching of the forgiveness of sins.</a:t>
            </a:r>
          </a:p>
        </p:txBody>
      </p:sp>
    </p:spTree>
    <p:extLst>
      <p:ext uri="{BB962C8B-B14F-4D97-AF65-F5344CB8AC3E}">
        <p14:creationId xmlns:p14="http://schemas.microsoft.com/office/powerpoint/2010/main" val="768527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15:26-16:15</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Why is the Holy Spirit called “the Spirit of truth?” Of whom will the Holy Spirit speak?</a:t>
            </a:r>
          </a:p>
          <a:p>
            <a:pPr marL="0" indent="0">
              <a:spcBef>
                <a:spcPts val="0"/>
              </a:spcBef>
              <a:buNone/>
            </a:pPr>
            <a:r>
              <a:rPr lang="en-US" dirty="0"/>
              <a:t>A: The H.S. is called the Spirit of truth because He testifies of Him who is the "way, the truth, and the life" (John 14:6). No one comes to the Fathers except through the Son.  Those who believe in the Son have been called and enlightened by the Spirit.  </a:t>
            </a:r>
          </a:p>
          <a:p>
            <a:pPr marL="0" indent="0">
              <a:spcBef>
                <a:spcPts val="0"/>
              </a:spcBef>
              <a:buNone/>
            </a:pPr>
            <a:endParaRPr lang="en-US" dirty="0"/>
          </a:p>
          <a:p>
            <a:pPr marL="0" indent="0">
              <a:spcBef>
                <a:spcPts val="0"/>
              </a:spcBef>
              <a:buNone/>
            </a:pPr>
            <a:r>
              <a:rPr lang="en-US" dirty="0"/>
              <a:t>There is no other work of the Spirt than to bring Christ and His righteousness to us.  The Spirit's message is the Gospel of Jesus Christ.</a:t>
            </a:r>
          </a:p>
        </p:txBody>
      </p:sp>
    </p:spTree>
    <p:extLst>
      <p:ext uri="{BB962C8B-B14F-4D97-AF65-F5344CB8AC3E}">
        <p14:creationId xmlns:p14="http://schemas.microsoft.com/office/powerpoint/2010/main" val="9770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943600"/>
          </a:xfrm>
        </p:spPr>
        <p:txBody>
          <a:bodyPr>
            <a:normAutofit lnSpcReduction="10000"/>
          </a:bodyPr>
          <a:lstStyle/>
          <a:p>
            <a:pPr marL="0" indent="0" algn="ctr">
              <a:spcBef>
                <a:spcPts val="0"/>
              </a:spcBef>
              <a:buNone/>
            </a:pPr>
            <a:r>
              <a:rPr lang="en-US" i="1" dirty="0"/>
              <a:t>What does this mean? </a:t>
            </a:r>
            <a:r>
              <a:rPr lang="en-US" dirty="0"/>
              <a:t>I believe that I cannot by my own reason or strength believe in Jesus Christ, my Lord, or come to Him; but the Holy Spirit has called me by the Gospel, enlightened me with His gifts, sanctified and kept me in the true faith.</a:t>
            </a:r>
          </a:p>
          <a:p>
            <a:pPr marL="0" indent="0" algn="ctr">
              <a:spcBef>
                <a:spcPts val="0"/>
              </a:spcBef>
              <a:buNone/>
            </a:pPr>
            <a:endParaRPr lang="en-US" dirty="0"/>
          </a:p>
          <a:p>
            <a:pPr marL="0" indent="0" algn="ctr">
              <a:spcBef>
                <a:spcPts val="0"/>
              </a:spcBef>
              <a:buNone/>
            </a:pPr>
            <a:r>
              <a:rPr lang="en-US" dirty="0"/>
              <a:t>In the same way He calls, gathers, enlightens, and sanctifies the whole Christian church on earth, and keeps it with Jesus Christ in the one true faith.</a:t>
            </a:r>
          </a:p>
          <a:p>
            <a:pPr marL="0" indent="0" algn="ctr">
              <a:spcBef>
                <a:spcPts val="0"/>
              </a:spcBef>
              <a:buNone/>
            </a:pPr>
            <a:endParaRPr lang="en-US" dirty="0"/>
          </a:p>
          <a:p>
            <a:pPr marL="0" indent="0" algn="ctr">
              <a:spcBef>
                <a:spcPts val="0"/>
              </a:spcBef>
              <a:buNone/>
            </a:pPr>
            <a:r>
              <a:rPr lang="en-US" dirty="0"/>
              <a:t>In this Christian church he daily and richly forgives all my sins and the sins of all believers.</a:t>
            </a:r>
          </a:p>
          <a:p>
            <a:pPr marL="0" indent="0" algn="ctr">
              <a:spcBef>
                <a:spcPts val="0"/>
              </a:spcBef>
              <a:buNone/>
            </a:pPr>
            <a:endParaRPr lang="en-US" dirty="0"/>
          </a:p>
          <a:p>
            <a:pPr marL="0" indent="0" algn="ctr">
              <a:spcBef>
                <a:spcPts val="0"/>
              </a:spcBef>
              <a:buNone/>
            </a:pPr>
            <a:r>
              <a:rPr lang="en-US" dirty="0"/>
              <a:t>On the Last Day He will raise me and all the dead, and give eternal life to me and all believers in Christ.</a:t>
            </a:r>
          </a:p>
          <a:p>
            <a:pPr marL="0" indent="0" algn="ctr">
              <a:spcBef>
                <a:spcPts val="0"/>
              </a:spcBef>
              <a:buNone/>
            </a:pPr>
            <a:endParaRPr lang="en-US" dirty="0"/>
          </a:p>
          <a:p>
            <a:pPr marL="0" indent="0" algn="ctr">
              <a:spcBef>
                <a:spcPts val="0"/>
              </a:spcBef>
              <a:buNone/>
            </a:pPr>
            <a:r>
              <a:rPr lang="en-US" dirty="0"/>
              <a:t>This is most certainly true.</a:t>
            </a:r>
          </a:p>
        </p:txBody>
      </p:sp>
    </p:spTree>
    <p:extLst>
      <p:ext uri="{BB962C8B-B14F-4D97-AF65-F5344CB8AC3E}">
        <p14:creationId xmlns:p14="http://schemas.microsoft.com/office/powerpoint/2010/main" val="3430264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i="1" dirty="0"/>
              <a:t>What does this mean? </a:t>
            </a:r>
            <a:r>
              <a:rPr lang="en-US" b="1" dirty="0"/>
              <a:t>I believe that I cannot by my own reason or strength believe in Jesus Christ, </a:t>
            </a:r>
            <a:r>
              <a:rPr lang="en-US" dirty="0"/>
              <a:t>my Lord, or come to Him; but the Holy Spirit has called me by the Gospel, enlightened me with His gifts, sanctified and kept me in the true faith.</a:t>
            </a:r>
          </a:p>
          <a:p>
            <a:pPr marL="0" indent="0">
              <a:spcBef>
                <a:spcPts val="0"/>
              </a:spcBef>
              <a:buNone/>
            </a:pPr>
            <a:endParaRPr lang="en-US" dirty="0"/>
          </a:p>
          <a:p>
            <a:pPr marL="0" indent="0">
              <a:spcBef>
                <a:spcPts val="0"/>
              </a:spcBef>
              <a:buNone/>
            </a:pPr>
            <a:r>
              <a:rPr lang="en-US" b="1" dirty="0"/>
              <a:t>Why can I not come to faith in Jesus by my own reason or strength?</a:t>
            </a:r>
          </a:p>
          <a:p>
            <a:pPr>
              <a:spcBef>
                <a:spcPts val="0"/>
              </a:spcBef>
              <a:buFontTx/>
              <a:buChar char="-"/>
            </a:pPr>
            <a:r>
              <a:rPr lang="en-US" dirty="0"/>
              <a:t>Apart from the Spirit, we are spiritually blind and dead and thus cannot trust in Christ.</a:t>
            </a:r>
          </a:p>
          <a:p>
            <a:pPr lvl="1">
              <a:spcBef>
                <a:spcPts val="0"/>
              </a:spcBef>
              <a:buFontTx/>
              <a:buChar char="-"/>
            </a:pPr>
            <a:r>
              <a:rPr lang="en-US" dirty="0"/>
              <a:t>1 Cor. 2:14 “The natural person does not accept the things of the Spirit of God, for they are folly to him, and he is not able to understand them because they are spiritually discerned.</a:t>
            </a:r>
          </a:p>
          <a:p>
            <a:pPr>
              <a:spcBef>
                <a:spcPts val="0"/>
              </a:spcBef>
              <a:buFontTx/>
              <a:buChar char="-"/>
            </a:pPr>
            <a:r>
              <a:rPr lang="en-US" dirty="0"/>
              <a:t>Apart from the Spirit, I actively resist the Gospel’s call to faith in Christ.</a:t>
            </a:r>
          </a:p>
          <a:p>
            <a:pPr lvl="1">
              <a:spcBef>
                <a:spcPts val="0"/>
              </a:spcBef>
              <a:buFontTx/>
              <a:buChar char="-"/>
            </a:pPr>
            <a:r>
              <a:rPr lang="en-US" dirty="0"/>
              <a:t>Romans 8:7 “For the mind that is set on the flesh is hostile to God, for it does not submit to God’s law; indeed, it cannot.</a:t>
            </a:r>
          </a:p>
        </p:txBody>
      </p:sp>
    </p:spTree>
    <p:extLst>
      <p:ext uri="{BB962C8B-B14F-4D97-AF65-F5344CB8AC3E}">
        <p14:creationId xmlns:p14="http://schemas.microsoft.com/office/powerpoint/2010/main" val="252923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i="1" dirty="0"/>
              <a:t>What does this mean? </a:t>
            </a:r>
            <a:r>
              <a:rPr lang="en-US" b="1" dirty="0"/>
              <a:t>I believe that I cannot by my own reason or strength believe in Jesus Christ, </a:t>
            </a:r>
            <a:r>
              <a:rPr lang="en-US" dirty="0"/>
              <a:t>my Lord, or come to Him; but the Holy Spirit has called me by the Gospel, enlightened me with His gifts, sanctified and kept me in the true faith.</a:t>
            </a:r>
          </a:p>
          <a:p>
            <a:pPr marL="0" indent="0">
              <a:spcBef>
                <a:spcPts val="0"/>
              </a:spcBef>
              <a:buNone/>
            </a:pPr>
            <a:endParaRPr lang="en-US" dirty="0"/>
          </a:p>
          <a:p>
            <a:pPr marL="0" indent="0">
              <a:spcBef>
                <a:spcPts val="0"/>
              </a:spcBef>
              <a:buNone/>
            </a:pPr>
            <a:r>
              <a:rPr lang="en-US" b="1" dirty="0"/>
              <a:t>Why can I not come to faith in Jesus by my own reason or strength?</a:t>
            </a:r>
          </a:p>
          <a:p>
            <a:pPr marL="0" indent="0">
              <a:spcBef>
                <a:spcPts val="0"/>
              </a:spcBef>
              <a:buNone/>
            </a:pPr>
            <a:endParaRPr lang="en-US" b="1" dirty="0"/>
          </a:p>
          <a:p>
            <a:pPr marL="0" indent="0" algn="ctr">
              <a:spcBef>
                <a:spcPts val="0"/>
              </a:spcBef>
              <a:buNone/>
            </a:pPr>
            <a:r>
              <a:rPr lang="en-US" dirty="0"/>
              <a:t>Contrary to what other Christians believe, You can’t make a decision for God.  Scripture is clear on this! On our own we are spiritually blind and dead, actively resisting God. Faith in Christ is a miracle of the Holy Spirit through the Gospel and sacraments.</a:t>
            </a:r>
          </a:p>
        </p:txBody>
      </p:sp>
    </p:spTree>
    <p:extLst>
      <p:ext uri="{BB962C8B-B14F-4D97-AF65-F5344CB8AC3E}">
        <p14:creationId xmlns:p14="http://schemas.microsoft.com/office/powerpoint/2010/main" val="221834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spcBef>
                <a:spcPts val="0"/>
              </a:spcBef>
              <a:buNone/>
            </a:pPr>
            <a:r>
              <a:rPr lang="en-US" i="1" dirty="0">
                <a:solidFill>
                  <a:prstClr val="black">
                    <a:lumMod val="50000"/>
                    <a:lumOff val="50000"/>
                  </a:prstClr>
                </a:solidFill>
              </a:rPr>
              <a:t>What does this mean? </a:t>
            </a:r>
            <a:r>
              <a:rPr lang="en-US" dirty="0">
                <a:solidFill>
                  <a:prstClr val="black">
                    <a:lumMod val="50000"/>
                    <a:lumOff val="50000"/>
                  </a:prstClr>
                </a:solidFill>
              </a:rPr>
              <a:t>I believe that I cannot by my own reason or strength believe in Jesus Christ, my Lord, or come to Him; but the </a:t>
            </a:r>
            <a:r>
              <a:rPr lang="en-US" b="1" dirty="0">
                <a:solidFill>
                  <a:prstClr val="black">
                    <a:lumMod val="50000"/>
                    <a:lumOff val="50000"/>
                  </a:prstClr>
                </a:solidFill>
              </a:rPr>
              <a:t>Holy Spirit </a:t>
            </a:r>
            <a:r>
              <a:rPr lang="en-US" dirty="0">
                <a:solidFill>
                  <a:prstClr val="black">
                    <a:lumMod val="50000"/>
                    <a:lumOff val="50000"/>
                  </a:prstClr>
                </a:solidFill>
              </a:rPr>
              <a:t>has called me by the Gospel, enlightened me with His gifts, sanctified and kept me in the true faith.</a:t>
            </a:r>
          </a:p>
          <a:p>
            <a:pPr marL="0" indent="0" algn="ctr">
              <a:spcBef>
                <a:spcPts val="0"/>
              </a:spcBef>
              <a:buNone/>
            </a:pPr>
            <a:endParaRPr lang="en-US" dirty="0"/>
          </a:p>
          <a:p>
            <a:pPr marL="0" indent="0">
              <a:spcBef>
                <a:spcPts val="0"/>
              </a:spcBef>
              <a:buNone/>
            </a:pPr>
            <a:r>
              <a:rPr lang="en-US" b="1" dirty="0"/>
              <a:t>Who is the Holy Spirit?</a:t>
            </a:r>
          </a:p>
          <a:p>
            <a:pPr>
              <a:spcBef>
                <a:spcPts val="0"/>
              </a:spcBef>
              <a:buFontTx/>
              <a:buChar char="-"/>
            </a:pPr>
            <a:r>
              <a:rPr lang="en-US" dirty="0"/>
              <a:t>The Holy Spirit is God, one of the three person within the Trinity. He is not merely a power or energy of God (</a:t>
            </a:r>
            <a:r>
              <a:rPr lang="en-US" dirty="0" err="1"/>
              <a:t>ie</a:t>
            </a:r>
            <a:r>
              <a:rPr lang="en-US" dirty="0"/>
              <a:t> – In Scripture we see people sinning against the Spirit, indicating He is God).</a:t>
            </a:r>
          </a:p>
          <a:p>
            <a:pPr>
              <a:spcBef>
                <a:spcPts val="0"/>
              </a:spcBef>
              <a:buFontTx/>
              <a:buChar char="-"/>
            </a:pPr>
            <a:r>
              <a:rPr lang="en-US" dirty="0"/>
              <a:t>He has divine attributes and does divine works (</a:t>
            </a:r>
            <a:r>
              <a:rPr lang="en-US" dirty="0" err="1"/>
              <a:t>ie</a:t>
            </a:r>
            <a:r>
              <a:rPr lang="en-US" dirty="0"/>
              <a:t> -Together with the Father and the Son, the Holy Spirit is Creator of the universe).</a:t>
            </a:r>
          </a:p>
        </p:txBody>
      </p:sp>
    </p:spTree>
    <p:extLst>
      <p:ext uri="{BB962C8B-B14F-4D97-AF65-F5344CB8AC3E}">
        <p14:creationId xmlns:p14="http://schemas.microsoft.com/office/powerpoint/2010/main" val="3498687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b="1" i="1" dirty="0"/>
              <a:t>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spcBef>
                <a:spcPts val="0"/>
              </a:spcBef>
              <a:buNone/>
            </a:pPr>
            <a:r>
              <a:rPr lang="en-US" i="1" dirty="0">
                <a:solidFill>
                  <a:prstClr val="black">
                    <a:lumMod val="50000"/>
                    <a:lumOff val="50000"/>
                  </a:prstClr>
                </a:solidFill>
              </a:rPr>
              <a:t>What does this mean? </a:t>
            </a:r>
            <a:r>
              <a:rPr lang="en-US" dirty="0">
                <a:solidFill>
                  <a:prstClr val="black">
                    <a:lumMod val="50000"/>
                    <a:lumOff val="50000"/>
                  </a:prstClr>
                </a:solidFill>
              </a:rPr>
              <a:t>I believe that I cannot by my own reason or strength believe in Jesus Christ, my Lord, or come to Him; but the Holy Spirit has </a:t>
            </a:r>
            <a:r>
              <a:rPr lang="en-US" b="1" dirty="0">
                <a:solidFill>
                  <a:prstClr val="black">
                    <a:lumMod val="50000"/>
                    <a:lumOff val="50000"/>
                  </a:prstClr>
                </a:solidFill>
              </a:rPr>
              <a:t>called me by the Gospel, enlightened me with His gifts, sanctified and kept me in the true faith</a:t>
            </a:r>
            <a:r>
              <a:rPr lang="en-US" dirty="0">
                <a:solidFill>
                  <a:prstClr val="black">
                    <a:lumMod val="50000"/>
                    <a:lumOff val="50000"/>
                  </a:prstClr>
                </a:solidFill>
              </a:rPr>
              <a:t>.</a:t>
            </a:r>
          </a:p>
          <a:p>
            <a:pPr marL="0" lvl="0" indent="0" algn="ctr">
              <a:spcBef>
                <a:spcPts val="0"/>
              </a:spcBef>
              <a:buNone/>
            </a:pPr>
            <a:endParaRPr lang="en-US" dirty="0">
              <a:solidFill>
                <a:prstClr val="black">
                  <a:lumMod val="50000"/>
                  <a:lumOff val="50000"/>
                </a:prstClr>
              </a:solidFill>
            </a:endParaRPr>
          </a:p>
          <a:p>
            <a:pPr marL="0" lvl="0" indent="0">
              <a:spcBef>
                <a:spcPts val="0"/>
              </a:spcBef>
              <a:buNone/>
            </a:pPr>
            <a:r>
              <a:rPr lang="en-US" b="1" dirty="0">
                <a:solidFill>
                  <a:prstClr val="black">
                    <a:lumMod val="50000"/>
                    <a:lumOff val="50000"/>
                  </a:prstClr>
                </a:solidFill>
              </a:rPr>
              <a:t>What is the special role of the Holy Spirit in our salvation?</a:t>
            </a:r>
          </a:p>
          <a:p>
            <a:pPr lvl="0">
              <a:spcBef>
                <a:spcPts val="0"/>
              </a:spcBef>
              <a:buFontTx/>
              <a:buChar char="-"/>
            </a:pPr>
            <a:r>
              <a:rPr lang="en-US" dirty="0">
                <a:solidFill>
                  <a:prstClr val="black">
                    <a:lumMod val="50000"/>
                    <a:lumOff val="50000"/>
                  </a:prstClr>
                </a:solidFill>
              </a:rPr>
              <a:t>By the Law of God, the Spirit brings people to repentance, and by the Gospel (through the means of Grace) He brings them to faith in Christ.</a:t>
            </a:r>
          </a:p>
          <a:p>
            <a:pPr marL="0" lvl="0" indent="0">
              <a:spcBef>
                <a:spcPts val="0"/>
              </a:spcBef>
              <a:buNone/>
            </a:pPr>
            <a:endParaRPr lang="en-US" dirty="0">
              <a:solidFill>
                <a:prstClr val="black">
                  <a:lumMod val="50000"/>
                  <a:lumOff val="50000"/>
                </a:prstClr>
              </a:solidFill>
            </a:endParaRPr>
          </a:p>
          <a:p>
            <a:pPr marL="0" lvl="0" indent="0" algn="ctr">
              <a:spcBef>
                <a:spcPts val="0"/>
              </a:spcBef>
              <a:buNone/>
            </a:pPr>
            <a:endParaRPr lang="en-US" dirty="0">
              <a:solidFill>
                <a:prstClr val="black">
                  <a:lumMod val="50000"/>
                  <a:lumOff val="50000"/>
                </a:prstClr>
              </a:solidFill>
            </a:endParaRPr>
          </a:p>
        </p:txBody>
      </p:sp>
    </p:spTree>
    <p:extLst>
      <p:ext uri="{BB962C8B-B14F-4D97-AF65-F5344CB8AC3E}">
        <p14:creationId xmlns:p14="http://schemas.microsoft.com/office/powerpoint/2010/main" val="371473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spcBef>
                <a:spcPts val="0"/>
              </a:spcBef>
              <a:buNone/>
            </a:pPr>
            <a:r>
              <a:rPr lang="en-US" b="1" dirty="0">
                <a:solidFill>
                  <a:prstClr val="black">
                    <a:lumMod val="50000"/>
                    <a:lumOff val="50000"/>
                  </a:prstClr>
                </a:solidFill>
              </a:rPr>
              <a:t>Activity</a:t>
            </a:r>
          </a:p>
          <a:p>
            <a:pPr marL="0" lvl="0" indent="0" algn="ctr">
              <a:spcBef>
                <a:spcPts val="0"/>
              </a:spcBef>
              <a:buNone/>
            </a:pPr>
            <a:r>
              <a:rPr lang="en-US" dirty="0">
                <a:solidFill>
                  <a:prstClr val="black">
                    <a:lumMod val="50000"/>
                    <a:lumOff val="50000"/>
                  </a:prstClr>
                </a:solidFill>
              </a:rPr>
              <a:t>Place the passage in the correct box.</a:t>
            </a:r>
          </a:p>
          <a:p>
            <a:pPr marL="0" lvl="0" indent="0">
              <a:spcBef>
                <a:spcPts val="0"/>
              </a:spcBef>
              <a:buNone/>
            </a:pPr>
            <a:endParaRPr lang="en-US" dirty="0">
              <a:solidFill>
                <a:prstClr val="black">
                  <a:lumMod val="50000"/>
                  <a:lumOff val="50000"/>
                </a:prstClr>
              </a:solidFill>
            </a:endParaRPr>
          </a:p>
          <a:p>
            <a:pPr marL="0" lvl="0" indent="0" algn="ctr">
              <a:spcBef>
                <a:spcPts val="0"/>
              </a:spcBef>
              <a:buNone/>
            </a:pPr>
            <a:endParaRPr lang="en-US" dirty="0">
              <a:solidFill>
                <a:prstClr val="black">
                  <a:lumMod val="50000"/>
                  <a:lumOff val="50000"/>
                </a:prstClr>
              </a:solidFill>
            </a:endParaRPr>
          </a:p>
          <a:p>
            <a:pPr marL="0" lvl="0" indent="0" algn="ctr">
              <a:spcBef>
                <a:spcPts val="0"/>
              </a:spcBef>
              <a:buNone/>
            </a:pPr>
            <a:endParaRPr lang="en-US" dirty="0">
              <a:solidFill>
                <a:prstClr val="black">
                  <a:lumMod val="50000"/>
                  <a:lumOff val="50000"/>
                </a:prstClr>
              </a:solidFill>
            </a:endParaRPr>
          </a:p>
          <a:p>
            <a:pPr marL="0" lvl="0" indent="0" algn="ctr">
              <a:spcBef>
                <a:spcPts val="0"/>
              </a:spcBef>
              <a:buNone/>
            </a:pPr>
            <a:endParaRPr lang="en-US" dirty="0">
              <a:solidFill>
                <a:prstClr val="black">
                  <a:lumMod val="50000"/>
                  <a:lumOff val="50000"/>
                </a:prstClr>
              </a:solidFill>
            </a:endParaRPr>
          </a:p>
        </p:txBody>
      </p:sp>
    </p:spTree>
    <p:extLst>
      <p:ext uri="{BB962C8B-B14F-4D97-AF65-F5344CB8AC3E}">
        <p14:creationId xmlns:p14="http://schemas.microsoft.com/office/powerpoint/2010/main" val="2467254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lvl="0" indent="0" algn="ctr">
              <a:spcBef>
                <a:spcPts val="0"/>
              </a:spcBef>
              <a:buNone/>
            </a:pPr>
            <a:r>
              <a:rPr lang="en-US" dirty="0">
                <a:solidFill>
                  <a:prstClr val="black">
                    <a:lumMod val="50000"/>
                    <a:lumOff val="50000"/>
                  </a:prstClr>
                </a:solidFill>
              </a:rPr>
              <a:t>The Holy Spirit has </a:t>
            </a:r>
            <a:r>
              <a:rPr lang="en-US" b="1" dirty="0">
                <a:solidFill>
                  <a:prstClr val="black">
                    <a:lumMod val="50000"/>
                    <a:lumOff val="50000"/>
                  </a:prstClr>
                </a:solidFill>
              </a:rPr>
              <a:t>called me by the Gospel...</a:t>
            </a:r>
          </a:p>
          <a:p>
            <a:pPr marL="0" indent="0">
              <a:spcBef>
                <a:spcPts val="0"/>
              </a:spcBef>
              <a:buNone/>
            </a:pPr>
            <a:endParaRPr lang="en-US" dirty="0">
              <a:solidFill>
                <a:prstClr val="black">
                  <a:lumMod val="50000"/>
                  <a:lumOff val="50000"/>
                </a:prstClr>
              </a:solidFill>
            </a:endParaRPr>
          </a:p>
          <a:p>
            <a:pPr marL="0" indent="0">
              <a:spcBef>
                <a:spcPts val="0"/>
              </a:spcBef>
              <a:buNone/>
            </a:pPr>
            <a:r>
              <a:rPr lang="en-US" dirty="0">
                <a:solidFill>
                  <a:prstClr val="black">
                    <a:lumMod val="50000"/>
                    <a:lumOff val="50000"/>
                  </a:prstClr>
                </a:solidFill>
              </a:rPr>
              <a:t>Through the Gospel, the Spirit both invites and enables us to believe.</a:t>
            </a:r>
          </a:p>
          <a:p>
            <a:pPr>
              <a:spcBef>
                <a:spcPts val="0"/>
              </a:spcBef>
              <a:buFontTx/>
              <a:buChar char="-"/>
            </a:pPr>
            <a:r>
              <a:rPr lang="en-US" dirty="0">
                <a:solidFill>
                  <a:prstClr val="black">
                    <a:lumMod val="50000"/>
                    <a:lumOff val="50000"/>
                  </a:prstClr>
                </a:solidFill>
              </a:rPr>
              <a:t>2 Thessalonians 2:14 “To this He called you through our gospel, so that you may obtain the glory of our Lord Jesus Christ.”</a:t>
            </a:r>
          </a:p>
          <a:p>
            <a:pPr>
              <a:spcBef>
                <a:spcPts val="0"/>
              </a:spcBef>
              <a:buFontTx/>
              <a:buChar char="-"/>
            </a:pPr>
            <a:r>
              <a:rPr lang="en-US" dirty="0">
                <a:solidFill>
                  <a:prstClr val="black">
                    <a:lumMod val="50000"/>
                    <a:lumOff val="50000"/>
                  </a:prstClr>
                </a:solidFill>
              </a:rPr>
              <a:t>Romans 1:6 “For I am not ashamed of the gospel, for it is the power of God for salvation to everyone who believes.”</a:t>
            </a:r>
          </a:p>
          <a:p>
            <a:pPr>
              <a:spcBef>
                <a:spcPts val="0"/>
              </a:spcBef>
              <a:buFontTx/>
              <a:buChar char="-"/>
            </a:pPr>
            <a:r>
              <a:rPr lang="en-US" dirty="0">
                <a:solidFill>
                  <a:prstClr val="black">
                    <a:lumMod val="50000"/>
                    <a:lumOff val="50000"/>
                  </a:prstClr>
                </a:solidFill>
              </a:rPr>
              <a:t>Romans 10:17 “Faith comes from hearing, and hearing through the word of Christ.”</a:t>
            </a:r>
          </a:p>
          <a:p>
            <a:pPr>
              <a:spcBef>
                <a:spcPts val="0"/>
              </a:spcBef>
              <a:buFontTx/>
              <a:buChar char="-"/>
            </a:pPr>
            <a:r>
              <a:rPr lang="en-US" dirty="0">
                <a:solidFill>
                  <a:prstClr val="black">
                    <a:lumMod val="50000"/>
                    <a:lumOff val="50000"/>
                  </a:prstClr>
                </a:solidFill>
              </a:rPr>
              <a:t>Ephesians 1:13 “In Him you also, when you heard the word of truth, the gospel of your salvation, and believed in Him, were sealed with the promised Holy Spirit.”</a:t>
            </a:r>
          </a:p>
          <a:p>
            <a:pPr marL="0" lvl="0" indent="0" algn="ctr">
              <a:spcBef>
                <a:spcPts val="0"/>
              </a:spcBef>
              <a:buNone/>
            </a:pPr>
            <a:endParaRPr lang="en-US" dirty="0">
              <a:solidFill>
                <a:prstClr val="black">
                  <a:lumMod val="50000"/>
                  <a:lumOff val="50000"/>
                </a:prstClr>
              </a:solidFill>
            </a:endParaRPr>
          </a:p>
          <a:p>
            <a:pPr marL="0" lvl="0" indent="0" algn="ctr">
              <a:spcBef>
                <a:spcPts val="0"/>
              </a:spcBef>
              <a:buNone/>
            </a:pPr>
            <a:endParaRPr lang="en-US" dirty="0">
              <a:solidFill>
                <a:prstClr val="black">
                  <a:lumMod val="50000"/>
                  <a:lumOff val="50000"/>
                </a:prstClr>
              </a:solidFill>
            </a:endParaRPr>
          </a:p>
        </p:txBody>
      </p:sp>
    </p:spTree>
    <p:extLst>
      <p:ext uri="{BB962C8B-B14F-4D97-AF65-F5344CB8AC3E}">
        <p14:creationId xmlns:p14="http://schemas.microsoft.com/office/powerpoint/2010/main" val="54466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spcBef>
                <a:spcPts val="0"/>
              </a:spcBef>
              <a:buNone/>
            </a:pPr>
            <a:r>
              <a:rPr lang="en-US" dirty="0">
                <a:solidFill>
                  <a:prstClr val="black">
                    <a:lumMod val="50000"/>
                    <a:lumOff val="50000"/>
                  </a:prstClr>
                </a:solidFill>
              </a:rPr>
              <a:t>The Holy Spirit has…</a:t>
            </a:r>
            <a:r>
              <a:rPr lang="en-US" b="1" dirty="0">
                <a:solidFill>
                  <a:prstClr val="black">
                    <a:lumMod val="50000"/>
                    <a:lumOff val="50000"/>
                  </a:prstClr>
                </a:solidFill>
              </a:rPr>
              <a:t>enlightened me with His gifts</a:t>
            </a:r>
            <a:r>
              <a:rPr lang="en-US" dirty="0">
                <a:solidFill>
                  <a:prstClr val="black">
                    <a:lumMod val="50000"/>
                    <a:lumOff val="50000"/>
                  </a:prstClr>
                </a:solidFill>
              </a:rPr>
              <a:t>…</a:t>
            </a:r>
          </a:p>
          <a:p>
            <a:pPr marL="0" lvl="0" indent="0" algn="ctr">
              <a:spcBef>
                <a:spcPts val="0"/>
              </a:spcBef>
              <a:buNone/>
            </a:pPr>
            <a:endParaRPr lang="en-US" dirty="0">
              <a:solidFill>
                <a:prstClr val="black">
                  <a:lumMod val="50000"/>
                  <a:lumOff val="50000"/>
                </a:prstClr>
              </a:solidFill>
            </a:endParaRPr>
          </a:p>
          <a:p>
            <a:pPr marL="0" lvl="0" indent="0">
              <a:spcBef>
                <a:spcPts val="0"/>
              </a:spcBef>
              <a:buNone/>
            </a:pPr>
            <a:r>
              <a:rPr lang="en-US" dirty="0">
                <a:solidFill>
                  <a:prstClr val="black">
                    <a:lumMod val="50000"/>
                    <a:lumOff val="50000"/>
                  </a:prstClr>
                </a:solidFill>
              </a:rPr>
              <a:t>Christ is made known to me by means of the Spirit’s gifts of Word, Baptism, and the Lord’s Supper (the means of Grace).</a:t>
            </a:r>
          </a:p>
          <a:p>
            <a:pPr lvl="0">
              <a:spcBef>
                <a:spcPts val="0"/>
              </a:spcBef>
              <a:buFontTx/>
              <a:buChar char="-"/>
            </a:pPr>
            <a:r>
              <a:rPr lang="en-US" dirty="0">
                <a:solidFill>
                  <a:prstClr val="black">
                    <a:lumMod val="50000"/>
                    <a:lumOff val="50000"/>
                  </a:prstClr>
                </a:solidFill>
              </a:rPr>
              <a:t>2 Corinthians 4:6 “For God, who said, “Let light shine our of darkness,” has shown in our hearts to give the light of the knowledge of the glory of God in the face of Jesus Christ.”</a:t>
            </a:r>
          </a:p>
          <a:p>
            <a:pPr lvl="0">
              <a:spcBef>
                <a:spcPts val="0"/>
              </a:spcBef>
              <a:buFontTx/>
              <a:buChar char="-"/>
            </a:pPr>
            <a:r>
              <a:rPr lang="en-US" dirty="0">
                <a:solidFill>
                  <a:prstClr val="black">
                    <a:lumMod val="50000"/>
                    <a:lumOff val="50000"/>
                  </a:prstClr>
                </a:solidFill>
              </a:rPr>
              <a:t>1 Thessalonians 1:5 “Our gospel came to you not only in word, but also in power and in the Holy Spirit and with full conviction.”</a:t>
            </a:r>
          </a:p>
        </p:txBody>
      </p:sp>
    </p:spTree>
    <p:extLst>
      <p:ext uri="{BB962C8B-B14F-4D97-AF65-F5344CB8AC3E}">
        <p14:creationId xmlns:p14="http://schemas.microsoft.com/office/powerpoint/2010/main" val="118949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spcBef>
                <a:spcPts val="0"/>
              </a:spcBef>
              <a:buNone/>
            </a:pPr>
            <a:r>
              <a:rPr lang="en-US" dirty="0">
                <a:solidFill>
                  <a:prstClr val="black">
                    <a:lumMod val="50000"/>
                    <a:lumOff val="50000"/>
                  </a:prstClr>
                </a:solidFill>
              </a:rPr>
              <a:t>The Holy Spirit has…</a:t>
            </a:r>
            <a:r>
              <a:rPr lang="en-US" b="1" dirty="0">
                <a:solidFill>
                  <a:prstClr val="black">
                    <a:lumMod val="50000"/>
                    <a:lumOff val="50000"/>
                  </a:prstClr>
                </a:solidFill>
              </a:rPr>
              <a:t>sanctified</a:t>
            </a:r>
            <a:r>
              <a:rPr lang="en-US" dirty="0">
                <a:solidFill>
                  <a:prstClr val="black">
                    <a:lumMod val="50000"/>
                    <a:lumOff val="50000"/>
                  </a:prstClr>
                </a:solidFill>
              </a:rPr>
              <a:t>…</a:t>
            </a:r>
          </a:p>
          <a:p>
            <a:pPr marL="0" lvl="0" indent="0" algn="ctr">
              <a:spcBef>
                <a:spcPts val="0"/>
              </a:spcBef>
              <a:buNone/>
            </a:pPr>
            <a:endParaRPr lang="en-US" dirty="0">
              <a:solidFill>
                <a:prstClr val="black">
                  <a:lumMod val="50000"/>
                  <a:lumOff val="50000"/>
                </a:prstClr>
              </a:solidFill>
            </a:endParaRPr>
          </a:p>
          <a:p>
            <a:pPr marL="0" lvl="0" indent="0">
              <a:spcBef>
                <a:spcPts val="0"/>
              </a:spcBef>
              <a:buNone/>
            </a:pPr>
            <a:r>
              <a:rPr lang="en-US" dirty="0">
                <a:solidFill>
                  <a:prstClr val="black">
                    <a:lumMod val="50000"/>
                    <a:lumOff val="50000"/>
                  </a:prstClr>
                </a:solidFill>
              </a:rPr>
              <a:t>Sanctify means to make holy.  The Holy Spirt first sanctifies us by brining us to the Lord Jesus to receive His gifts through faith.</a:t>
            </a:r>
          </a:p>
          <a:p>
            <a:pPr lvl="0">
              <a:spcBef>
                <a:spcPts val="0"/>
              </a:spcBef>
              <a:buFontTx/>
              <a:buChar char="-"/>
            </a:pPr>
            <a:r>
              <a:rPr lang="en-US" dirty="0">
                <a:solidFill>
                  <a:prstClr val="black">
                    <a:lumMod val="50000"/>
                    <a:lumOff val="50000"/>
                  </a:prstClr>
                </a:solidFill>
              </a:rPr>
              <a:t>1 Cor. 6:11 “But you were washed, you were sanctified, you were justified in the name of the Lord Jesus Christ…”</a:t>
            </a:r>
          </a:p>
          <a:p>
            <a:pPr lvl="0">
              <a:spcBef>
                <a:spcPts val="0"/>
              </a:spcBef>
              <a:buFontTx/>
              <a:buChar char="-"/>
            </a:pPr>
            <a:r>
              <a:rPr lang="en-US" dirty="0">
                <a:solidFill>
                  <a:prstClr val="black">
                    <a:lumMod val="50000"/>
                    <a:lumOff val="50000"/>
                  </a:prstClr>
                </a:solidFill>
              </a:rPr>
              <a:t>Hebrews 10:10 “And by that will we have been sanctified through the offering of the body of Jesus Christ once for all.”</a:t>
            </a:r>
          </a:p>
          <a:p>
            <a:pPr lvl="0">
              <a:spcBef>
                <a:spcPts val="0"/>
              </a:spcBef>
              <a:buFontTx/>
              <a:buChar char="-"/>
            </a:pPr>
            <a:r>
              <a:rPr lang="en-US" dirty="0">
                <a:solidFill>
                  <a:prstClr val="black">
                    <a:lumMod val="50000"/>
                    <a:lumOff val="50000"/>
                  </a:prstClr>
                </a:solidFill>
              </a:rPr>
              <a:t>1 Cor. 1:2 “To those sanctified in Christ Jesus…”</a:t>
            </a:r>
          </a:p>
        </p:txBody>
      </p:sp>
    </p:spTree>
    <p:extLst>
      <p:ext uri="{BB962C8B-B14F-4D97-AF65-F5344CB8AC3E}">
        <p14:creationId xmlns:p14="http://schemas.microsoft.com/office/powerpoint/2010/main" val="369938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spcBef>
                <a:spcPts val="0"/>
              </a:spcBef>
              <a:buNone/>
            </a:pPr>
            <a:r>
              <a:rPr lang="en-US" dirty="0">
                <a:solidFill>
                  <a:prstClr val="black">
                    <a:lumMod val="50000"/>
                    <a:lumOff val="50000"/>
                  </a:prstClr>
                </a:solidFill>
              </a:rPr>
              <a:t>The Holy Spirit has…</a:t>
            </a:r>
            <a:r>
              <a:rPr lang="en-US" b="1" dirty="0">
                <a:solidFill>
                  <a:prstClr val="black">
                    <a:lumMod val="50000"/>
                    <a:lumOff val="50000"/>
                  </a:prstClr>
                </a:solidFill>
              </a:rPr>
              <a:t>sanctified</a:t>
            </a:r>
            <a:r>
              <a:rPr lang="en-US" dirty="0">
                <a:solidFill>
                  <a:prstClr val="black">
                    <a:lumMod val="50000"/>
                    <a:lumOff val="50000"/>
                  </a:prstClr>
                </a:solidFill>
              </a:rPr>
              <a:t>…</a:t>
            </a:r>
          </a:p>
          <a:p>
            <a:pPr marL="0" lvl="0" indent="0" algn="ctr">
              <a:spcBef>
                <a:spcPts val="0"/>
              </a:spcBef>
              <a:buNone/>
            </a:pPr>
            <a:endParaRPr lang="en-US" dirty="0">
              <a:solidFill>
                <a:prstClr val="black">
                  <a:lumMod val="50000"/>
                  <a:lumOff val="50000"/>
                </a:prstClr>
              </a:solidFill>
            </a:endParaRPr>
          </a:p>
          <a:p>
            <a:pPr marL="0" lvl="0" indent="0">
              <a:spcBef>
                <a:spcPts val="0"/>
              </a:spcBef>
              <a:buNone/>
            </a:pPr>
            <a:r>
              <a:rPr lang="en-US" dirty="0">
                <a:solidFill>
                  <a:prstClr val="black">
                    <a:lumMod val="50000"/>
                    <a:lumOff val="50000"/>
                  </a:prstClr>
                </a:solidFill>
              </a:rPr>
              <a:t>Sanctify means to make holy.  The Holy Spirt next sanctifies us by strengthening my faith and increasing its fruit within my life.  He gives me new desires so that I strive to overcome sin and do good works.</a:t>
            </a:r>
          </a:p>
          <a:p>
            <a:pPr lvl="0">
              <a:spcBef>
                <a:spcPts val="0"/>
              </a:spcBef>
              <a:buFontTx/>
              <a:buChar char="-"/>
            </a:pPr>
            <a:r>
              <a:rPr lang="en-US" dirty="0">
                <a:solidFill>
                  <a:prstClr val="black">
                    <a:lumMod val="50000"/>
                    <a:lumOff val="50000"/>
                  </a:prstClr>
                </a:solidFill>
              </a:rPr>
              <a:t>Titus 2:14 “Jesus gave Himself for us to redeem us from all lawlessness and to purify for Himself a people for His own possession who are zealous for good works.</a:t>
            </a:r>
          </a:p>
          <a:p>
            <a:pPr lvl="0">
              <a:spcBef>
                <a:spcPts val="0"/>
              </a:spcBef>
              <a:buFontTx/>
              <a:buChar char="-"/>
            </a:pPr>
            <a:endParaRPr lang="en-US" dirty="0">
              <a:solidFill>
                <a:prstClr val="black">
                  <a:lumMod val="50000"/>
                  <a:lumOff val="50000"/>
                </a:prstClr>
              </a:solidFill>
            </a:endParaRPr>
          </a:p>
          <a:p>
            <a:pPr marL="0" lvl="0" indent="0" algn="ctr">
              <a:spcBef>
                <a:spcPts val="0"/>
              </a:spcBef>
              <a:buNone/>
            </a:pPr>
            <a:r>
              <a:rPr lang="en-US" dirty="0">
                <a:solidFill>
                  <a:prstClr val="black">
                    <a:lumMod val="50000"/>
                    <a:lumOff val="50000"/>
                  </a:prstClr>
                </a:solidFill>
              </a:rPr>
              <a:t>Works do not save.  </a:t>
            </a:r>
          </a:p>
          <a:p>
            <a:pPr marL="0" lvl="0" indent="0" algn="ctr">
              <a:spcBef>
                <a:spcPts val="0"/>
              </a:spcBef>
              <a:buNone/>
            </a:pPr>
            <a:r>
              <a:rPr lang="en-US" dirty="0">
                <a:solidFill>
                  <a:prstClr val="black">
                    <a:lumMod val="50000"/>
                    <a:lumOff val="50000"/>
                  </a:prstClr>
                </a:solidFill>
              </a:rPr>
              <a:t>Our activities and works are good in God’s sight when they flow from faith in Christ as children of God.</a:t>
            </a:r>
          </a:p>
        </p:txBody>
      </p:sp>
    </p:spTree>
    <p:extLst>
      <p:ext uri="{BB962C8B-B14F-4D97-AF65-F5344CB8AC3E}">
        <p14:creationId xmlns:p14="http://schemas.microsoft.com/office/powerpoint/2010/main" val="353409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spcBef>
                <a:spcPts val="0"/>
              </a:spcBef>
              <a:buNone/>
            </a:pPr>
            <a:r>
              <a:rPr lang="en-US" dirty="0">
                <a:solidFill>
                  <a:prstClr val="black">
                    <a:lumMod val="50000"/>
                    <a:lumOff val="50000"/>
                  </a:prstClr>
                </a:solidFill>
              </a:rPr>
              <a:t>The Holy Spirit has…</a:t>
            </a:r>
            <a:r>
              <a:rPr lang="en-US" b="1" dirty="0">
                <a:solidFill>
                  <a:prstClr val="black">
                    <a:lumMod val="50000"/>
                    <a:lumOff val="50000"/>
                  </a:prstClr>
                </a:solidFill>
              </a:rPr>
              <a:t>and kept me in the true faith</a:t>
            </a:r>
            <a:r>
              <a:rPr lang="en-US" dirty="0">
                <a:solidFill>
                  <a:prstClr val="black">
                    <a:lumMod val="50000"/>
                    <a:lumOff val="50000"/>
                  </a:prstClr>
                </a:solidFill>
              </a:rPr>
              <a:t>.</a:t>
            </a:r>
          </a:p>
          <a:p>
            <a:pPr marL="0" lvl="0" indent="0" algn="ctr">
              <a:spcBef>
                <a:spcPts val="0"/>
              </a:spcBef>
              <a:buNone/>
            </a:pPr>
            <a:endParaRPr lang="en-US" dirty="0">
              <a:solidFill>
                <a:prstClr val="black">
                  <a:lumMod val="50000"/>
                  <a:lumOff val="50000"/>
                </a:prstClr>
              </a:solidFill>
            </a:endParaRPr>
          </a:p>
          <a:p>
            <a:pPr marL="0" lvl="0" indent="0">
              <a:spcBef>
                <a:spcPts val="0"/>
              </a:spcBef>
              <a:buNone/>
            </a:pPr>
            <a:r>
              <a:rPr lang="en-US" dirty="0">
                <a:solidFill>
                  <a:prstClr val="black">
                    <a:lumMod val="50000"/>
                    <a:lumOff val="50000"/>
                  </a:prstClr>
                </a:solidFill>
              </a:rPr>
              <a:t>Through His sanctifying Word, the Holy Spirit continually directs my faith to God’s works and His promises in Christ.</a:t>
            </a:r>
          </a:p>
          <a:p>
            <a:pPr lvl="0">
              <a:spcBef>
                <a:spcPts val="0"/>
              </a:spcBef>
              <a:buFontTx/>
              <a:buChar char="-"/>
            </a:pPr>
            <a:r>
              <a:rPr lang="en-US" dirty="0">
                <a:solidFill>
                  <a:prstClr val="black">
                    <a:lumMod val="50000"/>
                    <a:lumOff val="50000"/>
                  </a:prstClr>
                </a:solidFill>
              </a:rPr>
              <a:t>Philippians 1:6 “I am sure of this that He who began a good work in you will bring it to completion at the day of Jesus Christ.”</a:t>
            </a:r>
          </a:p>
          <a:p>
            <a:pPr marL="0" lvl="0" indent="0">
              <a:spcBef>
                <a:spcPts val="0"/>
              </a:spcBef>
              <a:buNone/>
            </a:pPr>
            <a:endParaRPr lang="en-US" dirty="0">
              <a:solidFill>
                <a:prstClr val="black">
                  <a:lumMod val="50000"/>
                  <a:lumOff val="50000"/>
                </a:prstClr>
              </a:solidFill>
            </a:endParaRPr>
          </a:p>
          <a:p>
            <a:pPr marL="0" lvl="0" indent="0" algn="ctr">
              <a:spcBef>
                <a:spcPts val="0"/>
              </a:spcBef>
              <a:buNone/>
            </a:pPr>
            <a:endParaRPr lang="en-US" dirty="0">
              <a:solidFill>
                <a:prstClr val="black">
                  <a:lumMod val="50000"/>
                  <a:lumOff val="50000"/>
                </a:prstClr>
              </a:solidFill>
            </a:endParaRPr>
          </a:p>
        </p:txBody>
      </p:sp>
    </p:spTree>
    <p:extLst>
      <p:ext uri="{BB962C8B-B14F-4D97-AF65-F5344CB8AC3E}">
        <p14:creationId xmlns:p14="http://schemas.microsoft.com/office/powerpoint/2010/main" val="353933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dirty="0"/>
              <a:t>The Third Article of the Apostles’ Creed</a:t>
            </a:r>
          </a:p>
          <a:p>
            <a:pPr marL="0" indent="0">
              <a:spcBef>
                <a:spcPts val="0"/>
              </a:spcBef>
              <a:buNone/>
            </a:pPr>
            <a:endParaRPr lang="en-US" dirty="0"/>
          </a:p>
          <a:p>
            <a:pPr marL="0" indent="0" algn="ctr">
              <a:spcBef>
                <a:spcPts val="0"/>
              </a:spcBef>
              <a:buNone/>
            </a:pPr>
            <a:r>
              <a:rPr lang="en-US" i="1" dirty="0"/>
              <a:t>… I believe in the Holy Spirit, the holy Christian church, the communion of saints, the forgiveness of sins, the resurrection of the body, and the life everlasting. Amen.</a:t>
            </a:r>
          </a:p>
          <a:p>
            <a:pPr marL="0" indent="0">
              <a:spcBef>
                <a:spcPts val="0"/>
              </a:spcBef>
              <a:buNone/>
            </a:pPr>
            <a:endParaRPr lang="en-US" b="1" i="1" dirty="0"/>
          </a:p>
          <a:p>
            <a:pPr marL="0" indent="0">
              <a:spcBef>
                <a:spcPts val="0"/>
              </a:spcBef>
              <a:buNone/>
            </a:pPr>
            <a:r>
              <a:rPr lang="en-US" dirty="0"/>
              <a:t>While the 2</a:t>
            </a:r>
            <a:r>
              <a:rPr lang="en-US" baseline="30000" dirty="0"/>
              <a:t>nd</a:t>
            </a:r>
            <a:r>
              <a:rPr lang="en-US" dirty="0"/>
              <a:t> Article of the Creed focuses on the person and work of Christ, the 3</a:t>
            </a:r>
            <a:r>
              <a:rPr lang="en-US" baseline="30000" dirty="0"/>
              <a:t>rd</a:t>
            </a:r>
            <a:r>
              <a:rPr lang="en-US" dirty="0"/>
              <a:t> Article of the Creed turns our attention to the person and work of the Holy Spirit.  Simply put, His work is to proclaim the person and work of Christ.</a:t>
            </a:r>
          </a:p>
          <a:p>
            <a:pPr marL="0" indent="0">
              <a:spcBef>
                <a:spcPts val="0"/>
              </a:spcBef>
              <a:buNone/>
            </a:pPr>
            <a:endParaRPr lang="en-US" i="1" dirty="0"/>
          </a:p>
        </p:txBody>
      </p:sp>
    </p:spTree>
    <p:extLst>
      <p:ext uri="{BB962C8B-B14F-4D97-AF65-F5344CB8AC3E}">
        <p14:creationId xmlns:p14="http://schemas.microsoft.com/office/powerpoint/2010/main" val="3115295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a:t>
            </a:r>
            <a:r>
              <a:rPr lang="en-US" b="1" dirty="0"/>
              <a:t>the Holy Spirit</a:t>
            </a:r>
            <a:r>
              <a:rPr lang="en-US" dirty="0"/>
              <a:t>, the holy Christian church, the communion of saints, the forgiveness of sins, the resurrection of the body, and the life everlasting.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endParaRPr lang="en-US" b="1" i="1" dirty="0"/>
          </a:p>
          <a:p>
            <a:pPr marL="0" indent="0">
              <a:spcBef>
                <a:spcPts val="0"/>
              </a:spcBef>
              <a:buNone/>
            </a:pPr>
            <a:endParaRPr lang="en-US" i="1" dirty="0"/>
          </a:p>
        </p:txBody>
      </p:sp>
    </p:spTree>
    <p:extLst>
      <p:ext uri="{BB962C8B-B14F-4D97-AF65-F5344CB8AC3E}">
        <p14:creationId xmlns:p14="http://schemas.microsoft.com/office/powerpoint/2010/main" val="426851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the Holy Spirit</a:t>
            </a:r>
            <a:r>
              <a:rPr lang="en-US" b="1" dirty="0"/>
              <a:t>, the holy Christian church, the communion of saints</a:t>
            </a:r>
            <a:r>
              <a:rPr lang="en-US" dirty="0"/>
              <a:t>, the forgiveness of sins, the resurrection of the body, and the life everlasting.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r>
              <a:rPr lang="en-US" i="1" dirty="0"/>
              <a:t>The Church, the Communion of Saints</a:t>
            </a:r>
          </a:p>
          <a:p>
            <a:pPr marL="0" indent="0" algn="ctr">
              <a:spcBef>
                <a:spcPts val="0"/>
              </a:spcBef>
              <a:buNone/>
            </a:pPr>
            <a:endParaRPr lang="en-US" b="1" i="1" dirty="0"/>
          </a:p>
          <a:p>
            <a:pPr marL="0" indent="0">
              <a:spcBef>
                <a:spcPts val="0"/>
              </a:spcBef>
              <a:buNone/>
            </a:pPr>
            <a:endParaRPr lang="en-US" i="1" dirty="0"/>
          </a:p>
        </p:txBody>
      </p:sp>
    </p:spTree>
    <p:extLst>
      <p:ext uri="{BB962C8B-B14F-4D97-AF65-F5344CB8AC3E}">
        <p14:creationId xmlns:p14="http://schemas.microsoft.com/office/powerpoint/2010/main" val="407651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the Holy Spirit</a:t>
            </a:r>
            <a:r>
              <a:rPr lang="en-US" b="1" dirty="0"/>
              <a:t>, </a:t>
            </a:r>
            <a:r>
              <a:rPr lang="en-US" dirty="0"/>
              <a:t>the holy Christian church, the communion of saints,</a:t>
            </a:r>
            <a:r>
              <a:rPr lang="en-US" b="1" dirty="0"/>
              <a:t> the forgiveness of sins, </a:t>
            </a:r>
            <a:r>
              <a:rPr lang="en-US" dirty="0"/>
              <a:t>the resurrection of the body, and the life everlasting.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r>
              <a:rPr lang="en-US" i="1" dirty="0"/>
              <a:t>The Church, the Communion of Saints</a:t>
            </a:r>
          </a:p>
          <a:p>
            <a:pPr marL="0" indent="0" algn="ctr">
              <a:spcBef>
                <a:spcPts val="0"/>
              </a:spcBef>
              <a:buNone/>
            </a:pPr>
            <a:r>
              <a:rPr lang="en-US" i="1" dirty="0"/>
              <a:t>The Forgiveness of Sins</a:t>
            </a:r>
          </a:p>
          <a:p>
            <a:pPr marL="0" indent="0" algn="ctr">
              <a:spcBef>
                <a:spcPts val="0"/>
              </a:spcBef>
              <a:buNone/>
            </a:pPr>
            <a:endParaRPr lang="en-US" b="1" i="1" dirty="0"/>
          </a:p>
          <a:p>
            <a:pPr marL="0" indent="0">
              <a:spcBef>
                <a:spcPts val="0"/>
              </a:spcBef>
              <a:buNone/>
            </a:pPr>
            <a:endParaRPr lang="en-US" i="1" dirty="0"/>
          </a:p>
        </p:txBody>
      </p:sp>
    </p:spTree>
    <p:extLst>
      <p:ext uri="{BB962C8B-B14F-4D97-AF65-F5344CB8AC3E}">
        <p14:creationId xmlns:p14="http://schemas.microsoft.com/office/powerpoint/2010/main" val="60237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the Holy Spirit</a:t>
            </a:r>
            <a:r>
              <a:rPr lang="en-US" b="1" dirty="0"/>
              <a:t>, </a:t>
            </a:r>
            <a:r>
              <a:rPr lang="en-US" dirty="0"/>
              <a:t>the holy Christian church, the communion of saints,</a:t>
            </a:r>
            <a:r>
              <a:rPr lang="en-US" b="1" dirty="0"/>
              <a:t> </a:t>
            </a:r>
            <a:r>
              <a:rPr lang="en-US" dirty="0"/>
              <a:t>the forgiveness of sins, </a:t>
            </a:r>
            <a:r>
              <a:rPr lang="en-US" b="1" dirty="0"/>
              <a:t>the resurrection of the body, </a:t>
            </a:r>
            <a:r>
              <a:rPr lang="en-US" dirty="0"/>
              <a:t>and the life everlasting.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r>
              <a:rPr lang="en-US" i="1" dirty="0"/>
              <a:t>The Church, the Communion of Saints</a:t>
            </a:r>
          </a:p>
          <a:p>
            <a:pPr marL="0" indent="0" algn="ctr">
              <a:spcBef>
                <a:spcPts val="0"/>
              </a:spcBef>
              <a:buNone/>
            </a:pPr>
            <a:r>
              <a:rPr lang="en-US" i="1" dirty="0"/>
              <a:t>The Forgiveness of Sins</a:t>
            </a:r>
          </a:p>
          <a:p>
            <a:pPr marL="0" indent="0" algn="ctr">
              <a:spcBef>
                <a:spcPts val="0"/>
              </a:spcBef>
              <a:buNone/>
            </a:pPr>
            <a:r>
              <a:rPr lang="en-US" i="1" dirty="0"/>
              <a:t>The Resurrection of the Body on the Last Day</a:t>
            </a:r>
          </a:p>
          <a:p>
            <a:pPr marL="0" indent="0">
              <a:spcBef>
                <a:spcPts val="0"/>
              </a:spcBef>
              <a:buNone/>
            </a:pPr>
            <a:endParaRPr lang="en-US" i="1" dirty="0"/>
          </a:p>
        </p:txBody>
      </p:sp>
    </p:spTree>
    <p:extLst>
      <p:ext uri="{BB962C8B-B14F-4D97-AF65-F5344CB8AC3E}">
        <p14:creationId xmlns:p14="http://schemas.microsoft.com/office/powerpoint/2010/main" val="165063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the Holy Spirit</a:t>
            </a:r>
            <a:r>
              <a:rPr lang="en-US" b="1" dirty="0"/>
              <a:t>, </a:t>
            </a:r>
            <a:r>
              <a:rPr lang="en-US" dirty="0"/>
              <a:t>the holy Christian church, the communion of saints,</a:t>
            </a:r>
            <a:r>
              <a:rPr lang="en-US" b="1" dirty="0"/>
              <a:t> </a:t>
            </a:r>
            <a:r>
              <a:rPr lang="en-US" dirty="0"/>
              <a:t>the forgiveness of sins, the resurrection of the body</a:t>
            </a:r>
            <a:r>
              <a:rPr lang="en-US" b="1" dirty="0"/>
              <a:t>, </a:t>
            </a:r>
            <a:r>
              <a:rPr lang="en-US" dirty="0"/>
              <a:t>and </a:t>
            </a:r>
            <a:r>
              <a:rPr lang="en-US" b="1" dirty="0"/>
              <a:t>the life everlasting</a:t>
            </a:r>
            <a:r>
              <a:rPr lang="en-US" dirty="0"/>
              <a:t>.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r>
              <a:rPr lang="en-US" i="1" dirty="0"/>
              <a:t>The Church, the Communion of Saints</a:t>
            </a:r>
          </a:p>
          <a:p>
            <a:pPr marL="0" indent="0" algn="ctr">
              <a:spcBef>
                <a:spcPts val="0"/>
              </a:spcBef>
              <a:buNone/>
            </a:pPr>
            <a:r>
              <a:rPr lang="en-US" i="1" dirty="0"/>
              <a:t>The Forgiveness of Sins</a:t>
            </a:r>
          </a:p>
          <a:p>
            <a:pPr marL="0" indent="0" algn="ctr">
              <a:spcBef>
                <a:spcPts val="0"/>
              </a:spcBef>
              <a:buNone/>
            </a:pPr>
            <a:r>
              <a:rPr lang="en-US" i="1" dirty="0"/>
              <a:t>The Resurrection of the Body on the Last Day</a:t>
            </a:r>
          </a:p>
          <a:p>
            <a:pPr marL="0" indent="0" algn="ctr">
              <a:spcBef>
                <a:spcPts val="0"/>
              </a:spcBef>
              <a:buNone/>
            </a:pPr>
            <a:r>
              <a:rPr lang="en-US" i="1" dirty="0"/>
              <a:t>Eternal Life with God on account of the Work of Christ</a:t>
            </a:r>
          </a:p>
          <a:p>
            <a:pPr marL="0" indent="0">
              <a:spcBef>
                <a:spcPts val="0"/>
              </a:spcBef>
              <a:buNone/>
            </a:pPr>
            <a:endParaRPr lang="en-US" i="1" dirty="0"/>
          </a:p>
        </p:txBody>
      </p:sp>
    </p:spTree>
    <p:extLst>
      <p:ext uri="{BB962C8B-B14F-4D97-AF65-F5344CB8AC3E}">
        <p14:creationId xmlns:p14="http://schemas.microsoft.com/office/powerpoint/2010/main" val="376106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Apostles’ Creed</a:t>
            </a:r>
          </a:p>
        </p:txBody>
      </p:sp>
      <p:sp>
        <p:nvSpPr>
          <p:cNvPr id="3" name="Content Placeholder 2"/>
          <p:cNvSpPr>
            <a:spLocks noGrp="1"/>
          </p:cNvSpPr>
          <p:nvPr>
            <p:ph type="body" idx="1"/>
          </p:nvPr>
        </p:nvSpPr>
        <p:spPr/>
        <p:txBody>
          <a:bodyPr/>
          <a:lstStyle/>
          <a:p>
            <a:r>
              <a:rPr lang="en-US" b="1" i="1" dirty="0"/>
              <a:t>The Person and Work of the Holy Spirit</a:t>
            </a:r>
          </a:p>
        </p:txBody>
      </p:sp>
    </p:spTree>
    <p:extLst>
      <p:ext uri="{BB962C8B-B14F-4D97-AF65-F5344CB8AC3E}">
        <p14:creationId xmlns:p14="http://schemas.microsoft.com/office/powerpoint/2010/main" val="3155112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21170</TotalTime>
  <Words>2433</Words>
  <Application>Microsoft Macintosh PowerPoint</Application>
  <PresentationFormat>On-screen Show (4:3)</PresentationFormat>
  <Paragraphs>185</Paragraphs>
  <Slides>27</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Gothic</vt:lpstr>
      <vt:lpstr>Courier New</vt:lpstr>
      <vt:lpstr>Palatino Linotype</vt:lpstr>
      <vt:lpstr>Executive</vt:lpstr>
      <vt:lpstr>The Apostles’ Creed</vt:lpstr>
      <vt:lpstr>Review</vt:lpstr>
      <vt:lpstr>The Apostles’ Creed</vt:lpstr>
      <vt:lpstr>The Apostles’ Creed</vt:lpstr>
      <vt:lpstr>The Apostles’ Creed</vt:lpstr>
      <vt:lpstr>The Apostles’ Creed</vt:lpstr>
      <vt:lpstr>The Apostles’ Creed</vt:lpstr>
      <vt:lpstr>The Apostles’ Creed</vt:lpstr>
      <vt:lpstr>The Apostles’ Creed</vt:lpstr>
      <vt:lpstr>John 15:26-16:15</vt:lpstr>
      <vt:lpstr>John 15:26-16:15</vt:lpstr>
      <vt:lpstr>John 15:26-16:15</vt:lpstr>
      <vt:lpstr>John 15:26-16:15</vt:lpstr>
      <vt:lpstr>John 15:26-16:15</vt:lpstr>
      <vt:lpstr>John 15:26-16:15</vt:lpstr>
      <vt:lpstr>The Small Catechism</vt:lpstr>
      <vt:lpstr>The Small Catechism</vt:lpstr>
      <vt:lpstr>The Small Catechism</vt:lpstr>
      <vt:lpstr>The Small Catechism</vt:lpstr>
      <vt:lpstr>The Small Catechism</vt:lpstr>
      <vt:lpstr>The Small Catechism</vt:lpstr>
      <vt:lpstr>The Small Catechism</vt:lpstr>
      <vt:lpstr>The Small Catechism</vt:lpstr>
      <vt:lpstr>The Small Catechism</vt:lpstr>
      <vt:lpstr>The Small Catechism</vt:lpstr>
      <vt:lpstr>The Small Catechism</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249</cp:revision>
  <cp:lastPrinted>2018-12-12T19:24:43Z</cp:lastPrinted>
  <dcterms:created xsi:type="dcterms:W3CDTF">2016-10-18T19:14:33Z</dcterms:created>
  <dcterms:modified xsi:type="dcterms:W3CDTF">2019-08-11T14:11:17Z</dcterms:modified>
</cp:coreProperties>
</file>