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33"/>
  </p:notesMasterIdLst>
  <p:sldIdLst>
    <p:sldId id="357" r:id="rId2"/>
    <p:sldId id="258" r:id="rId3"/>
    <p:sldId id="356" r:id="rId4"/>
    <p:sldId id="410" r:id="rId5"/>
    <p:sldId id="406" r:id="rId6"/>
    <p:sldId id="407" r:id="rId7"/>
    <p:sldId id="408" r:id="rId8"/>
    <p:sldId id="409" r:id="rId9"/>
    <p:sldId id="352" r:id="rId10"/>
    <p:sldId id="368" r:id="rId11"/>
    <p:sldId id="397" r:id="rId12"/>
    <p:sldId id="389" r:id="rId13"/>
    <p:sldId id="390" r:id="rId14"/>
    <p:sldId id="391" r:id="rId15"/>
    <p:sldId id="392" r:id="rId16"/>
    <p:sldId id="393" r:id="rId17"/>
    <p:sldId id="395" r:id="rId18"/>
    <p:sldId id="398" r:id="rId19"/>
    <p:sldId id="354" r:id="rId20"/>
    <p:sldId id="399" r:id="rId21"/>
    <p:sldId id="400" r:id="rId22"/>
    <p:sldId id="401" r:id="rId23"/>
    <p:sldId id="396" r:id="rId24"/>
    <p:sldId id="388" r:id="rId25"/>
    <p:sldId id="402" r:id="rId26"/>
    <p:sldId id="403" r:id="rId27"/>
    <p:sldId id="384" r:id="rId28"/>
    <p:sldId id="382" r:id="rId29"/>
    <p:sldId id="404" r:id="rId30"/>
    <p:sldId id="405" r:id="rId31"/>
    <p:sldId id="27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89" autoAdjust="0"/>
    <p:restoredTop sz="77404" autoAdjust="0"/>
  </p:normalViewPr>
  <p:slideViewPr>
    <p:cSldViewPr snapToGrid="0" snapToObjects="1">
      <p:cViewPr varScale="1">
        <p:scale>
          <a:sx n="96" d="100"/>
          <a:sy n="96" d="100"/>
        </p:scale>
        <p:origin x="1752" y="176"/>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8/4/19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331598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4282438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843377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775331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35956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425474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3306114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397128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2310384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3089346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725295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0521598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5081928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2159284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11205330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27</a:t>
            </a:fld>
            <a:endParaRPr lang="en-US"/>
          </a:p>
        </p:txBody>
      </p:sp>
    </p:spTree>
    <p:extLst>
      <p:ext uri="{BB962C8B-B14F-4D97-AF65-F5344CB8AC3E}">
        <p14:creationId xmlns:p14="http://schemas.microsoft.com/office/powerpoint/2010/main" val="3511401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28</a:t>
            </a:fld>
            <a:endParaRPr lang="en-US"/>
          </a:p>
        </p:txBody>
      </p:sp>
    </p:spTree>
    <p:extLst>
      <p:ext uri="{BB962C8B-B14F-4D97-AF65-F5344CB8AC3E}">
        <p14:creationId xmlns:p14="http://schemas.microsoft.com/office/powerpoint/2010/main" val="1498213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29</a:t>
            </a:fld>
            <a:endParaRPr lang="en-US"/>
          </a:p>
        </p:txBody>
      </p:sp>
    </p:spTree>
    <p:extLst>
      <p:ext uri="{BB962C8B-B14F-4D97-AF65-F5344CB8AC3E}">
        <p14:creationId xmlns:p14="http://schemas.microsoft.com/office/powerpoint/2010/main" val="19626126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30</a:t>
            </a:fld>
            <a:endParaRPr lang="en-US"/>
          </a:p>
        </p:txBody>
      </p:sp>
    </p:spTree>
    <p:extLst>
      <p:ext uri="{BB962C8B-B14F-4D97-AF65-F5344CB8AC3E}">
        <p14:creationId xmlns:p14="http://schemas.microsoft.com/office/powerpoint/2010/main" val="6443775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31</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867819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451309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426295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716071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3992900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971679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3207962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8/4/19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8/4/19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8/4/19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8/4/19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8/4/19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C3D7857-DFBA-6646-B76F-88EB50A6D1E4}"/>
              </a:ext>
            </a:extLst>
          </p:cNvPr>
          <p:cNvPicPr>
            <a:picLocks noChangeAspect="1"/>
          </p:cNvPicPr>
          <p:nvPr/>
        </p:nvPicPr>
        <p:blipFill>
          <a:blip r:embed="rId3" cstate="screen">
            <a:alphaModFix amt="3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softEdge rad="330200"/>
          </a:effectLst>
        </p:spPr>
      </p:pic>
      <p:sp>
        <p:nvSpPr>
          <p:cNvPr id="2" name="Title 1"/>
          <p:cNvSpPr>
            <a:spLocks noGrp="1"/>
          </p:cNvSpPr>
          <p:nvPr>
            <p:ph type="ctrTitle"/>
          </p:nvPr>
        </p:nvSpPr>
        <p:spPr/>
        <p:txBody>
          <a:bodyPr anchor="ctr"/>
          <a:lstStyle/>
          <a:p>
            <a:r>
              <a:rPr lang="en-US" dirty="0"/>
              <a:t>The Apostles’</a:t>
            </a:r>
            <a:br>
              <a:rPr lang="en-US" dirty="0"/>
            </a:br>
            <a:r>
              <a:rPr lang="en-US" dirty="0"/>
              <a:t>Creed</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Second Article – Part 3</a:t>
            </a:r>
          </a:p>
        </p:txBody>
      </p:sp>
    </p:spTree>
    <p:extLst>
      <p:ext uri="{BB962C8B-B14F-4D97-AF65-F5344CB8AC3E}">
        <p14:creationId xmlns:p14="http://schemas.microsoft.com/office/powerpoint/2010/main" val="27744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Resurrection of Christ</a:t>
            </a:r>
          </a:p>
        </p:txBody>
      </p:sp>
      <p:sp>
        <p:nvSpPr>
          <p:cNvPr id="3" name="Content Placeholder 2"/>
          <p:cNvSpPr>
            <a:spLocks noGrp="1"/>
          </p:cNvSpPr>
          <p:nvPr>
            <p:ph idx="1"/>
          </p:nvPr>
        </p:nvSpPr>
        <p:spPr>
          <a:xfrm>
            <a:off x="457200" y="914400"/>
            <a:ext cx="8229600" cy="5804452"/>
          </a:xfrm>
        </p:spPr>
        <p:txBody>
          <a:bodyPr>
            <a:normAutofit fontScale="92500" lnSpcReduction="10000"/>
          </a:bodyPr>
          <a:lstStyle/>
          <a:p>
            <a:pPr marL="0" indent="0" algn="ctr">
              <a:spcBef>
                <a:spcPts val="0"/>
              </a:spcBef>
              <a:buNone/>
            </a:pPr>
            <a:r>
              <a:rPr lang="en-US" dirty="0"/>
              <a:t>What happens if Jesus didn’t rise from the dead?  Does it matter?  If He didn’t, would you still want to be a Christian?</a:t>
            </a:r>
          </a:p>
          <a:p>
            <a:pPr marL="0" indent="0" algn="ctr">
              <a:spcBef>
                <a:spcPts val="0"/>
              </a:spcBef>
              <a:buNone/>
            </a:pPr>
            <a:endParaRPr lang="en-US" dirty="0"/>
          </a:p>
          <a:p>
            <a:pPr marL="0" indent="0" algn="ctr">
              <a:spcBef>
                <a:spcPts val="0"/>
              </a:spcBef>
              <a:buNone/>
            </a:pPr>
            <a:r>
              <a:rPr lang="en-US" b="1" dirty="0"/>
              <a:t>Read 1 Corinthians 15:12-18</a:t>
            </a:r>
          </a:p>
          <a:p>
            <a:pPr marL="0" indent="0" algn="ctr">
              <a:spcBef>
                <a:spcPts val="0"/>
              </a:spcBef>
              <a:buNone/>
            </a:pPr>
            <a:endParaRPr lang="en-US" dirty="0"/>
          </a:p>
          <a:p>
            <a:pPr marL="0" indent="0" algn="ctr">
              <a:spcBef>
                <a:spcPts val="0"/>
              </a:spcBef>
              <a:buNone/>
            </a:pPr>
            <a:r>
              <a:rPr lang="en-US" i="1" dirty="0"/>
              <a:t>If Christ isn’t raised from the dead…</a:t>
            </a:r>
          </a:p>
          <a:p>
            <a:pPr>
              <a:spcBef>
                <a:spcPts val="0"/>
              </a:spcBef>
            </a:pPr>
            <a:r>
              <a:rPr lang="en-US" dirty="0"/>
              <a:t>Our preaching is in vain (v.14).</a:t>
            </a:r>
          </a:p>
          <a:p>
            <a:pPr>
              <a:spcBef>
                <a:spcPts val="0"/>
              </a:spcBef>
            </a:pPr>
            <a:r>
              <a:rPr lang="en-US" dirty="0"/>
              <a:t>Your faith is in vain (v.14).</a:t>
            </a:r>
          </a:p>
          <a:p>
            <a:pPr>
              <a:spcBef>
                <a:spcPts val="0"/>
              </a:spcBef>
            </a:pPr>
            <a:r>
              <a:rPr lang="en-US" dirty="0"/>
              <a:t>We are misrepresenting God (v.15).</a:t>
            </a:r>
          </a:p>
          <a:p>
            <a:pPr>
              <a:spcBef>
                <a:spcPts val="0"/>
              </a:spcBef>
            </a:pPr>
            <a:r>
              <a:rPr lang="en-US" dirty="0"/>
              <a:t>The dead aren’t raised (v.16).</a:t>
            </a:r>
          </a:p>
          <a:p>
            <a:pPr>
              <a:spcBef>
                <a:spcPts val="0"/>
              </a:spcBef>
            </a:pPr>
            <a:r>
              <a:rPr lang="en-US" dirty="0"/>
              <a:t>Your still in your sins (v.17).</a:t>
            </a:r>
          </a:p>
          <a:p>
            <a:pPr>
              <a:spcBef>
                <a:spcPts val="0"/>
              </a:spcBef>
            </a:pPr>
            <a:r>
              <a:rPr lang="en-US" dirty="0"/>
              <a:t>Those who die will perish (v. 18).</a:t>
            </a:r>
          </a:p>
          <a:p>
            <a:pPr marL="0" indent="0">
              <a:spcBef>
                <a:spcPts val="0"/>
              </a:spcBef>
              <a:buNone/>
            </a:pPr>
            <a:endParaRPr lang="en-US" dirty="0"/>
          </a:p>
          <a:p>
            <a:pPr marL="0" indent="0" algn="ctr">
              <a:spcBef>
                <a:spcPts val="0"/>
              </a:spcBef>
              <a:buNone/>
            </a:pPr>
            <a:r>
              <a:rPr lang="en-US" dirty="0"/>
              <a:t>If Christ isn’t raised from the dead, Paul is right, “…We are of all people most to be pitied” (v. 19).  </a:t>
            </a:r>
          </a:p>
          <a:p>
            <a:pPr marL="0" indent="0" algn="ctr">
              <a:spcBef>
                <a:spcPts val="0"/>
              </a:spcBef>
              <a:buNone/>
            </a:pPr>
            <a:endParaRPr lang="en-US" dirty="0"/>
          </a:p>
          <a:p>
            <a:pPr marL="0" indent="0" algn="ctr">
              <a:spcBef>
                <a:spcPts val="0"/>
              </a:spcBef>
              <a:buNone/>
            </a:pPr>
            <a:r>
              <a:rPr lang="en-US" dirty="0"/>
              <a:t>“But in fact Christ has been raised from the dead, the </a:t>
            </a:r>
            <a:r>
              <a:rPr lang="en-US" dirty="0" err="1"/>
              <a:t>firstfruits</a:t>
            </a:r>
            <a:r>
              <a:rPr lang="en-US" dirty="0"/>
              <a:t> of those who have fallen asleep” (v.20).</a:t>
            </a:r>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121845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16:1-8</a:t>
            </a:r>
          </a:p>
        </p:txBody>
      </p:sp>
      <p:sp>
        <p:nvSpPr>
          <p:cNvPr id="3" name="Content Placeholder 2"/>
          <p:cNvSpPr>
            <a:spLocks noGrp="1"/>
          </p:cNvSpPr>
          <p:nvPr>
            <p:ph idx="1"/>
          </p:nvPr>
        </p:nvSpPr>
        <p:spPr>
          <a:xfrm>
            <a:off x="457200" y="914400"/>
            <a:ext cx="8229600" cy="5804452"/>
          </a:xfrm>
        </p:spPr>
        <p:txBody>
          <a:bodyPr>
            <a:normAutofit fontScale="92500"/>
          </a:bodyPr>
          <a:lstStyle/>
          <a:p>
            <a:pPr marL="0" indent="0" algn="ctr">
              <a:spcBef>
                <a:spcPts val="0"/>
              </a:spcBef>
              <a:buNone/>
            </a:pPr>
            <a:r>
              <a:rPr lang="en-US" b="1" i="1" dirty="0"/>
              <a:t>Read Mark 16:1-8</a:t>
            </a:r>
          </a:p>
          <a:p>
            <a:pPr marL="0" indent="0">
              <a:spcBef>
                <a:spcPts val="0"/>
              </a:spcBef>
              <a:buNone/>
            </a:pPr>
            <a:endParaRPr lang="en-US" dirty="0"/>
          </a:p>
          <a:p>
            <a:pPr marL="0" indent="0">
              <a:spcBef>
                <a:spcPts val="0"/>
              </a:spcBef>
              <a:buNone/>
            </a:pPr>
            <a:r>
              <a:rPr lang="en-US" b="1" dirty="0"/>
              <a:t>Q: What day of the week did Mary Magdalen and Mary and Salome go to the tomb?</a:t>
            </a:r>
          </a:p>
          <a:p>
            <a:pPr marL="0" indent="0">
              <a:spcBef>
                <a:spcPts val="0"/>
              </a:spcBef>
              <a:buNone/>
            </a:pPr>
            <a:r>
              <a:rPr lang="en-US" dirty="0"/>
              <a:t>A: The first day of the week (v. 2), which would have been a Sunday.</a:t>
            </a:r>
          </a:p>
          <a:p>
            <a:pPr marL="0" indent="0">
              <a:spcBef>
                <a:spcPts val="0"/>
              </a:spcBef>
              <a:buNone/>
            </a:pPr>
            <a:endParaRPr lang="en-US" b="1" dirty="0"/>
          </a:p>
          <a:p>
            <a:pPr marL="0" indent="0">
              <a:spcBef>
                <a:spcPts val="0"/>
              </a:spcBef>
              <a:buNone/>
            </a:pPr>
            <a:r>
              <a:rPr lang="en-US" b="1" dirty="0"/>
              <a:t>Q: Would they be able to move the stone in front of the tomb? What does this indicate?</a:t>
            </a:r>
          </a:p>
          <a:p>
            <a:pPr marL="0" indent="0">
              <a:spcBef>
                <a:spcPts val="0"/>
              </a:spcBef>
              <a:buNone/>
            </a:pPr>
            <a:r>
              <a:rPr lang="en-US" dirty="0"/>
              <a:t>A: No. It revealed the stone was extremely large and heavy, requiring several men to move it.</a:t>
            </a:r>
          </a:p>
          <a:p>
            <a:pPr marL="0" indent="0">
              <a:spcBef>
                <a:spcPts val="0"/>
              </a:spcBef>
              <a:buNone/>
            </a:pPr>
            <a:endParaRPr lang="en-US" b="1" dirty="0"/>
          </a:p>
          <a:p>
            <a:pPr marL="0" indent="0">
              <a:spcBef>
                <a:spcPts val="0"/>
              </a:spcBef>
              <a:buNone/>
            </a:pPr>
            <a:r>
              <a:rPr lang="en-US" b="1" dirty="0"/>
              <a:t>Q: What did the women find when they got to the tomb?</a:t>
            </a:r>
          </a:p>
          <a:p>
            <a:pPr marL="0" indent="0">
              <a:spcBef>
                <a:spcPts val="0"/>
              </a:spcBef>
              <a:buNone/>
            </a:pPr>
            <a:r>
              <a:rPr lang="en-US" dirty="0"/>
              <a:t>A: The stone had been rolled back (v.4) and a young man sitting on the right side (v.5).  This young man was an angel.  Angels typically appear in the form of young, adult males. </a:t>
            </a:r>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21284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16:1-8</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What was the angels announcement to the women?</a:t>
            </a:r>
          </a:p>
          <a:p>
            <a:pPr marL="0" indent="0">
              <a:spcBef>
                <a:spcPts val="0"/>
              </a:spcBef>
              <a:buNone/>
            </a:pPr>
            <a:r>
              <a:rPr lang="en-US" dirty="0"/>
              <a:t>A: He announces that the Lord who was crucified is risen from the dead (v.6).</a:t>
            </a:r>
          </a:p>
          <a:p>
            <a:pPr marL="0" indent="0" algn="ctr">
              <a:spcBef>
                <a:spcPts val="0"/>
              </a:spcBef>
              <a:buNone/>
            </a:pPr>
            <a:endParaRPr lang="en-US" dirty="0"/>
          </a:p>
          <a:p>
            <a:pPr marL="0" indent="0" algn="ctr">
              <a:spcBef>
                <a:spcPts val="0"/>
              </a:spcBef>
              <a:buNone/>
            </a:pPr>
            <a:r>
              <a:rPr lang="en-US" dirty="0"/>
              <a:t>The angel calls Him “Jesus of Nazareth” because our Lord is no disembodied spirit.  He is truly the Man Jesus in the flesh.  Since He is risen from the dead bodily, He is none other than “the Christ, the Son of the living God” (Matt 16:16).</a:t>
            </a:r>
          </a:p>
        </p:txBody>
      </p:sp>
    </p:spTree>
    <p:extLst>
      <p:ext uri="{BB962C8B-B14F-4D97-AF65-F5344CB8AC3E}">
        <p14:creationId xmlns:p14="http://schemas.microsoft.com/office/powerpoint/2010/main" val="163915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16:1-8</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Jesus Christ had to rise from the dead because His death paid the price for sin demanded by the Law.  </a:t>
            </a:r>
          </a:p>
          <a:p>
            <a:pPr marL="0" indent="0" algn="ctr">
              <a:spcBef>
                <a:spcPts val="0"/>
              </a:spcBef>
              <a:buNone/>
            </a:pPr>
            <a:endParaRPr lang="en-US" dirty="0"/>
          </a:p>
          <a:p>
            <a:pPr marL="0" indent="0" algn="ctr">
              <a:spcBef>
                <a:spcPts val="0"/>
              </a:spcBef>
              <a:buNone/>
            </a:pPr>
            <a:r>
              <a:rPr lang="en-US" dirty="0"/>
              <a:t>He </a:t>
            </a:r>
            <a:r>
              <a:rPr lang="en-US" i="1" u="sng" dirty="0"/>
              <a:t>did not</a:t>
            </a:r>
            <a:r>
              <a:rPr lang="en-US" dirty="0"/>
              <a:t> rise from the dead simply because He was too powerful to remain in the grave.</a:t>
            </a:r>
          </a:p>
          <a:p>
            <a:pPr marL="0" indent="0" algn="ctr">
              <a:spcBef>
                <a:spcPts val="0"/>
              </a:spcBef>
              <a:buNone/>
            </a:pPr>
            <a:endParaRPr lang="en-US" dirty="0"/>
          </a:p>
          <a:p>
            <a:pPr marL="0" indent="0" algn="ctr">
              <a:spcBef>
                <a:spcPts val="0"/>
              </a:spcBef>
              <a:buNone/>
            </a:pPr>
            <a:r>
              <a:rPr lang="en-US" dirty="0"/>
              <a:t>Rather, Jesus rose from the dead </a:t>
            </a:r>
            <a:r>
              <a:rPr lang="en-US" i="1" u="sng" dirty="0"/>
              <a:t>because</a:t>
            </a:r>
            <a:r>
              <a:rPr lang="en-US" dirty="0"/>
              <a:t> His death took away the sins of the world.  Jesus actually became the sinner for sinful man, so that in Him sinful man might be justified and reconciled to God.</a:t>
            </a:r>
          </a:p>
          <a:p>
            <a:pPr marL="0" indent="0" algn="ctr">
              <a:spcBef>
                <a:spcPts val="0"/>
              </a:spcBef>
              <a:buNone/>
            </a:pPr>
            <a:endParaRPr lang="en-US" dirty="0"/>
          </a:p>
          <a:p>
            <a:pPr marL="0" indent="0" algn="ctr">
              <a:spcBef>
                <a:spcPts val="0"/>
              </a:spcBef>
              <a:buNone/>
            </a:pPr>
            <a:r>
              <a:rPr lang="en-US" i="1" dirty="0"/>
              <a:t>Romans 4:24-25 – “It will be counted to us who believe in him who raised from the dead Jesus our Lord, who was delivered up for our trespasses and raised for our justification.”</a:t>
            </a:r>
          </a:p>
          <a:p>
            <a:pPr marL="0" indent="0">
              <a:spcBef>
                <a:spcPts val="0"/>
              </a:spcBef>
              <a:buNone/>
            </a:pPr>
            <a:endParaRPr lang="en-US" dirty="0"/>
          </a:p>
        </p:txBody>
      </p:sp>
    </p:spTree>
    <p:extLst>
      <p:ext uri="{BB962C8B-B14F-4D97-AF65-F5344CB8AC3E}">
        <p14:creationId xmlns:p14="http://schemas.microsoft.com/office/powerpoint/2010/main" val="353245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16:1-8</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To whom were the women told to inform that Jesus had rose from the dead?</a:t>
            </a:r>
          </a:p>
          <a:p>
            <a:pPr marL="0" indent="0">
              <a:spcBef>
                <a:spcPts val="0"/>
              </a:spcBef>
              <a:buNone/>
            </a:pPr>
            <a:r>
              <a:rPr lang="en-US" dirty="0"/>
              <a:t>A: The disciples and Peter (v.7).</a:t>
            </a:r>
          </a:p>
          <a:p>
            <a:pPr marL="0" indent="0">
              <a:spcBef>
                <a:spcPts val="0"/>
              </a:spcBef>
              <a:buNone/>
            </a:pPr>
            <a:endParaRPr lang="en-US" dirty="0"/>
          </a:p>
          <a:p>
            <a:pPr marL="0" indent="0">
              <a:spcBef>
                <a:spcPts val="0"/>
              </a:spcBef>
              <a:buNone/>
            </a:pPr>
            <a:r>
              <a:rPr lang="en-US" b="1" dirty="0"/>
              <a:t>Q: Why did the angel specify Peter?</a:t>
            </a:r>
          </a:p>
          <a:p>
            <a:pPr marL="0" indent="0">
              <a:spcBef>
                <a:spcPts val="0"/>
              </a:spcBef>
              <a:buNone/>
            </a:pPr>
            <a:r>
              <a:rPr lang="en-US" dirty="0"/>
              <a:t>A: Because he had fallen into sin when he denied his Lord (Mark 14:66-72).</a:t>
            </a:r>
          </a:p>
          <a:p>
            <a:pPr marL="0" indent="0">
              <a:spcBef>
                <a:spcPts val="0"/>
              </a:spcBef>
              <a:buNone/>
            </a:pPr>
            <a:endParaRPr lang="en-US" dirty="0"/>
          </a:p>
        </p:txBody>
      </p:sp>
    </p:spTree>
    <p:extLst>
      <p:ext uri="{BB962C8B-B14F-4D97-AF65-F5344CB8AC3E}">
        <p14:creationId xmlns:p14="http://schemas.microsoft.com/office/powerpoint/2010/main" val="1302141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16:1-8</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The angel’s message includes more than a report that Jesus has risen from the dead.  It carries with it the forgiveness of sins.  </a:t>
            </a:r>
          </a:p>
          <a:p>
            <a:pPr marL="0" indent="0" algn="ctr">
              <a:spcBef>
                <a:spcPts val="0"/>
              </a:spcBef>
              <a:buNone/>
            </a:pPr>
            <a:endParaRPr lang="en-US" dirty="0"/>
          </a:p>
          <a:p>
            <a:pPr marL="0" indent="0" algn="ctr">
              <a:spcBef>
                <a:spcPts val="0"/>
              </a:spcBef>
              <a:buNone/>
            </a:pPr>
            <a:r>
              <a:rPr lang="en-US" dirty="0"/>
              <a:t>To preach the resurrection of Jesus is to apply the forgiveness of sins in His name to sinners.  In other words Jesus, who died for sin in the flesh and rose from the dead, is the embodiment of forgiveness, life, and salvation.  He is the sinner’s righteousness before God.  </a:t>
            </a:r>
          </a:p>
          <a:p>
            <a:pPr marL="0" indent="0" algn="ctr">
              <a:spcBef>
                <a:spcPts val="0"/>
              </a:spcBef>
              <a:buNone/>
            </a:pPr>
            <a:endParaRPr lang="en-US" dirty="0"/>
          </a:p>
          <a:p>
            <a:pPr marL="0" indent="0" algn="ctr">
              <a:spcBef>
                <a:spcPts val="0"/>
              </a:spcBef>
              <a:buNone/>
            </a:pPr>
            <a:r>
              <a:rPr lang="en-US" dirty="0"/>
              <a:t>This is why the angel is careful to include Peter in the list of the eleven disciples whom the women are to tell.  The word of resurrection brought to him by the women announced his forgiveness and restoration.</a:t>
            </a:r>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406256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16:1-8</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What were the angels final words to the women?  Why are these words important?</a:t>
            </a:r>
          </a:p>
          <a:p>
            <a:pPr marL="0" indent="0">
              <a:spcBef>
                <a:spcPts val="0"/>
              </a:spcBef>
              <a:buNone/>
            </a:pPr>
            <a:r>
              <a:rPr lang="en-US" dirty="0"/>
              <a:t>A: “There you will see him, just as he told you” (v.7).  </a:t>
            </a:r>
          </a:p>
          <a:p>
            <a:pPr marL="0" indent="0">
              <a:spcBef>
                <a:spcPts val="0"/>
              </a:spcBef>
              <a:buNone/>
            </a:pPr>
            <a:endParaRPr lang="en-US" dirty="0"/>
          </a:p>
          <a:p>
            <a:pPr marL="0" indent="0" algn="ctr">
              <a:spcBef>
                <a:spcPts val="0"/>
              </a:spcBef>
              <a:buNone/>
            </a:pPr>
            <a:r>
              <a:rPr lang="en-US" dirty="0"/>
              <a:t>The angel is careful to point out that the word the women are to tell the disciples is anchored in what the Lord Jesus had already taught His disciples.  All of this – Christ’s crucifixion, death, and resurrection, happened “according to the Scriptures” and just “as He said.”</a:t>
            </a:r>
          </a:p>
          <a:p>
            <a:pPr marL="0" indent="0">
              <a:spcBef>
                <a:spcPts val="0"/>
              </a:spcBef>
              <a:buNone/>
            </a:pPr>
            <a:endParaRPr lang="en-US" dirty="0"/>
          </a:p>
        </p:txBody>
      </p:sp>
    </p:spTree>
    <p:extLst>
      <p:ext uri="{BB962C8B-B14F-4D97-AF65-F5344CB8AC3E}">
        <p14:creationId xmlns:p14="http://schemas.microsoft.com/office/powerpoint/2010/main" val="188951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Resurrection of Christ</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Jesus’ resurrection is important and also comforting because it reveals:</a:t>
            </a:r>
          </a:p>
          <a:p>
            <a:pPr marL="0" indent="0">
              <a:spcBef>
                <a:spcPts val="0"/>
              </a:spcBef>
              <a:buNone/>
            </a:pPr>
            <a:endParaRPr lang="en-US" dirty="0"/>
          </a:p>
          <a:p>
            <a:pPr>
              <a:spcBef>
                <a:spcPts val="0"/>
              </a:spcBef>
              <a:buFontTx/>
              <a:buChar char="-"/>
            </a:pPr>
            <a:r>
              <a:rPr lang="en-US" dirty="0"/>
              <a:t>Jesus rose on the third day and appeared bodily to His disciples.</a:t>
            </a:r>
          </a:p>
          <a:p>
            <a:pPr lvl="1">
              <a:spcBef>
                <a:spcPts val="0"/>
              </a:spcBef>
              <a:buFontTx/>
              <a:buChar char="-"/>
            </a:pPr>
            <a:r>
              <a:rPr lang="en-US" dirty="0"/>
              <a:t>Acts 10:40-41 “God raised Him on the third day and made Him to appear…who ate and drank with Him after He rose from the dead.”</a:t>
            </a:r>
          </a:p>
          <a:p>
            <a:pPr>
              <a:spcBef>
                <a:spcPts val="0"/>
              </a:spcBef>
              <a:buFontTx/>
              <a:buChar char="-"/>
            </a:pPr>
            <a:r>
              <a:rPr lang="en-US" dirty="0"/>
              <a:t>He is the Son of God</a:t>
            </a:r>
          </a:p>
          <a:p>
            <a:pPr lvl="1">
              <a:spcBef>
                <a:spcPts val="0"/>
              </a:spcBef>
              <a:buFontTx/>
              <a:buChar char="-"/>
            </a:pPr>
            <a:r>
              <a:rPr lang="en-US" dirty="0"/>
              <a:t>Romans 1:4 “He was declared to be the Son of God in power according to the Spirit of holiness by His resurrection from the dead, Jesus Christ our Lord.”</a:t>
            </a:r>
          </a:p>
          <a:p>
            <a:pPr>
              <a:spcBef>
                <a:spcPts val="0"/>
              </a:spcBef>
              <a:buFontTx/>
              <a:buChar char="-"/>
            </a:pPr>
            <a:r>
              <a:rPr lang="en-US" dirty="0"/>
              <a:t>His teachings is true</a:t>
            </a:r>
          </a:p>
          <a:p>
            <a:pPr lvl="1">
              <a:spcBef>
                <a:spcPts val="0"/>
              </a:spcBef>
              <a:buFontTx/>
              <a:buChar char="-"/>
            </a:pPr>
            <a:r>
              <a:rPr lang="en-US" dirty="0"/>
              <a:t>John 18:37 Jesus answered, … “For this purpose I was born and for this purpose I have come into the world to bear witness to the truth.”</a:t>
            </a:r>
          </a:p>
        </p:txBody>
      </p:sp>
    </p:spTree>
    <p:extLst>
      <p:ext uri="{BB962C8B-B14F-4D97-AF65-F5344CB8AC3E}">
        <p14:creationId xmlns:p14="http://schemas.microsoft.com/office/powerpoint/2010/main" val="409497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Resurrection of Christ</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dirty="0"/>
              <a:t>Jesus’ resurrection is important and also comforting because it reveals:</a:t>
            </a:r>
          </a:p>
          <a:p>
            <a:pPr marL="0" indent="0">
              <a:spcBef>
                <a:spcPts val="0"/>
              </a:spcBef>
              <a:buNone/>
            </a:pPr>
            <a:endParaRPr lang="en-US" dirty="0"/>
          </a:p>
          <a:p>
            <a:pPr>
              <a:spcBef>
                <a:spcPts val="0"/>
              </a:spcBef>
              <a:buFontTx/>
              <a:buChar char="-"/>
            </a:pPr>
            <a:r>
              <a:rPr lang="en-US" dirty="0"/>
              <a:t>The Father has accepted Christ’s sacrifice, reconciling us to the Father and delivering forgiveness of sins.</a:t>
            </a:r>
          </a:p>
          <a:p>
            <a:pPr lvl="1">
              <a:spcBef>
                <a:spcPts val="0"/>
              </a:spcBef>
              <a:buFontTx/>
              <a:buChar char="-"/>
            </a:pPr>
            <a:r>
              <a:rPr lang="en-US" dirty="0"/>
              <a:t>Romans 5:10 For if while we were enemies we were reconciled to God by the death of His Son, much more, now that we are reconciled, shall we be saved by His life.</a:t>
            </a:r>
          </a:p>
          <a:p>
            <a:pPr>
              <a:spcBef>
                <a:spcPts val="0"/>
              </a:spcBef>
              <a:buFontTx/>
              <a:buChar char="-"/>
            </a:pPr>
            <a:r>
              <a:rPr lang="en-US" dirty="0"/>
              <a:t>All who believe in Christ will rise bodily to eternal life.</a:t>
            </a:r>
          </a:p>
          <a:p>
            <a:pPr lvl="1">
              <a:spcBef>
                <a:spcPts val="0"/>
              </a:spcBef>
              <a:buFontTx/>
              <a:buChar char="-"/>
            </a:pPr>
            <a:r>
              <a:rPr lang="en-US" dirty="0"/>
              <a:t>1 Cor. 15:22-23 For as in Adam all die, so also in Christ shall all be made alive. But each in his own order: Christ the </a:t>
            </a:r>
            <a:r>
              <a:rPr lang="en-US" dirty="0" err="1"/>
              <a:t>firstfruits</a:t>
            </a:r>
            <a:r>
              <a:rPr lang="en-US" dirty="0"/>
              <a:t>, then at His coming those who belong to Christ.</a:t>
            </a:r>
          </a:p>
          <a:p>
            <a:pPr lvl="1">
              <a:spcBef>
                <a:spcPts val="0"/>
              </a:spcBef>
              <a:buFontTx/>
              <a:buChar char="-"/>
            </a:pPr>
            <a:endParaRPr lang="en-US" dirty="0"/>
          </a:p>
        </p:txBody>
      </p:sp>
    </p:spTree>
    <p:extLst>
      <p:ext uri="{BB962C8B-B14F-4D97-AF65-F5344CB8AC3E}">
        <p14:creationId xmlns:p14="http://schemas.microsoft.com/office/powerpoint/2010/main" val="337892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Apostles’ Creed</a:t>
            </a:r>
          </a:p>
        </p:txBody>
      </p:sp>
      <p:sp>
        <p:nvSpPr>
          <p:cNvPr id="3" name="Content Placeholder 2"/>
          <p:cNvSpPr>
            <a:spLocks noGrp="1"/>
          </p:cNvSpPr>
          <p:nvPr>
            <p:ph type="body" idx="1"/>
          </p:nvPr>
        </p:nvSpPr>
        <p:spPr/>
        <p:txBody>
          <a:bodyPr/>
          <a:lstStyle/>
          <a:p>
            <a:r>
              <a:rPr lang="en-US" b="1" i="1" dirty="0"/>
              <a:t>The Ascension of our Lord</a:t>
            </a:r>
          </a:p>
        </p:txBody>
      </p:sp>
    </p:spTree>
    <p:extLst>
      <p:ext uri="{BB962C8B-B14F-4D97-AF65-F5344CB8AC3E}">
        <p14:creationId xmlns:p14="http://schemas.microsoft.com/office/powerpoint/2010/main" val="2160851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Ascension of Christ</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i="1" dirty="0"/>
              <a:t>Read Acts 1:9-11</a:t>
            </a:r>
          </a:p>
          <a:p>
            <a:pPr marL="0" indent="0">
              <a:spcBef>
                <a:spcPts val="0"/>
              </a:spcBef>
              <a:buNone/>
            </a:pPr>
            <a:endParaRPr lang="en-US" dirty="0"/>
          </a:p>
          <a:p>
            <a:pPr marL="0" indent="0">
              <a:spcBef>
                <a:spcPts val="0"/>
              </a:spcBef>
              <a:buNone/>
            </a:pPr>
            <a:r>
              <a:rPr lang="en-US" dirty="0"/>
              <a:t>This passage speaks to Christ’s ascension.  This is 40 days after His resurrection.  Christ, in the presence of His disciples, ascends bodily to be seated at the right hand of God the Father Almighty.</a:t>
            </a:r>
          </a:p>
          <a:p>
            <a:pPr marL="0" indent="0">
              <a:spcBef>
                <a:spcPts val="0"/>
              </a:spcBef>
              <a:buNone/>
            </a:pPr>
            <a:endParaRPr lang="en-US" dirty="0"/>
          </a:p>
          <a:p>
            <a:pPr marL="0" indent="0">
              <a:spcBef>
                <a:spcPts val="0"/>
              </a:spcBef>
              <a:buNone/>
            </a:pPr>
            <a:r>
              <a:rPr lang="en-US" b="1" dirty="0"/>
              <a:t>Q: What does it mean that Christ sits at the right hand of God the Father Almighty?</a:t>
            </a:r>
          </a:p>
          <a:p>
            <a:pPr marL="0" indent="0">
              <a:spcBef>
                <a:spcPts val="0"/>
              </a:spcBef>
              <a:buNone/>
            </a:pPr>
            <a:r>
              <a:rPr lang="en-US" dirty="0"/>
              <a:t>A: With this expression Scripture teaches that Christ, as true man, is not only present everywhere, but also now fully exercises His divine power over the whole universe(See Eph. 1:20-23).</a:t>
            </a:r>
          </a:p>
          <a:p>
            <a:pPr marL="0" indent="0">
              <a:spcBef>
                <a:spcPts val="0"/>
              </a:spcBef>
              <a:buNone/>
            </a:pPr>
            <a:endParaRPr lang="en-US" dirty="0"/>
          </a:p>
          <a:p>
            <a:pPr lvl="1">
              <a:spcBef>
                <a:spcPts val="0"/>
              </a:spcBef>
              <a:buFontTx/>
              <a:buChar char="-"/>
            </a:pPr>
            <a:endParaRPr lang="en-US" dirty="0"/>
          </a:p>
        </p:txBody>
      </p:sp>
    </p:spTree>
    <p:extLst>
      <p:ext uri="{BB962C8B-B14F-4D97-AF65-F5344CB8AC3E}">
        <p14:creationId xmlns:p14="http://schemas.microsoft.com/office/powerpoint/2010/main" val="204861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Ascension of Christ</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i="1" dirty="0"/>
              <a:t>What comfort do we get from Christ’s ascension to the right hand of God?</a:t>
            </a:r>
          </a:p>
          <a:p>
            <a:pPr marL="0" indent="0" algn="ctr">
              <a:spcBef>
                <a:spcPts val="0"/>
              </a:spcBef>
              <a:buNone/>
            </a:pPr>
            <a:endParaRPr lang="en-US" b="1" i="1" dirty="0"/>
          </a:p>
          <a:p>
            <a:pPr marL="0" indent="0" algn="ctr">
              <a:spcBef>
                <a:spcPts val="0"/>
              </a:spcBef>
              <a:buNone/>
            </a:pPr>
            <a:r>
              <a:rPr lang="en-US" i="1" dirty="0"/>
              <a:t>We know that the exalted God-man, Christ:</a:t>
            </a:r>
          </a:p>
          <a:p>
            <a:pPr>
              <a:spcBef>
                <a:spcPts val="0"/>
              </a:spcBef>
              <a:buFontTx/>
              <a:buChar char="-"/>
            </a:pPr>
            <a:r>
              <a:rPr lang="en-US" dirty="0"/>
              <a:t>As our </a:t>
            </a:r>
            <a:r>
              <a:rPr lang="en-US" b="1" dirty="0"/>
              <a:t>Prophet</a:t>
            </a:r>
            <a:r>
              <a:rPr lang="en-US" dirty="0"/>
              <a:t> sends people to proclaim the saving Gospel by the power of the Holy Spirit.</a:t>
            </a:r>
          </a:p>
          <a:p>
            <a:pPr lvl="1">
              <a:spcBef>
                <a:spcPts val="0"/>
              </a:spcBef>
              <a:buFontTx/>
              <a:buChar char="-"/>
            </a:pPr>
            <a:r>
              <a:rPr lang="en-US" dirty="0"/>
              <a:t>Luke 10:16 The one who hears you hears me.</a:t>
            </a:r>
          </a:p>
          <a:p>
            <a:pPr>
              <a:spcBef>
                <a:spcPts val="0"/>
              </a:spcBef>
              <a:buFontTx/>
              <a:buChar char="-"/>
            </a:pPr>
            <a:r>
              <a:rPr lang="en-US" dirty="0"/>
              <a:t>As our </a:t>
            </a:r>
            <a:r>
              <a:rPr lang="en-US" b="1" dirty="0"/>
              <a:t>Priest</a:t>
            </a:r>
            <a:r>
              <a:rPr lang="en-US" dirty="0"/>
              <a:t> pleads and prays for us before the Father</a:t>
            </a:r>
          </a:p>
          <a:p>
            <a:pPr lvl="1">
              <a:spcBef>
                <a:spcPts val="0"/>
              </a:spcBef>
              <a:buFontTx/>
              <a:buChar char="-"/>
            </a:pPr>
            <a:r>
              <a:rPr lang="en-US" dirty="0"/>
              <a:t>Rom. 8:34 Christ is the one…who is at the right hand of God, who indeed is interceding for us.</a:t>
            </a:r>
          </a:p>
          <a:p>
            <a:pPr>
              <a:spcBef>
                <a:spcPts val="0"/>
              </a:spcBef>
              <a:buFontTx/>
              <a:buChar char="-"/>
            </a:pPr>
            <a:r>
              <a:rPr lang="en-US" dirty="0"/>
              <a:t>As our </a:t>
            </a:r>
            <a:r>
              <a:rPr lang="en-US" b="1" dirty="0"/>
              <a:t>King</a:t>
            </a:r>
            <a:r>
              <a:rPr lang="en-US" dirty="0"/>
              <a:t> rule and protects His church and governs over all the world especially for the benefit of His church.</a:t>
            </a:r>
          </a:p>
          <a:p>
            <a:pPr lvl="1">
              <a:spcBef>
                <a:spcPts val="0"/>
              </a:spcBef>
              <a:buFontTx/>
              <a:buChar char="-"/>
            </a:pPr>
            <a:r>
              <a:rPr lang="en-US" dirty="0"/>
              <a:t>Ps. 110:1 The Lord says to my Lord: “Sit at My right hand, until I make Your enemies Your footstool.”</a:t>
            </a:r>
          </a:p>
          <a:p>
            <a:pPr marL="857250" lvl="1" indent="-457200" algn="ctr">
              <a:spcBef>
                <a:spcPts val="0"/>
              </a:spcBef>
              <a:buFont typeface="+mj-lt"/>
              <a:buAutoNum type="arabicPeriod"/>
            </a:pPr>
            <a:endParaRPr lang="en-US" i="1" dirty="0"/>
          </a:p>
          <a:p>
            <a:pPr marL="457200" indent="-457200">
              <a:spcBef>
                <a:spcPts val="0"/>
              </a:spcBef>
              <a:buFont typeface="+mj-lt"/>
              <a:buAutoNum type="arabicPeriod"/>
            </a:pPr>
            <a:endParaRPr lang="en-US" dirty="0"/>
          </a:p>
          <a:p>
            <a:pPr marL="0" indent="0">
              <a:spcBef>
                <a:spcPts val="0"/>
              </a:spcBef>
              <a:buNone/>
            </a:pPr>
            <a:endParaRPr lang="en-US" dirty="0"/>
          </a:p>
          <a:p>
            <a:pPr lvl="1">
              <a:spcBef>
                <a:spcPts val="0"/>
              </a:spcBef>
              <a:buFontTx/>
              <a:buChar char="-"/>
            </a:pPr>
            <a:endParaRPr lang="en-US" dirty="0"/>
          </a:p>
        </p:txBody>
      </p:sp>
    </p:spTree>
    <p:extLst>
      <p:ext uri="{BB962C8B-B14F-4D97-AF65-F5344CB8AC3E}">
        <p14:creationId xmlns:p14="http://schemas.microsoft.com/office/powerpoint/2010/main" val="66303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Ascension of Christ</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i="1" dirty="0"/>
              <a:t>What comfort do we get from Christ’s ascension to the right hand of God?</a:t>
            </a:r>
          </a:p>
          <a:p>
            <a:pPr marL="0" indent="0" algn="ctr">
              <a:spcBef>
                <a:spcPts val="0"/>
              </a:spcBef>
              <a:buNone/>
            </a:pPr>
            <a:endParaRPr lang="en-US" b="1" i="1" dirty="0"/>
          </a:p>
          <a:p>
            <a:pPr marL="0" indent="0" algn="ctr">
              <a:spcBef>
                <a:spcPts val="0"/>
              </a:spcBef>
              <a:buNone/>
            </a:pPr>
            <a:r>
              <a:rPr lang="en-US" dirty="0"/>
              <a:t>Our risen and ascended Lord, Jesus Christ, still lives and comes among us specifically in the Divine Service.  He’s present with His gifts to feed His church in His Word and at His Sacraments.</a:t>
            </a:r>
          </a:p>
          <a:p>
            <a:pPr marL="0" indent="0" algn="ctr">
              <a:spcBef>
                <a:spcPts val="0"/>
              </a:spcBef>
              <a:buNone/>
            </a:pPr>
            <a:endParaRPr lang="en-US" dirty="0"/>
          </a:p>
          <a:p>
            <a:pPr marL="0" indent="0" algn="ctr">
              <a:spcBef>
                <a:spcPts val="0"/>
              </a:spcBef>
              <a:buNone/>
            </a:pPr>
            <a:r>
              <a:rPr lang="en-US" dirty="0"/>
              <a:t>In worship the risen and ascended Lord is present to serve us with His life-giving and life-sustaining gifts of forgiveness.</a:t>
            </a:r>
          </a:p>
          <a:p>
            <a:pPr marL="457200" indent="-457200">
              <a:spcBef>
                <a:spcPts val="0"/>
              </a:spcBef>
              <a:buFont typeface="+mj-lt"/>
              <a:buAutoNum type="arabicPeriod"/>
            </a:pPr>
            <a:endParaRPr lang="en-US" dirty="0"/>
          </a:p>
          <a:p>
            <a:pPr marL="0" indent="0">
              <a:spcBef>
                <a:spcPts val="0"/>
              </a:spcBef>
              <a:buNone/>
            </a:pPr>
            <a:endParaRPr lang="en-US" dirty="0"/>
          </a:p>
          <a:p>
            <a:pPr lvl="1">
              <a:spcBef>
                <a:spcPts val="0"/>
              </a:spcBef>
              <a:buFontTx/>
              <a:buChar char="-"/>
            </a:pPr>
            <a:endParaRPr lang="en-US" dirty="0"/>
          </a:p>
        </p:txBody>
      </p:sp>
    </p:spTree>
    <p:extLst>
      <p:ext uri="{BB962C8B-B14F-4D97-AF65-F5344CB8AC3E}">
        <p14:creationId xmlns:p14="http://schemas.microsoft.com/office/powerpoint/2010/main" val="2457536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Apostles’ Creed</a:t>
            </a:r>
          </a:p>
        </p:txBody>
      </p:sp>
      <p:sp>
        <p:nvSpPr>
          <p:cNvPr id="3" name="Content Placeholder 2"/>
          <p:cNvSpPr>
            <a:spLocks noGrp="1"/>
          </p:cNvSpPr>
          <p:nvPr>
            <p:ph type="body" idx="1"/>
          </p:nvPr>
        </p:nvSpPr>
        <p:spPr/>
        <p:txBody>
          <a:bodyPr/>
          <a:lstStyle/>
          <a:p>
            <a:r>
              <a:rPr lang="en-US" b="1" i="1" dirty="0"/>
              <a:t>The Second Coming and Judgment Day</a:t>
            </a:r>
          </a:p>
        </p:txBody>
      </p:sp>
    </p:spTree>
    <p:extLst>
      <p:ext uri="{BB962C8B-B14F-4D97-AF65-F5344CB8AC3E}">
        <p14:creationId xmlns:p14="http://schemas.microsoft.com/office/powerpoint/2010/main" val="3830994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Christ’s Second Coming</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i="1" dirty="0"/>
              <a:t>Read Acts 1:11</a:t>
            </a:r>
          </a:p>
          <a:p>
            <a:pPr marL="0" indent="0">
              <a:spcBef>
                <a:spcPts val="0"/>
              </a:spcBef>
              <a:buNone/>
            </a:pPr>
            <a:endParaRPr lang="en-US" dirty="0"/>
          </a:p>
          <a:p>
            <a:pPr marL="0" indent="0" algn="ctr">
              <a:spcBef>
                <a:spcPts val="0"/>
              </a:spcBef>
              <a:buNone/>
            </a:pPr>
            <a:r>
              <a:rPr lang="en-US" dirty="0"/>
              <a:t>This passage not only reveals the ascension of Christ but also speaks to His second coming.  At that appointed time, He will return visibly and with great glory.</a:t>
            </a:r>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1412716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Christ’s Second Coming</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What else does Scripture teach about Christ’s second coming?</a:t>
            </a:r>
          </a:p>
          <a:p>
            <a:pPr>
              <a:spcBef>
                <a:spcPts val="0"/>
              </a:spcBef>
              <a:buFontTx/>
              <a:buChar char="-"/>
            </a:pPr>
            <a:r>
              <a:rPr lang="en-US" dirty="0"/>
              <a:t>Christ will return to judge the world, not to set up an earthly government.</a:t>
            </a:r>
          </a:p>
          <a:p>
            <a:pPr lvl="1">
              <a:spcBef>
                <a:spcPts val="0"/>
              </a:spcBef>
              <a:buFontTx/>
              <a:buChar char="-"/>
            </a:pPr>
            <a:r>
              <a:rPr lang="en-US" dirty="0"/>
              <a:t>Matt. 25:31-32 When the Son of Man comes in His glory, and all the angels with Him, then He will sit on His glorious throne.  Before Him will be gathered all the nations, and He will separate people one from another as a shepherd separates the sheep from the goats.</a:t>
            </a:r>
          </a:p>
          <a:p>
            <a:pPr marL="57150" indent="0">
              <a:spcBef>
                <a:spcPts val="0"/>
              </a:spcBef>
              <a:buNone/>
            </a:pPr>
            <a:endParaRPr lang="en-US" dirty="0"/>
          </a:p>
          <a:p>
            <a:pPr>
              <a:spcBef>
                <a:spcPts val="0"/>
              </a:spcBef>
              <a:buFontTx/>
              <a:buChar char="-"/>
            </a:pPr>
            <a:r>
              <a:rPr lang="en-US" dirty="0"/>
              <a:t>Christ will return on a specific day known by God alone.</a:t>
            </a:r>
          </a:p>
          <a:p>
            <a:pPr lvl="1">
              <a:spcBef>
                <a:spcPts val="0"/>
              </a:spcBef>
              <a:buFontTx/>
              <a:buChar char="-"/>
            </a:pPr>
            <a:r>
              <a:rPr lang="en-US" dirty="0"/>
              <a:t>Mark 13:32 But concerning that day or that hour, no one knows, not even the angels in heaven, nor the Son, but only the Father.</a:t>
            </a:r>
          </a:p>
          <a:p>
            <a:pPr>
              <a:spcBef>
                <a:spcPts val="0"/>
              </a:spcBef>
              <a:buFontTx/>
              <a:buChar char="-"/>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4272173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Christ’s Second Coming</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What else does Scripture teach about Christ’s second coming?</a:t>
            </a:r>
          </a:p>
          <a:p>
            <a:pPr>
              <a:spcBef>
                <a:spcPts val="0"/>
              </a:spcBef>
              <a:buFontTx/>
              <a:buChar char="-"/>
            </a:pPr>
            <a:r>
              <a:rPr lang="en-US" dirty="0"/>
              <a:t>Before Christ returns, there will be increasing turmoil and distress for the church and the world.</a:t>
            </a:r>
          </a:p>
          <a:p>
            <a:pPr lvl="1">
              <a:spcBef>
                <a:spcPts val="0"/>
              </a:spcBef>
              <a:buFontTx/>
              <a:buChar char="-"/>
            </a:pPr>
            <a:r>
              <a:rPr lang="en-US" dirty="0"/>
              <a:t>Matt. 24:7 Nation will rise against nation, and kingdom against kingdom, ad there will be famines and earthquakes in various places.</a:t>
            </a:r>
          </a:p>
          <a:p>
            <a:pPr marL="57150" indent="0">
              <a:spcBef>
                <a:spcPts val="0"/>
              </a:spcBef>
              <a:buNone/>
            </a:pPr>
            <a:endParaRPr lang="en-US" dirty="0"/>
          </a:p>
          <a:p>
            <a:pPr>
              <a:spcBef>
                <a:spcPts val="0"/>
              </a:spcBef>
              <a:buFontTx/>
              <a:buChar char="-"/>
            </a:pPr>
            <a:r>
              <a:rPr lang="en-US" dirty="0"/>
              <a:t>The return of Christ is a source of hope and joy for the Christian.</a:t>
            </a:r>
          </a:p>
          <a:p>
            <a:pPr lvl="1">
              <a:spcBef>
                <a:spcPts val="0"/>
              </a:spcBef>
              <a:buFontTx/>
              <a:buChar char="-"/>
            </a:pPr>
            <a:r>
              <a:rPr lang="en-US" dirty="0"/>
              <a:t>Luke 21:28 When these things begin to take place, straighten up and raise your heads, because your redemption is drawing near.</a:t>
            </a:r>
          </a:p>
          <a:p>
            <a:pPr lvl="1">
              <a:spcBef>
                <a:spcPts val="0"/>
              </a:spcBef>
              <a:buFontTx/>
              <a:buChar char="-"/>
            </a:pPr>
            <a:endParaRPr lang="en-US" dirty="0"/>
          </a:p>
          <a:p>
            <a:pPr>
              <a:spcBef>
                <a:spcPts val="0"/>
              </a:spcBef>
              <a:buFontTx/>
              <a:buChar char="-"/>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3040600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spcBef>
                <a:spcPts val="0"/>
              </a:spcBef>
              <a:buNone/>
            </a:pPr>
            <a:r>
              <a:rPr lang="en-US" b="1" dirty="0"/>
              <a:t>What does this mean? </a:t>
            </a:r>
            <a:r>
              <a:rPr lang="en-US" dirty="0"/>
              <a:t>I believe that Jesus Christ, true God, begotten of the Father from eternity, and also true man, born of the Virgin Mary, is my Lord,</a:t>
            </a:r>
          </a:p>
          <a:p>
            <a:pPr marL="0" indent="0" algn="ctr">
              <a:spcBef>
                <a:spcPts val="0"/>
              </a:spcBef>
              <a:buNone/>
            </a:pPr>
            <a:endParaRPr lang="en-US" dirty="0"/>
          </a:p>
          <a:p>
            <a:pPr marL="0" indent="0" algn="ctr">
              <a:spcBef>
                <a:spcPts val="0"/>
              </a:spcBef>
              <a:buNone/>
            </a:pPr>
            <a:r>
              <a:rPr lang="en-US" dirty="0"/>
              <a:t>Who has redeemed me, a lost and condemned person, purchased and won me from all sins, from death, and from power of the devil; not with gold or silver, but with His holy, precious blood and with His innocent suffering and death, </a:t>
            </a:r>
          </a:p>
          <a:p>
            <a:pPr marL="0" indent="0" algn="ctr">
              <a:spcBef>
                <a:spcPts val="0"/>
              </a:spcBef>
              <a:buNone/>
            </a:pPr>
            <a:endParaRPr lang="en-US" dirty="0"/>
          </a:p>
          <a:p>
            <a:pPr marL="0" indent="0" algn="ctr">
              <a:spcBef>
                <a:spcPts val="0"/>
              </a:spcBef>
              <a:buNone/>
            </a:pPr>
            <a:r>
              <a:rPr lang="en-US" dirty="0"/>
              <a:t>that I may be His own and live under Him in His kingdom and serve Him in everlasting righteousness, innocence, and blessedness, just as He is risen from the dead, lives and reigns to all eternity.</a:t>
            </a:r>
          </a:p>
          <a:p>
            <a:pPr marL="0" indent="0" algn="ctr">
              <a:spcBef>
                <a:spcPts val="0"/>
              </a:spcBef>
              <a:buNone/>
            </a:pPr>
            <a:endParaRPr lang="en-US" dirty="0"/>
          </a:p>
          <a:p>
            <a:pPr marL="0" indent="0" algn="ctr">
              <a:spcBef>
                <a:spcPts val="0"/>
              </a:spcBef>
              <a:buNone/>
            </a:pPr>
            <a:r>
              <a:rPr lang="en-US" dirty="0"/>
              <a:t>This is most certainly true.</a:t>
            </a:r>
          </a:p>
          <a:p>
            <a:pPr marL="0" indent="0" algn="ctr">
              <a:spcBef>
                <a:spcPts val="0"/>
              </a:spcBef>
              <a:buNone/>
            </a:pPr>
            <a:endParaRPr lang="en-US" dirty="0"/>
          </a:p>
        </p:txBody>
      </p:sp>
    </p:spTree>
    <p:extLst>
      <p:ext uri="{BB962C8B-B14F-4D97-AF65-F5344CB8AC3E}">
        <p14:creationId xmlns:p14="http://schemas.microsoft.com/office/powerpoint/2010/main" val="3430264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i="1" dirty="0"/>
              <a:t>…that </a:t>
            </a:r>
            <a:r>
              <a:rPr lang="en-US" b="1" i="1" dirty="0"/>
              <a:t>I may be His own and live under Him in His kingdom and serve Him </a:t>
            </a:r>
            <a:r>
              <a:rPr lang="en-US" i="1" dirty="0"/>
              <a:t>in everlasting righteousness, innocence, and blessedness, just as He is risen from the dead, lives and reigns to all eternity.  This is most certainly true.</a:t>
            </a:r>
          </a:p>
          <a:p>
            <a:pPr marL="0" indent="0">
              <a:spcBef>
                <a:spcPts val="0"/>
              </a:spcBef>
              <a:buNone/>
            </a:pPr>
            <a:endParaRPr lang="en-US" dirty="0"/>
          </a:p>
          <a:p>
            <a:pPr marL="0" indent="0">
              <a:spcBef>
                <a:spcPts val="0"/>
              </a:spcBef>
              <a:buNone/>
            </a:pPr>
            <a:r>
              <a:rPr lang="en-US" b="1" dirty="0"/>
              <a:t>Why did Christ redeem me?</a:t>
            </a:r>
          </a:p>
          <a:p>
            <a:pPr marL="0" indent="0">
              <a:spcBef>
                <a:spcPts val="0"/>
              </a:spcBef>
              <a:buNone/>
            </a:pPr>
            <a:r>
              <a:rPr lang="en-US" dirty="0"/>
              <a:t>Christ redeemed us so that we may be His own and live under Him in His kingdom and serve Him…</a:t>
            </a:r>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1645102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i="1" dirty="0"/>
              <a:t>…that I may be His own and live under Him in His kingdom and serve Him in </a:t>
            </a:r>
            <a:r>
              <a:rPr lang="en-US" b="1" i="1" dirty="0"/>
              <a:t>everlasting righteousness, innocence, and blessedness, </a:t>
            </a:r>
            <a:r>
              <a:rPr lang="en-US" i="1" dirty="0"/>
              <a:t>just as He is risen from the dead, lives and reigns to all eternity.  This is most certainly true.</a:t>
            </a:r>
          </a:p>
          <a:p>
            <a:pPr marL="0" indent="0">
              <a:spcBef>
                <a:spcPts val="0"/>
              </a:spcBef>
              <a:buNone/>
            </a:pPr>
            <a:endParaRPr lang="en-US" dirty="0"/>
          </a:p>
          <a:p>
            <a:pPr marL="0" indent="0">
              <a:spcBef>
                <a:spcPts val="0"/>
              </a:spcBef>
              <a:buNone/>
            </a:pPr>
            <a:r>
              <a:rPr lang="en-US" b="1" dirty="0"/>
              <a:t>What is this righteousness?</a:t>
            </a:r>
          </a:p>
          <a:p>
            <a:pPr marL="0" indent="0">
              <a:spcBef>
                <a:spcPts val="0"/>
              </a:spcBef>
              <a:buNone/>
            </a:pPr>
            <a:r>
              <a:rPr lang="en-US" dirty="0"/>
              <a:t>The righteousness that is Christ, He bestows on us.  This righteousness, innocence, and blessedness is a gift.  You have been declared righteous through the death and resurrection of Jesus Christ.</a:t>
            </a:r>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4118386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i="1" dirty="0"/>
              <a:t>And in Jesus Christ, His only Son, our Lord, who was conceived by the Holy Spirit, born of the Virgin Mary, suffered under Pontius Pilate, was crucified, died and was buried.  He descended into hell.  The third day He rose again from the dead. He ascended into heaven and sits at the right handoff God, the Father Almighty. From thence He will come to judge the living and the dead.</a:t>
            </a:r>
          </a:p>
        </p:txBody>
      </p:sp>
    </p:spTree>
    <p:extLst>
      <p:ext uri="{BB962C8B-B14F-4D97-AF65-F5344CB8AC3E}">
        <p14:creationId xmlns:p14="http://schemas.microsoft.com/office/powerpoint/2010/main" val="3115295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i="1" dirty="0"/>
              <a:t>…that I may be His own and live under Him in His kingdom and serve Him in everlasting righteousness, innocence, and blessedness, just as </a:t>
            </a:r>
            <a:r>
              <a:rPr lang="en-US" b="1" i="1" dirty="0"/>
              <a:t>He is risen from the dead, lives and reigns to all eternity.  </a:t>
            </a:r>
            <a:r>
              <a:rPr lang="en-US" i="1" dirty="0"/>
              <a:t>This is most certainly true.</a:t>
            </a:r>
          </a:p>
          <a:p>
            <a:pPr marL="0" indent="0">
              <a:spcBef>
                <a:spcPts val="0"/>
              </a:spcBef>
              <a:buNone/>
            </a:pPr>
            <a:endParaRPr lang="en-US" dirty="0"/>
          </a:p>
          <a:p>
            <a:pPr marL="0" indent="0">
              <a:spcBef>
                <a:spcPts val="0"/>
              </a:spcBef>
              <a:buNone/>
            </a:pPr>
            <a:r>
              <a:rPr lang="en-US" b="1" dirty="0"/>
              <a:t>How can all those happen?</a:t>
            </a:r>
          </a:p>
          <a:p>
            <a:pPr marL="0" indent="0">
              <a:spcBef>
                <a:spcPts val="0"/>
              </a:spcBef>
              <a:buNone/>
            </a:pPr>
            <a:r>
              <a:rPr lang="en-US" dirty="0"/>
              <a:t>Christ’s resurrection proclaims His death as the source of salvation.</a:t>
            </a:r>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1402101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i="1" dirty="0"/>
              <a:t>And in Jesus Christ, </a:t>
            </a:r>
            <a:r>
              <a:rPr lang="en-US" b="1" i="1" dirty="0"/>
              <a:t>His only Son, our Lord, who was conceived by the Holy Spirit, born of the Virgin Mary, </a:t>
            </a:r>
            <a:r>
              <a:rPr lang="en-US" i="1" dirty="0"/>
              <a:t>suffered under Pontius Pilate, was crucified, died and was buried.  He descended into hell.  The third day He rose again from the dead. He ascended into heaven and sits at the right handoff God, the Father Almighty. From thence He will come to judge the living and the dead.</a:t>
            </a:r>
          </a:p>
          <a:p>
            <a:pPr marL="0" indent="0">
              <a:spcBef>
                <a:spcPts val="0"/>
              </a:spcBef>
              <a:buNone/>
            </a:pPr>
            <a:endParaRPr lang="en-US" dirty="0"/>
          </a:p>
          <a:p>
            <a:pPr marL="0" indent="0" algn="ctr">
              <a:spcBef>
                <a:spcPts val="0"/>
              </a:spcBef>
              <a:buNone/>
            </a:pPr>
            <a:r>
              <a:rPr lang="en-US" b="1" i="1" dirty="0"/>
              <a:t>In the Apostles’ Creed, we confess Christ’s:</a:t>
            </a:r>
          </a:p>
          <a:p>
            <a:pPr marL="0" indent="0" algn="ctr">
              <a:spcBef>
                <a:spcPts val="0"/>
              </a:spcBef>
              <a:buNone/>
            </a:pPr>
            <a:r>
              <a:rPr lang="en-US" i="1" dirty="0"/>
              <a:t>Two Natures</a:t>
            </a:r>
          </a:p>
        </p:txBody>
      </p:sp>
    </p:spTree>
    <p:extLst>
      <p:ext uri="{BB962C8B-B14F-4D97-AF65-F5344CB8AC3E}">
        <p14:creationId xmlns:p14="http://schemas.microsoft.com/office/powerpoint/2010/main" val="220148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i="1" dirty="0"/>
              <a:t>And in Jesus Christ, His only Son, our Lord, who was conceived by the Holy Spirit, born of the Virgin Mary, </a:t>
            </a:r>
            <a:r>
              <a:rPr lang="en-US" b="1" i="1" dirty="0"/>
              <a:t>suffered under Pontius Pilate, was crucified, died and was buried.  </a:t>
            </a:r>
            <a:r>
              <a:rPr lang="en-US" i="1" dirty="0"/>
              <a:t>He descended into hell.  The third day He rose again from the dead. He ascended into heaven and sits at the right handoff God, the Father Almighty. From thence He will come to judge the living and the dead.</a:t>
            </a:r>
          </a:p>
          <a:p>
            <a:pPr marL="0" indent="0">
              <a:spcBef>
                <a:spcPts val="0"/>
              </a:spcBef>
              <a:buNone/>
            </a:pPr>
            <a:endParaRPr lang="en-US" dirty="0"/>
          </a:p>
          <a:p>
            <a:pPr marL="0" indent="0" algn="ctr">
              <a:spcBef>
                <a:spcPts val="0"/>
              </a:spcBef>
              <a:buNone/>
            </a:pPr>
            <a:r>
              <a:rPr lang="en-US" b="1" i="1" dirty="0"/>
              <a:t>In the Apostles’ Creed, we confess Christ’s:</a:t>
            </a:r>
          </a:p>
          <a:p>
            <a:pPr marL="0" indent="0" algn="ctr">
              <a:spcBef>
                <a:spcPts val="0"/>
              </a:spcBef>
              <a:buNone/>
            </a:pPr>
            <a:r>
              <a:rPr lang="en-US" i="1" dirty="0"/>
              <a:t>Crucifixion and Death and Burial</a:t>
            </a:r>
          </a:p>
        </p:txBody>
      </p:sp>
    </p:spTree>
    <p:extLst>
      <p:ext uri="{BB962C8B-B14F-4D97-AF65-F5344CB8AC3E}">
        <p14:creationId xmlns:p14="http://schemas.microsoft.com/office/powerpoint/2010/main" val="252991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i="1" dirty="0"/>
              <a:t>And in Jesus Christ, His only Son, our Lord, who was conceived by the Holy Spirit, born of the Virgin Mary, suffered under Pontius Pilate, was crucified, died and was buried.  </a:t>
            </a:r>
            <a:r>
              <a:rPr lang="en-US" b="1" i="1" dirty="0"/>
              <a:t>He descended into hell.  The third day He rose again from the dead. </a:t>
            </a:r>
            <a:r>
              <a:rPr lang="en-US" i="1" dirty="0"/>
              <a:t>He ascended into heaven and sits at the right handoff God, the Father Almighty. From thence He will come to judge the living and the dead.</a:t>
            </a:r>
          </a:p>
          <a:p>
            <a:pPr marL="0" indent="0">
              <a:spcBef>
                <a:spcPts val="0"/>
              </a:spcBef>
              <a:buNone/>
            </a:pPr>
            <a:endParaRPr lang="en-US" dirty="0"/>
          </a:p>
          <a:p>
            <a:pPr marL="0" indent="0" algn="ctr">
              <a:spcBef>
                <a:spcPts val="0"/>
              </a:spcBef>
              <a:buNone/>
            </a:pPr>
            <a:r>
              <a:rPr lang="en-US" b="1" i="1" dirty="0"/>
              <a:t>In the Apostles’ Creed, we confess Christ’s:</a:t>
            </a:r>
          </a:p>
          <a:p>
            <a:pPr marL="0" indent="0" algn="ctr">
              <a:spcBef>
                <a:spcPts val="0"/>
              </a:spcBef>
              <a:buNone/>
            </a:pPr>
            <a:r>
              <a:rPr lang="en-US" i="1" dirty="0"/>
              <a:t>Resurrection</a:t>
            </a:r>
          </a:p>
        </p:txBody>
      </p:sp>
    </p:spTree>
    <p:extLst>
      <p:ext uri="{BB962C8B-B14F-4D97-AF65-F5344CB8AC3E}">
        <p14:creationId xmlns:p14="http://schemas.microsoft.com/office/powerpoint/2010/main" val="344886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i="1" dirty="0"/>
              <a:t>And in Jesus Christ, His only Son, our Lord, who was conceived by the Holy Spirit, born of the Virgin Mary, suffered under Pontius Pilate, was crucified, died and was buried.  He descended into hell.  The third day He rose again from the dead. </a:t>
            </a:r>
            <a:r>
              <a:rPr lang="en-US" b="1" i="1" dirty="0"/>
              <a:t>He ascended into heaven and sits at the right handoff God, the Father Almighty. </a:t>
            </a:r>
            <a:r>
              <a:rPr lang="en-US" i="1" dirty="0"/>
              <a:t>From thence He will come to judge the living and the dead.</a:t>
            </a:r>
          </a:p>
          <a:p>
            <a:pPr marL="0" indent="0">
              <a:spcBef>
                <a:spcPts val="0"/>
              </a:spcBef>
              <a:buNone/>
            </a:pPr>
            <a:endParaRPr lang="en-US" dirty="0"/>
          </a:p>
          <a:p>
            <a:pPr marL="0" indent="0" algn="ctr">
              <a:spcBef>
                <a:spcPts val="0"/>
              </a:spcBef>
              <a:buNone/>
            </a:pPr>
            <a:r>
              <a:rPr lang="en-US" b="1" i="1" dirty="0"/>
              <a:t>In the Apostles’ Creed, we confess Christ’s:</a:t>
            </a:r>
          </a:p>
          <a:p>
            <a:pPr marL="0" indent="0" algn="ctr">
              <a:spcBef>
                <a:spcPts val="0"/>
              </a:spcBef>
              <a:buNone/>
            </a:pPr>
            <a:r>
              <a:rPr lang="en-US" i="1" dirty="0"/>
              <a:t>Ascension</a:t>
            </a:r>
          </a:p>
        </p:txBody>
      </p:sp>
    </p:spTree>
    <p:extLst>
      <p:ext uri="{BB962C8B-B14F-4D97-AF65-F5344CB8AC3E}">
        <p14:creationId xmlns:p14="http://schemas.microsoft.com/office/powerpoint/2010/main" val="1252175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Apostles’ Creed</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i="1" dirty="0"/>
              <a:t>And in Jesus Christ, His only Son, our Lord, who was conceived by the Holy Spirit, born of the Virgin Mary, suffered under Pontius Pilate, was crucified, died and was buried.  He descended into hell.  The third day He rose again from the dead. He ascended into heaven and sits at the right handoff God, the Father Almighty. </a:t>
            </a:r>
            <a:r>
              <a:rPr lang="en-US" b="1" i="1" dirty="0"/>
              <a:t>From thence He will come to judge the living and the dead.</a:t>
            </a:r>
          </a:p>
          <a:p>
            <a:pPr marL="0" indent="0">
              <a:spcBef>
                <a:spcPts val="0"/>
              </a:spcBef>
              <a:buNone/>
            </a:pPr>
            <a:endParaRPr lang="en-US" dirty="0"/>
          </a:p>
          <a:p>
            <a:pPr marL="0" indent="0" algn="ctr">
              <a:spcBef>
                <a:spcPts val="0"/>
              </a:spcBef>
              <a:buNone/>
            </a:pPr>
            <a:r>
              <a:rPr lang="en-US" b="1" i="1" dirty="0"/>
              <a:t>In the Apostles’ Creed, we confess Christ’s:</a:t>
            </a:r>
          </a:p>
          <a:p>
            <a:pPr marL="0" indent="0" algn="ctr">
              <a:spcBef>
                <a:spcPts val="0"/>
              </a:spcBef>
              <a:buNone/>
            </a:pPr>
            <a:r>
              <a:rPr lang="en-US" i="1" dirty="0"/>
              <a:t>Final Judgment</a:t>
            </a:r>
          </a:p>
        </p:txBody>
      </p:sp>
    </p:spTree>
    <p:extLst>
      <p:ext uri="{BB962C8B-B14F-4D97-AF65-F5344CB8AC3E}">
        <p14:creationId xmlns:p14="http://schemas.microsoft.com/office/powerpoint/2010/main" val="133311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C19B15-FF1F-9342-8DA8-FC354F1CFDFB}"/>
              </a:ext>
            </a:extLst>
          </p:cNvPr>
          <p:cNvPicPr>
            <a:picLocks noChangeAspect="1"/>
          </p:cNvPicPr>
          <p:nvPr/>
        </p:nvPicPr>
        <p:blipFill>
          <a:blip r:embed="rId2" cstate="screen">
            <a:alphaModFix amt="30000"/>
            <a:extLst>
              <a:ext uri="{28A0092B-C50C-407E-A947-70E740481C1C}">
                <a14:useLocalDpi xmlns:a14="http://schemas.microsoft.com/office/drawing/2010/main"/>
              </a:ext>
            </a:extLst>
          </a:blip>
          <a:stretch>
            <a:fillRect/>
          </a:stretch>
        </p:blipFill>
        <p:spPr>
          <a:xfrm>
            <a:off x="2279196" y="0"/>
            <a:ext cx="4585607" cy="6858000"/>
          </a:xfrm>
          <a:prstGeom prst="rect">
            <a:avLst/>
          </a:prstGeom>
          <a:effectLst>
            <a:softEdge rad="254000"/>
          </a:effectLst>
        </p:spPr>
      </p:pic>
      <p:sp>
        <p:nvSpPr>
          <p:cNvPr id="2" name="Title 1"/>
          <p:cNvSpPr>
            <a:spLocks noGrp="1"/>
          </p:cNvSpPr>
          <p:nvPr>
            <p:ph type="title"/>
          </p:nvPr>
        </p:nvSpPr>
        <p:spPr/>
        <p:txBody>
          <a:bodyPr>
            <a:noAutofit/>
          </a:bodyPr>
          <a:lstStyle/>
          <a:p>
            <a:r>
              <a:rPr lang="en-US" dirty="0"/>
              <a:t>The Apostles’ Creed</a:t>
            </a:r>
          </a:p>
        </p:txBody>
      </p:sp>
      <p:sp>
        <p:nvSpPr>
          <p:cNvPr id="3" name="Content Placeholder 2"/>
          <p:cNvSpPr>
            <a:spLocks noGrp="1"/>
          </p:cNvSpPr>
          <p:nvPr>
            <p:ph type="body" idx="1"/>
          </p:nvPr>
        </p:nvSpPr>
        <p:spPr/>
        <p:txBody>
          <a:bodyPr/>
          <a:lstStyle/>
          <a:p>
            <a:r>
              <a:rPr lang="en-US" b="1" i="1" dirty="0">
                <a:solidFill>
                  <a:schemeClr val="tx1">
                    <a:lumMod val="65000"/>
                    <a:lumOff val="35000"/>
                  </a:schemeClr>
                </a:solidFill>
              </a:rPr>
              <a:t>The Resurrection of our Lord</a:t>
            </a:r>
          </a:p>
        </p:txBody>
      </p:sp>
    </p:spTree>
    <p:extLst>
      <p:ext uri="{BB962C8B-B14F-4D97-AF65-F5344CB8AC3E}">
        <p14:creationId xmlns:p14="http://schemas.microsoft.com/office/powerpoint/2010/main" val="3155112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19520</TotalTime>
  <Words>2642</Words>
  <Application>Microsoft Macintosh PowerPoint</Application>
  <PresentationFormat>On-screen Show (4:3)</PresentationFormat>
  <Paragraphs>231</Paragraphs>
  <Slides>31</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Century Gothic</vt:lpstr>
      <vt:lpstr>Courier New</vt:lpstr>
      <vt:lpstr>Palatino Linotype</vt:lpstr>
      <vt:lpstr>Executive</vt:lpstr>
      <vt:lpstr>The Apostles’ Creed</vt:lpstr>
      <vt:lpstr>Review</vt:lpstr>
      <vt:lpstr>The Apostles’ Creed</vt:lpstr>
      <vt:lpstr>The Apostles’ Creed</vt:lpstr>
      <vt:lpstr>The Apostles’ Creed</vt:lpstr>
      <vt:lpstr>The Apostles’ Creed</vt:lpstr>
      <vt:lpstr>The Apostles’ Creed</vt:lpstr>
      <vt:lpstr>The Apostles’ Creed</vt:lpstr>
      <vt:lpstr>The Apostles’ Creed</vt:lpstr>
      <vt:lpstr>The Resurrection of Christ</vt:lpstr>
      <vt:lpstr>Mark 16:1-8</vt:lpstr>
      <vt:lpstr>Mark 16:1-8</vt:lpstr>
      <vt:lpstr>Mark 16:1-8</vt:lpstr>
      <vt:lpstr>Mark 16:1-8</vt:lpstr>
      <vt:lpstr>Mark 16:1-8</vt:lpstr>
      <vt:lpstr>Mark 16:1-8</vt:lpstr>
      <vt:lpstr>The Resurrection of Christ</vt:lpstr>
      <vt:lpstr>The Resurrection of Christ</vt:lpstr>
      <vt:lpstr>The Apostles’ Creed</vt:lpstr>
      <vt:lpstr>The Ascension of Christ</vt:lpstr>
      <vt:lpstr>The Ascension of Christ</vt:lpstr>
      <vt:lpstr>The Ascension of Christ</vt:lpstr>
      <vt:lpstr>The Apostles’ Creed</vt:lpstr>
      <vt:lpstr>Christ’s Second Coming</vt:lpstr>
      <vt:lpstr>Christ’s Second Coming</vt:lpstr>
      <vt:lpstr>Christ’s Second Coming</vt:lpstr>
      <vt:lpstr>The Small Catechism</vt:lpstr>
      <vt:lpstr>The Small Catechism</vt:lpstr>
      <vt:lpstr>The Small Catechism</vt:lpstr>
      <vt:lpstr>The 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229</cp:revision>
  <dcterms:created xsi:type="dcterms:W3CDTF">2016-10-18T19:14:33Z</dcterms:created>
  <dcterms:modified xsi:type="dcterms:W3CDTF">2019-08-04T13:10:10Z</dcterms:modified>
</cp:coreProperties>
</file>