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4"/>
  </p:notesMasterIdLst>
  <p:handoutMasterIdLst>
    <p:handoutMasterId r:id="rId25"/>
  </p:handoutMasterIdLst>
  <p:sldIdLst>
    <p:sldId id="357" r:id="rId2"/>
    <p:sldId id="258" r:id="rId3"/>
    <p:sldId id="356" r:id="rId4"/>
    <p:sldId id="351" r:id="rId5"/>
    <p:sldId id="358" r:id="rId6"/>
    <p:sldId id="365" r:id="rId7"/>
    <p:sldId id="366" r:id="rId8"/>
    <p:sldId id="367" r:id="rId9"/>
    <p:sldId id="368" r:id="rId10"/>
    <p:sldId id="369" r:id="rId11"/>
    <p:sldId id="370" r:id="rId12"/>
    <p:sldId id="371" r:id="rId13"/>
    <p:sldId id="372" r:id="rId14"/>
    <p:sldId id="374" r:id="rId15"/>
    <p:sldId id="375" r:id="rId16"/>
    <p:sldId id="378" r:id="rId17"/>
    <p:sldId id="379" r:id="rId18"/>
    <p:sldId id="380" r:id="rId19"/>
    <p:sldId id="381" r:id="rId20"/>
    <p:sldId id="382" r:id="rId21"/>
    <p:sldId id="383" r:id="rId22"/>
    <p:sldId id="27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6F589F-F6FC-7340-A0F5-FC5B52BE76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C200678-388D-CF42-A85D-0959BC86B1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544898-2A03-FA44-BC57-DDADB7B88BAF}" type="datetimeFigureOut">
              <a:rPr lang="en-US" smtClean="0"/>
              <a:t>7/28/19</a:t>
            </a:fld>
            <a:endParaRPr lang="en-US"/>
          </a:p>
        </p:txBody>
      </p:sp>
      <p:sp>
        <p:nvSpPr>
          <p:cNvPr id="4" name="Footer Placeholder 3">
            <a:extLst>
              <a:ext uri="{FF2B5EF4-FFF2-40B4-BE49-F238E27FC236}">
                <a16:creationId xmlns:a16="http://schemas.microsoft.com/office/drawing/2014/main" id="{0E78F694-7BDB-234E-9903-4338116434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73D51AF-6C94-6A48-B0F0-2425F86DBA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0DBA05-0425-D24C-A409-9933823D3793}" type="slidenum">
              <a:rPr lang="en-US" smtClean="0"/>
              <a:t>‹#›</a:t>
            </a:fld>
            <a:endParaRPr lang="en-US"/>
          </a:p>
        </p:txBody>
      </p:sp>
    </p:spTree>
    <p:extLst>
      <p:ext uri="{BB962C8B-B14F-4D97-AF65-F5344CB8AC3E}">
        <p14:creationId xmlns:p14="http://schemas.microsoft.com/office/powerpoint/2010/main" val="3320725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7/28/19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275101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724306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212067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125043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760780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4270234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227326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2523434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1498213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375513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890518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111600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05601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160851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3971679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123664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95206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7/28/19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7/28/19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7/28/19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7/28/19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7/28/19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7/28/19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7/28/19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7/28/19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7/28/19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7/28/19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7/28/19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7/28/19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3D7857-DFBA-6646-B76F-88EB50A6D1E4}"/>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30200"/>
          </a:effectLst>
        </p:spPr>
      </p:pic>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Second Article – Part 2</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18:38-19:5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Pilate’s statement, “Behold the Man” (v.5), has deep and rich meaning for us children of men.</a:t>
            </a:r>
          </a:p>
          <a:p>
            <a:pPr>
              <a:spcBef>
                <a:spcPts val="0"/>
              </a:spcBef>
            </a:pPr>
            <a:r>
              <a:rPr lang="en-US" dirty="0"/>
              <a:t>Jesus is true man – born of the Virgin Mary.</a:t>
            </a:r>
          </a:p>
          <a:p>
            <a:pPr>
              <a:spcBef>
                <a:spcPts val="0"/>
              </a:spcBef>
            </a:pPr>
            <a:r>
              <a:rPr lang="en-US" dirty="0"/>
              <a:t>Jesus nursed and grew and hungered and was tempted like us in every way.</a:t>
            </a:r>
          </a:p>
          <a:p>
            <a:pPr>
              <a:spcBef>
                <a:spcPts val="0"/>
              </a:spcBef>
            </a:pPr>
            <a:r>
              <a:rPr lang="en-US" dirty="0"/>
              <a:t>Yet, He is also THE MAN in a perfect way. Where the first Adam sinned, and as a result so do we, Christ didn’t.  Where we fail, He conquered.  The Son of God in human flesh has won the victory – “Behold the Man!”</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74417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19:6-16</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Read John 19:6-16</a:t>
            </a:r>
            <a:endParaRPr lang="en-US" dirty="0"/>
          </a:p>
          <a:p>
            <a:pPr marL="0" indent="0">
              <a:spcBef>
                <a:spcPts val="0"/>
              </a:spcBef>
              <a:buNone/>
            </a:pPr>
            <a:endParaRPr lang="en-US" dirty="0"/>
          </a:p>
          <a:p>
            <a:pPr marL="0" indent="0" algn="ctr">
              <a:spcBef>
                <a:spcPts val="0"/>
              </a:spcBef>
              <a:buNone/>
            </a:pPr>
            <a:r>
              <a:rPr lang="en-US" dirty="0"/>
              <a:t>In his office as governor – Pilate did possess the authority of capital punishment (v.10). Finally, Pilate caved into human pressure and handed over the man he knew to be innocent.  It was the cruelest – most shameful death known to the Romans.</a:t>
            </a:r>
          </a:p>
        </p:txBody>
      </p:sp>
    </p:spTree>
    <p:extLst>
      <p:ext uri="{BB962C8B-B14F-4D97-AF65-F5344CB8AC3E}">
        <p14:creationId xmlns:p14="http://schemas.microsoft.com/office/powerpoint/2010/main" val="315487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19:17-30</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Read John 19:17-30</a:t>
            </a:r>
            <a:endParaRPr lang="en-US" dirty="0"/>
          </a:p>
          <a:p>
            <a:pPr marL="0" indent="0">
              <a:spcBef>
                <a:spcPts val="0"/>
              </a:spcBef>
              <a:buNone/>
            </a:pPr>
            <a:r>
              <a:rPr lang="en-US" b="1" dirty="0"/>
              <a:t>Q: What did the inscription say that was placed above Jesus?</a:t>
            </a:r>
          </a:p>
          <a:p>
            <a:pPr marL="0" indent="0">
              <a:spcBef>
                <a:spcPts val="0"/>
              </a:spcBef>
              <a:buNone/>
            </a:pPr>
            <a:r>
              <a:rPr lang="en-US" dirty="0"/>
              <a:t>A: “Jesus of Nazareth, the King of the Jews.”</a:t>
            </a:r>
          </a:p>
          <a:p>
            <a:pPr marL="0" indent="0">
              <a:spcBef>
                <a:spcPts val="0"/>
              </a:spcBef>
              <a:buNone/>
            </a:pPr>
            <a:endParaRPr lang="en-US" dirty="0"/>
          </a:p>
          <a:p>
            <a:pPr marL="0" indent="0">
              <a:spcBef>
                <a:spcPts val="0"/>
              </a:spcBef>
              <a:buNone/>
            </a:pPr>
            <a:r>
              <a:rPr lang="en-US" dirty="0"/>
              <a:t>It was written in Aramaic (the local language), Latin (Official Language), and Greek (Common language of business in Rome).  Everyone would know the crime of the crucified one.</a:t>
            </a:r>
          </a:p>
          <a:p>
            <a:pPr marL="0" indent="0">
              <a:spcBef>
                <a:spcPts val="0"/>
              </a:spcBef>
              <a:buNone/>
            </a:pPr>
            <a:endParaRPr lang="en-US" dirty="0"/>
          </a:p>
          <a:p>
            <a:pPr marL="0" indent="0">
              <a:spcBef>
                <a:spcPts val="0"/>
              </a:spcBef>
              <a:buNone/>
            </a:pPr>
            <a:r>
              <a:rPr lang="en-US" dirty="0"/>
              <a:t>This is how Christ’s kingdom comes – through His sacrificial death for the sins of the world.  This was no accident. It is the will of God promised in Eden, a promise finally fulfilled.</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6210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19:17-30</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IT IS FINISHED! (v.30)</a:t>
            </a:r>
          </a:p>
          <a:p>
            <a:pPr marL="0" indent="0" algn="ctr">
              <a:spcBef>
                <a:spcPts val="0"/>
              </a:spcBef>
              <a:buNone/>
            </a:pPr>
            <a:r>
              <a:rPr lang="en-US" dirty="0"/>
              <a:t>This isn’t a cry of defeat but of victory. Everything that God commissioned Jesus to do is accomplished and complete.</a:t>
            </a:r>
          </a:p>
          <a:p>
            <a:pPr marL="0" indent="0" algn="ctr">
              <a:spcBef>
                <a:spcPts val="0"/>
              </a:spcBef>
              <a:buNone/>
            </a:pPr>
            <a:endParaRPr lang="en-US" dirty="0"/>
          </a:p>
          <a:p>
            <a:pPr marL="0" indent="0" algn="ctr">
              <a:spcBef>
                <a:spcPts val="0"/>
              </a:spcBef>
              <a:buNone/>
            </a:pPr>
            <a:r>
              <a:rPr lang="en-US" dirty="0"/>
              <a:t>All that our sins deserve has been satisfied – including eternal punishment – the suffering of the damned in hell.</a:t>
            </a:r>
          </a:p>
          <a:p>
            <a:pPr marL="0" indent="0" algn="ctr">
              <a:spcBef>
                <a:spcPts val="0"/>
              </a:spcBef>
              <a:buNone/>
            </a:pPr>
            <a:endParaRPr lang="en-US" dirty="0"/>
          </a:p>
          <a:p>
            <a:pPr marL="0" indent="0" algn="ctr">
              <a:spcBef>
                <a:spcPts val="0"/>
              </a:spcBef>
              <a:buNone/>
            </a:pPr>
            <a:r>
              <a:rPr lang="en-US" dirty="0"/>
              <a:t>As Jesus bows His head in bloody, naked death – He hands over the Spirit who had anointed Him at His baptism.</a:t>
            </a:r>
          </a:p>
          <a:p>
            <a:pPr marL="0" indent="0" algn="ctr">
              <a:spcBef>
                <a:spcPts val="0"/>
              </a:spcBef>
              <a:buNone/>
            </a:pPr>
            <a:endParaRPr lang="en-US" dirty="0"/>
          </a:p>
          <a:p>
            <a:pPr marL="0" indent="0" algn="ctr">
              <a:spcBef>
                <a:spcPts val="0"/>
              </a:spcBef>
              <a:buNone/>
            </a:pPr>
            <a:r>
              <a:rPr lang="en-US" dirty="0"/>
              <a:t>We have peace by the blood of the cross. </a:t>
            </a:r>
          </a:p>
          <a:p>
            <a:pPr marL="0" indent="0" algn="ctr">
              <a:spcBef>
                <a:spcPts val="0"/>
              </a:spcBef>
              <a:buNone/>
            </a:pPr>
            <a:r>
              <a:rPr lang="en-US" dirty="0"/>
              <a:t>IT IS FINISHED!</a:t>
            </a:r>
          </a:p>
        </p:txBody>
      </p:sp>
    </p:spTree>
    <p:extLst>
      <p:ext uri="{BB962C8B-B14F-4D97-AF65-F5344CB8AC3E}">
        <p14:creationId xmlns:p14="http://schemas.microsoft.com/office/powerpoint/2010/main" val="144329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i="1" dirty="0"/>
              <a:t>What does this mean? </a:t>
            </a:r>
            <a:r>
              <a:rPr lang="en-US" i="1" dirty="0"/>
              <a:t>I believe that Jesus Christ, true God, begotten of the Father from eternity, and also true man, born of the Virgin Mary, is my Lord,</a:t>
            </a:r>
          </a:p>
          <a:p>
            <a:pPr marL="0" indent="0" algn="ctr">
              <a:spcBef>
                <a:spcPts val="0"/>
              </a:spcBef>
              <a:buNone/>
            </a:pPr>
            <a:endParaRPr lang="en-US" i="1" dirty="0"/>
          </a:p>
          <a:p>
            <a:pPr marL="0" indent="0" algn="ctr">
              <a:spcBef>
                <a:spcPts val="0"/>
              </a:spcBef>
              <a:buNone/>
            </a:pPr>
            <a:r>
              <a:rPr lang="en-US" i="1" dirty="0"/>
              <a:t>Who has redeemed me, a lost and condemned person, purchased and won me from all sins, from death, and from power of the devil; not with gold or silver, but with His holy, precious blood and with His innocent suffering and death, </a:t>
            </a:r>
          </a:p>
          <a:p>
            <a:pPr marL="0" indent="0" algn="ctr">
              <a:spcBef>
                <a:spcPts val="0"/>
              </a:spcBef>
              <a:buNone/>
            </a:pPr>
            <a:endParaRPr lang="en-US" i="1" dirty="0"/>
          </a:p>
          <a:p>
            <a:pPr marL="0" indent="0" algn="ctr">
              <a:spcBef>
                <a:spcPts val="0"/>
              </a:spcBef>
              <a:buNone/>
            </a:pPr>
            <a:r>
              <a:rPr lang="en-US" i="1" dirty="0"/>
              <a:t>that I may be His own and live under Him in His kingdom and serve Him in everlasting righteousness, innocence, and blessedness, just as He is risen from the dead, lives and reigns to all eternity.</a:t>
            </a:r>
          </a:p>
          <a:p>
            <a:pPr marL="0" indent="0" algn="ctr">
              <a:spcBef>
                <a:spcPts val="0"/>
              </a:spcBef>
              <a:buNone/>
            </a:pPr>
            <a:endParaRPr lang="en-US" i="1" dirty="0"/>
          </a:p>
          <a:p>
            <a:pPr marL="0" indent="0" algn="ctr">
              <a:spcBef>
                <a:spcPts val="0"/>
              </a:spcBef>
              <a:buNone/>
            </a:pPr>
            <a:r>
              <a:rPr lang="en-US" i="1" dirty="0"/>
              <a:t>This is most certainly true.</a:t>
            </a:r>
          </a:p>
          <a:p>
            <a:pPr marL="0" indent="0" algn="ctr">
              <a:spcBef>
                <a:spcPts val="0"/>
              </a:spcBef>
              <a:buNone/>
            </a:pPr>
            <a:endParaRPr lang="en-US" dirty="0"/>
          </a:p>
        </p:txBody>
      </p:sp>
    </p:spTree>
    <p:extLst>
      <p:ext uri="{BB962C8B-B14F-4D97-AF65-F5344CB8AC3E}">
        <p14:creationId xmlns:p14="http://schemas.microsoft.com/office/powerpoint/2010/main" val="2804708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a:t>
            </a:r>
            <a:r>
              <a:rPr lang="en-US" b="1" i="1" u="sng" dirty="0"/>
              <a:t>redeemed me</a:t>
            </a:r>
            <a:r>
              <a:rPr lang="en-US" i="1" dirty="0"/>
              <a:t>, a lost and condemned person, </a:t>
            </a:r>
            <a:r>
              <a:rPr lang="en-US" b="1" i="1" u="sng" dirty="0"/>
              <a:t>purchased and won me </a:t>
            </a:r>
            <a:r>
              <a:rPr lang="en-US" i="1" dirty="0"/>
              <a:t>from all sins, from death, and from power of the devil; not with gold or silver, but with His holy, precious blood and with His innocent suffering and death…</a:t>
            </a:r>
          </a:p>
          <a:p>
            <a:pPr marL="0" indent="0" algn="ctr">
              <a:spcBef>
                <a:spcPts val="0"/>
              </a:spcBef>
              <a:buNone/>
            </a:pPr>
            <a:endParaRPr lang="en-US" i="1" dirty="0"/>
          </a:p>
          <a:p>
            <a:pPr marL="0" indent="0">
              <a:spcBef>
                <a:spcPts val="0"/>
              </a:spcBef>
              <a:buNone/>
            </a:pPr>
            <a:r>
              <a:rPr lang="en-US" b="1" dirty="0"/>
              <a:t>What are we saying when we confess that Jesus has redeemed us?</a:t>
            </a:r>
          </a:p>
          <a:p>
            <a:pPr>
              <a:spcBef>
                <a:spcPts val="0"/>
              </a:spcBef>
              <a:buFontTx/>
              <a:buChar char="-"/>
            </a:pPr>
            <a:r>
              <a:rPr lang="en-US" dirty="0"/>
              <a:t>Christ has purchased us. </a:t>
            </a:r>
          </a:p>
          <a:p>
            <a:pPr>
              <a:spcBef>
                <a:spcPts val="0"/>
              </a:spcBef>
              <a:buFontTx/>
              <a:buChar char="-"/>
            </a:pPr>
            <a:r>
              <a:rPr lang="en-US" dirty="0"/>
              <a:t>He made a payment for our releases from powers we can’t overcome.</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3154775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redeemed me, </a:t>
            </a:r>
            <a:r>
              <a:rPr lang="en-US" b="1" i="1" u="sng" dirty="0"/>
              <a:t>a lost and condemned person</a:t>
            </a:r>
            <a:r>
              <a:rPr lang="en-US" i="1" dirty="0"/>
              <a:t>, purchased and won me from all sins, from death, and from power of the devil; not with gold or silver, but with His holy, precious blood and with His innocent suffering and death…</a:t>
            </a:r>
          </a:p>
          <a:p>
            <a:pPr marL="0" indent="0">
              <a:spcBef>
                <a:spcPts val="0"/>
              </a:spcBef>
              <a:buNone/>
            </a:pPr>
            <a:endParaRPr lang="en-US" b="1" dirty="0"/>
          </a:p>
          <a:p>
            <a:pPr marL="0" indent="0">
              <a:spcBef>
                <a:spcPts val="0"/>
              </a:spcBef>
              <a:buNone/>
            </a:pPr>
            <a:r>
              <a:rPr lang="en-US" b="1" dirty="0"/>
              <a:t>Why did we need to be redeemed? What was our situation?</a:t>
            </a:r>
          </a:p>
          <a:p>
            <a:pPr>
              <a:spcBef>
                <a:spcPts val="0"/>
              </a:spcBef>
              <a:buFontTx/>
              <a:buChar char="-"/>
            </a:pPr>
            <a:r>
              <a:rPr lang="en-US" dirty="0"/>
              <a:t>The entire human race lived under they tyranny of sin, death, and the devil.  </a:t>
            </a:r>
          </a:p>
          <a:p>
            <a:pPr>
              <a:spcBef>
                <a:spcPts val="0"/>
              </a:spcBef>
              <a:buFontTx/>
              <a:buChar char="-"/>
            </a:pPr>
            <a:r>
              <a:rPr lang="en-US" dirty="0"/>
              <a:t>The entire human race stood under the judgment of God.</a:t>
            </a:r>
          </a:p>
          <a:p>
            <a:pPr>
              <a:spcBef>
                <a:spcPts val="0"/>
              </a:spcBef>
              <a:buFontTx/>
              <a:buChar char="-"/>
            </a:pPr>
            <a:r>
              <a:rPr lang="en-US" dirty="0"/>
              <a:t>We inherited Adam and Eve’s desire to sin and the resulting punishment.</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452815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redeemed me, a lost and condemned person, purchased and won me </a:t>
            </a:r>
            <a:r>
              <a:rPr lang="en-US" b="1" i="1" u="sng" dirty="0"/>
              <a:t>from all sins</a:t>
            </a:r>
            <a:r>
              <a:rPr lang="en-US" i="1" dirty="0"/>
              <a:t>, from death, and from power of the devil; not with gold or silver, but with His holy, precious blood and with His innocent suffering and death…</a:t>
            </a:r>
          </a:p>
          <a:p>
            <a:pPr marL="0" indent="0" algn="ctr">
              <a:spcBef>
                <a:spcPts val="0"/>
              </a:spcBef>
              <a:buNone/>
            </a:pPr>
            <a:endParaRPr lang="en-US" i="1" dirty="0"/>
          </a:p>
          <a:p>
            <a:pPr marL="0" indent="0">
              <a:spcBef>
                <a:spcPts val="0"/>
              </a:spcBef>
              <a:buNone/>
            </a:pPr>
            <a:r>
              <a:rPr lang="en-US" b="1" dirty="0"/>
              <a:t>How did Jesus redeem me from sin?</a:t>
            </a:r>
          </a:p>
          <a:p>
            <a:pPr>
              <a:spcBef>
                <a:spcPts val="0"/>
              </a:spcBef>
              <a:buFontTx/>
              <a:buChar char="-"/>
            </a:pPr>
            <a:r>
              <a:rPr lang="en-US" dirty="0"/>
              <a:t>By His death on the cross, He paid the entire penalty of my sin and guilt.</a:t>
            </a:r>
          </a:p>
          <a:p>
            <a:pPr>
              <a:spcBef>
                <a:spcPts val="0"/>
              </a:spcBef>
              <a:buFontTx/>
              <a:buChar char="-"/>
            </a:pPr>
            <a:r>
              <a:rPr lang="en-US" dirty="0"/>
              <a:t>By His death on the cross, He fully endured and appeased the wrath of God toward all people.</a:t>
            </a:r>
          </a:p>
          <a:p>
            <a:pPr>
              <a:spcBef>
                <a:spcPts val="0"/>
              </a:spcBef>
              <a:buFontTx/>
              <a:buChar char="-"/>
            </a:pPr>
            <a:r>
              <a:rPr lang="en-US" dirty="0"/>
              <a:t>And thereby reconciling us to God.</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3591768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redeemed me, a lost and condemned person, purchased and won me from all sins, </a:t>
            </a:r>
            <a:r>
              <a:rPr lang="en-US" b="1" i="1" u="sng" dirty="0"/>
              <a:t>from death</a:t>
            </a:r>
            <a:r>
              <a:rPr lang="en-US" i="1" dirty="0"/>
              <a:t>, and from power of the devil; not with gold or silver, but with His holy, precious blood and with His innocent suffering and death…</a:t>
            </a:r>
          </a:p>
          <a:p>
            <a:pPr marL="0" indent="0">
              <a:spcBef>
                <a:spcPts val="0"/>
              </a:spcBef>
              <a:buNone/>
            </a:pPr>
            <a:endParaRPr lang="en-US" i="1" dirty="0"/>
          </a:p>
          <a:p>
            <a:pPr marL="0" indent="0">
              <a:spcBef>
                <a:spcPts val="0"/>
              </a:spcBef>
              <a:buNone/>
            </a:pPr>
            <a:r>
              <a:rPr lang="en-US" b="1" dirty="0"/>
              <a:t>How did Jesus redeem me from death?</a:t>
            </a:r>
          </a:p>
          <a:p>
            <a:pPr>
              <a:spcBef>
                <a:spcPts val="0"/>
              </a:spcBef>
              <a:buFontTx/>
              <a:buChar char="-"/>
            </a:pPr>
            <a:r>
              <a:rPr lang="en-US" dirty="0"/>
              <a:t>He put death to death by His own death and resurrection.</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3437637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redeemed me, a lost and condemned person, purchased and won me from all sins, from death, and </a:t>
            </a:r>
            <a:r>
              <a:rPr lang="en-US" b="1" i="1" u="sng" dirty="0"/>
              <a:t>from power of the devil</a:t>
            </a:r>
            <a:r>
              <a:rPr lang="en-US" i="1" dirty="0"/>
              <a:t>; not with gold or silver, but with His holy, precious blood and with His innocent suffering and death…</a:t>
            </a:r>
          </a:p>
          <a:p>
            <a:pPr marL="0" indent="0" algn="ctr">
              <a:spcBef>
                <a:spcPts val="0"/>
              </a:spcBef>
              <a:buNone/>
            </a:pPr>
            <a:endParaRPr lang="en-US" i="1" dirty="0"/>
          </a:p>
          <a:p>
            <a:pPr marL="0" indent="0">
              <a:spcBef>
                <a:spcPts val="0"/>
              </a:spcBef>
              <a:buNone/>
            </a:pPr>
            <a:r>
              <a:rPr lang="en-US" b="1" dirty="0"/>
              <a:t>How did Jesus redeem me from the power of the devil?</a:t>
            </a:r>
          </a:p>
          <a:p>
            <a:pPr>
              <a:spcBef>
                <a:spcPts val="0"/>
              </a:spcBef>
              <a:buFontTx/>
              <a:buChar char="-"/>
            </a:pPr>
            <a:r>
              <a:rPr lang="en-US" dirty="0"/>
              <a:t>Christ has completely conquered the devil. </a:t>
            </a:r>
          </a:p>
          <a:p>
            <a:pPr>
              <a:spcBef>
                <a:spcPts val="0"/>
              </a:spcBef>
              <a:buFontTx/>
              <a:buChar char="-"/>
            </a:pPr>
            <a:r>
              <a:rPr lang="en-US" dirty="0"/>
              <a:t>He can no longer accuse us of our sins, and we can resist his temptations.</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29191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…Who has redeemed me, a lost and condemned person, purchased and won me from all sins, from death, and from power of the devil; </a:t>
            </a:r>
            <a:r>
              <a:rPr lang="en-US" b="1" i="1" u="sng" dirty="0"/>
              <a:t>not with gold or silver, but with His holy, precious blood and with His innocent suffering and death…</a:t>
            </a:r>
          </a:p>
          <a:p>
            <a:pPr marL="0" indent="0" algn="ctr">
              <a:spcBef>
                <a:spcPts val="0"/>
              </a:spcBef>
              <a:buNone/>
            </a:pPr>
            <a:endParaRPr lang="en-US" i="1" dirty="0"/>
          </a:p>
          <a:p>
            <a:pPr marL="0" indent="0">
              <a:spcBef>
                <a:spcPts val="0"/>
              </a:spcBef>
              <a:buNone/>
            </a:pPr>
            <a:r>
              <a:rPr lang="en-US" b="1" dirty="0"/>
              <a:t>How did Jesus redeem you?</a:t>
            </a:r>
          </a:p>
          <a:p>
            <a:pPr>
              <a:spcBef>
                <a:spcPts val="0"/>
              </a:spcBef>
              <a:buFontTx/>
              <a:buChar char="-"/>
            </a:pPr>
            <a:r>
              <a:rPr lang="en-US" dirty="0"/>
              <a:t>His blood on the cross purchased you from sin, death, and the devil.  </a:t>
            </a:r>
          </a:p>
          <a:p>
            <a:pPr>
              <a:spcBef>
                <a:spcPts val="0"/>
              </a:spcBef>
              <a:buFontTx/>
              <a:buChar char="-"/>
            </a:pPr>
            <a:r>
              <a:rPr lang="en-US" dirty="0"/>
              <a:t>He became your substitute.  He took your place under God’s judgment against sin.  He paid the penalty of your guilt.</a:t>
            </a:r>
          </a:p>
          <a:p>
            <a:pPr>
              <a:spcBef>
                <a:spcPts val="0"/>
              </a:spcBef>
              <a:buFontTx/>
              <a:buChar char="-"/>
            </a:pPr>
            <a:r>
              <a:rPr lang="en-US" dirty="0"/>
              <a:t>Not only did Christ redeem you but all people.</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645102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Divine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The Agnus Dei (LSB 198)</a:t>
            </a:r>
          </a:p>
          <a:p>
            <a:pPr>
              <a:spcBef>
                <a:spcPts val="0"/>
              </a:spcBef>
              <a:buFontTx/>
              <a:buChar char="-"/>
            </a:pPr>
            <a:r>
              <a:rPr lang="en-US" dirty="0"/>
              <a:t>These words were first spoken by John the Baptist in the public announcement of Jesus’ ministry.</a:t>
            </a:r>
          </a:p>
          <a:p>
            <a:pPr>
              <a:spcBef>
                <a:spcPts val="0"/>
              </a:spcBef>
              <a:buFontTx/>
              <a:buChar char="-"/>
            </a:pPr>
            <a:r>
              <a:rPr lang="en-US" dirty="0"/>
              <a:t>Summarizes what our Lord came to do.</a:t>
            </a:r>
          </a:p>
          <a:p>
            <a:pPr>
              <a:spcBef>
                <a:spcPts val="0"/>
              </a:spcBef>
              <a:buFontTx/>
              <a:buChar char="-"/>
            </a:pPr>
            <a:r>
              <a:rPr lang="en-US" dirty="0"/>
              <a:t>Christ’s death for our sins as the Lamb of God is the only reason for and source of God’s mercy for all people.</a:t>
            </a:r>
          </a:p>
          <a:p>
            <a:pPr>
              <a:spcBef>
                <a:spcPts val="0"/>
              </a:spcBef>
              <a:buFontTx/>
              <a:buChar char="-"/>
            </a:pPr>
            <a:r>
              <a:rPr lang="en-US" dirty="0"/>
              <a:t>These words fixes our eyes upon Jesus as the Savior who bears in His body our sin.</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4281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He descended into hell.  The third day He rose again from the dead. He ascended into heaven and sits at the right handoff God, the Father Almighty. 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Two Natures</a:t>
            </a:r>
          </a:p>
          <a:p>
            <a:pPr marL="0" indent="0" algn="ctr">
              <a:spcBef>
                <a:spcPts val="0"/>
              </a:spcBef>
              <a:buNone/>
            </a:pPr>
            <a:r>
              <a:rPr lang="en-US" i="1" dirty="0"/>
              <a:t>Crucifixion and Death and Burial</a:t>
            </a:r>
          </a:p>
          <a:p>
            <a:pPr marL="0" indent="0" algn="ctr">
              <a:spcBef>
                <a:spcPts val="0"/>
              </a:spcBef>
              <a:buNone/>
            </a:pPr>
            <a:r>
              <a:rPr lang="en-US" i="1" dirty="0"/>
              <a:t>Resurrection</a:t>
            </a:r>
          </a:p>
          <a:p>
            <a:pPr marL="0" indent="0" algn="ctr">
              <a:spcBef>
                <a:spcPts val="0"/>
              </a:spcBef>
              <a:buNone/>
            </a:pPr>
            <a:r>
              <a:rPr lang="en-US" i="1" dirty="0"/>
              <a:t>Ascension</a:t>
            </a:r>
          </a:p>
          <a:p>
            <a:pPr marL="0" indent="0" algn="ctr">
              <a:spcBef>
                <a:spcPts val="0"/>
              </a:spcBef>
              <a:buNone/>
            </a:pPr>
            <a:r>
              <a:rPr lang="en-US" i="1" dirty="0"/>
              <a:t>Final Judgment</a:t>
            </a:r>
          </a:p>
        </p:txBody>
      </p:sp>
    </p:spTree>
    <p:extLst>
      <p:ext uri="{BB962C8B-B14F-4D97-AF65-F5344CB8AC3E}">
        <p14:creationId xmlns:p14="http://schemas.microsoft.com/office/powerpoint/2010/main" val="311529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8D7B52-2599-E54A-A310-39B1B7D1EC1B}"/>
              </a:ext>
            </a:extLst>
          </p:cNvPr>
          <p:cNvPicPr>
            <a:picLocks noChangeAspect="1"/>
          </p:cNvPicPr>
          <p:nvPr/>
        </p:nvPicPr>
        <p:blipFill>
          <a:blip r:embed="rId2" cstate="screen">
            <a:alphaModFix amt="25000"/>
            <a:extLst>
              <a:ext uri="{28A0092B-C50C-407E-A947-70E740481C1C}">
                <a14:useLocalDpi xmlns:a14="http://schemas.microsoft.com/office/drawing/2010/main"/>
              </a:ext>
            </a:extLst>
          </a:blip>
          <a:stretch>
            <a:fillRect/>
          </a:stretch>
        </p:blipFill>
        <p:spPr>
          <a:xfrm>
            <a:off x="2279196" y="13252"/>
            <a:ext cx="4585607" cy="6858000"/>
          </a:xfrm>
          <a:prstGeom prst="rect">
            <a:avLst/>
          </a:prstGeom>
          <a:effectLst>
            <a:softEdge rad="254000"/>
          </a:effectLst>
        </p:spPr>
      </p:pic>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t>The Crucifixion of Our Lord</a:t>
            </a:r>
          </a:p>
        </p:txBody>
      </p:sp>
    </p:spTree>
    <p:extLst>
      <p:ext uri="{BB962C8B-B14F-4D97-AF65-F5344CB8AC3E}">
        <p14:creationId xmlns:p14="http://schemas.microsoft.com/office/powerpoint/2010/main" val="347789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Crucifixion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This evening we will briefly review the crucifixion of Jesus Christ. While we’ve heard it often before – listen carefully again and each time you hear it read or proclaimed.</a:t>
            </a:r>
          </a:p>
          <a:p>
            <a:pPr marL="0" indent="0" algn="ctr">
              <a:spcBef>
                <a:spcPts val="0"/>
              </a:spcBef>
              <a:buNone/>
            </a:pPr>
            <a:endParaRPr lang="en-US" i="1" dirty="0"/>
          </a:p>
          <a:p>
            <a:pPr marL="0" indent="0" algn="ctr">
              <a:spcBef>
                <a:spcPts val="0"/>
              </a:spcBef>
              <a:buNone/>
            </a:pPr>
            <a:r>
              <a:rPr lang="en-US" i="1" dirty="0"/>
              <a:t>This is the center of human history! This is our life in a dying world! This is the center of God’s love for us sinners!  This is the miracle of all the centuries – God in human flesh – dying – even facing damnation for his creatures who have rebelled against Him! This is love beyond telling – and yet we must tell it again and again.</a:t>
            </a:r>
          </a:p>
        </p:txBody>
      </p:sp>
    </p:spTree>
    <p:extLst>
      <p:ext uri="{BB962C8B-B14F-4D97-AF65-F5344CB8AC3E}">
        <p14:creationId xmlns:p14="http://schemas.microsoft.com/office/powerpoint/2010/main" val="266693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18:28-37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Read John 18:28-37</a:t>
            </a:r>
          </a:p>
          <a:p>
            <a:pPr marL="0" indent="0" algn="ctr">
              <a:spcBef>
                <a:spcPts val="0"/>
              </a:spcBef>
              <a:buNone/>
            </a:pPr>
            <a:endParaRPr lang="en-US" b="1" dirty="0"/>
          </a:p>
          <a:p>
            <a:pPr>
              <a:spcBef>
                <a:spcPts val="0"/>
              </a:spcBef>
            </a:pPr>
            <a:r>
              <a:rPr lang="en-US" dirty="0"/>
              <a:t>The religious leaders hand Christ over to Pontus Pilate, the Roman Governor.</a:t>
            </a:r>
          </a:p>
          <a:p>
            <a:pPr>
              <a:spcBef>
                <a:spcPts val="0"/>
              </a:spcBef>
            </a:pPr>
            <a:r>
              <a:rPr lang="en-US" dirty="0"/>
              <a:t>They believed Jesus was guilty of blasphemy.</a:t>
            </a:r>
          </a:p>
          <a:p>
            <a:pPr>
              <a:spcBef>
                <a:spcPts val="0"/>
              </a:spcBef>
            </a:pPr>
            <a:r>
              <a:rPr lang="en-US" dirty="0"/>
              <a:t>However, since they knew Pilate wouldn’t act on that charge, they tried to convince Pilate that Jesus was a political criminal.</a:t>
            </a:r>
          </a:p>
          <a:p>
            <a:pPr>
              <a:spcBef>
                <a:spcPts val="0"/>
              </a:spcBef>
            </a:pPr>
            <a:r>
              <a:rPr lang="en-US" dirty="0"/>
              <a:t>Pilate’s authority to judge and condemn criminals was ultimately given to him by God.</a:t>
            </a:r>
          </a:p>
          <a:p>
            <a:pPr>
              <a:spcBef>
                <a:spcPts val="0"/>
              </a:spcBef>
            </a:pPr>
            <a:r>
              <a:rPr lang="en-US" dirty="0"/>
              <a:t>Pilate makes his judgment sinfully and based upon expedience.</a:t>
            </a:r>
          </a:p>
        </p:txBody>
      </p:sp>
    </p:spTree>
    <p:extLst>
      <p:ext uri="{BB962C8B-B14F-4D97-AF65-F5344CB8AC3E}">
        <p14:creationId xmlns:p14="http://schemas.microsoft.com/office/powerpoint/2010/main" val="355565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18:28-37</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is Pilate’s first question to Jesus?</a:t>
            </a:r>
          </a:p>
          <a:p>
            <a:pPr marL="0" indent="0">
              <a:spcBef>
                <a:spcPts val="0"/>
              </a:spcBef>
              <a:buNone/>
            </a:pPr>
            <a:r>
              <a:rPr lang="en-US" dirty="0"/>
              <a:t>A: “Are you the King of the Jews?” (v.34). This question centered on whether Jesus was a king.</a:t>
            </a:r>
          </a:p>
          <a:p>
            <a:pPr marL="0" indent="0">
              <a:spcBef>
                <a:spcPts val="0"/>
              </a:spcBef>
              <a:buNone/>
            </a:pPr>
            <a:endParaRPr lang="en-US" dirty="0"/>
          </a:p>
          <a:p>
            <a:pPr marL="0" indent="0">
              <a:spcBef>
                <a:spcPts val="0"/>
              </a:spcBef>
              <a:buNone/>
            </a:pPr>
            <a:r>
              <a:rPr lang="en-US" b="1" dirty="0"/>
              <a:t>Q: How did Jesus respond?</a:t>
            </a:r>
          </a:p>
          <a:p>
            <a:pPr marL="0" indent="0">
              <a:spcBef>
                <a:spcPts val="0"/>
              </a:spcBef>
              <a:buNone/>
            </a:pPr>
            <a:r>
              <a:rPr lang="en-US" dirty="0"/>
              <a:t>A: “Do you say this of your own accord, or did others say it to you about me?” (v.34). He goes onto say, “My kingdom is not of this world” (v.36).  </a:t>
            </a:r>
          </a:p>
          <a:p>
            <a:pPr marL="0" indent="0">
              <a:spcBef>
                <a:spcPts val="0"/>
              </a:spcBef>
              <a:buNone/>
            </a:pPr>
            <a:endParaRPr lang="en-US" dirty="0"/>
          </a:p>
          <a:p>
            <a:pPr marL="0" indent="0" algn="ctr">
              <a:spcBef>
                <a:spcPts val="0"/>
              </a:spcBef>
              <a:buNone/>
            </a:pPr>
            <a:r>
              <a:rPr lang="en-US" dirty="0"/>
              <a:t>Jesus was rejecting any worldly political aspirations or rebellious intent.  He came to bear witness to the truth – He was speaking of Himself as the way, the truth, and the life.  The truth is God’s grace for us sinners in Christ Jesus our Lord.</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20894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18:38-19:5</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Read John 18:38-19:5</a:t>
            </a:r>
          </a:p>
          <a:p>
            <a:pPr marL="0" indent="0">
              <a:spcBef>
                <a:spcPts val="0"/>
              </a:spcBef>
              <a:buNone/>
            </a:pPr>
            <a:endParaRPr lang="en-US" dirty="0"/>
          </a:p>
          <a:p>
            <a:pPr marL="0" indent="0">
              <a:spcBef>
                <a:spcPts val="0"/>
              </a:spcBef>
              <a:buNone/>
            </a:pPr>
            <a:r>
              <a:rPr lang="en-US" b="1" dirty="0"/>
              <a:t>Q: How did Pilate respond to Jesus’ comment on truth?</a:t>
            </a:r>
          </a:p>
          <a:p>
            <a:pPr marL="0" indent="0">
              <a:spcBef>
                <a:spcPts val="0"/>
              </a:spcBef>
              <a:buNone/>
            </a:pPr>
            <a:r>
              <a:rPr lang="en-US" dirty="0"/>
              <a:t>A: ”What is truth?” (v.38).  </a:t>
            </a:r>
          </a:p>
          <a:p>
            <a:pPr marL="0" indent="0">
              <a:spcBef>
                <a:spcPts val="0"/>
              </a:spcBef>
              <a:buNone/>
            </a:pPr>
            <a:endParaRPr lang="en-US" dirty="0"/>
          </a:p>
          <a:p>
            <a:pPr marL="0" indent="0" algn="ctr">
              <a:spcBef>
                <a:spcPts val="0"/>
              </a:spcBef>
              <a:buNone/>
            </a:pPr>
            <a:r>
              <a:rPr lang="en-US" dirty="0"/>
              <a:t>Pilate’s question is the question of skeptics and the wise and the cultured. Mankind will only grasp at the truth in futile efforts apart from Christ who is truth.</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22501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18:38-19:5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is Pilate’s initial verdict of Jesus?</a:t>
            </a:r>
          </a:p>
          <a:p>
            <a:pPr marL="0" indent="0">
              <a:spcBef>
                <a:spcPts val="0"/>
              </a:spcBef>
              <a:buNone/>
            </a:pPr>
            <a:r>
              <a:rPr lang="en-US" dirty="0"/>
              <a:t>A: ”I find no guilt in him” (v.38).</a:t>
            </a:r>
          </a:p>
          <a:p>
            <a:pPr marL="0" indent="0">
              <a:spcBef>
                <a:spcPts val="0"/>
              </a:spcBef>
              <a:buNone/>
            </a:pPr>
            <a:endParaRPr lang="en-US" dirty="0"/>
          </a:p>
          <a:p>
            <a:pPr marL="0" indent="0" algn="ctr">
              <a:spcBef>
                <a:spcPts val="0"/>
              </a:spcBef>
              <a:buNone/>
            </a:pPr>
            <a:r>
              <a:rPr lang="en-US" dirty="0"/>
              <a:t>This should have ended it.  However, Pilate makes a foolish concession giving them the choice between releasing an innocent man and a dangerous murderer.  To Pilate’s surprise the crowd wants the murderer released.</a:t>
            </a:r>
          </a:p>
          <a:p>
            <a:pPr marL="0" indent="0" algn="ctr">
              <a:spcBef>
                <a:spcPts val="0"/>
              </a:spcBef>
              <a:buNone/>
            </a:pPr>
            <a:endParaRPr lang="en-US" dirty="0"/>
          </a:p>
          <a:p>
            <a:pPr marL="0" indent="0" algn="ctr">
              <a:spcBef>
                <a:spcPts val="0"/>
              </a:spcBef>
              <a:buNone/>
            </a:pPr>
            <a:r>
              <a:rPr lang="en-US" dirty="0"/>
              <a:t>Pilate proceeds to scourge the man he just declared innocent.  Even when He brought the bloodied Jesus back he repeats, “I find no guilt in Him” (v.6).</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21845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17740</TotalTime>
  <Words>1775</Words>
  <Application>Microsoft Macintosh PowerPoint</Application>
  <PresentationFormat>On-screen Show (4:3)</PresentationFormat>
  <Paragraphs>178</Paragraphs>
  <Slides>22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Courier New</vt:lpstr>
      <vt:lpstr>Palatino Linotype</vt:lpstr>
      <vt:lpstr>Executive</vt:lpstr>
      <vt:lpstr>The Apostles’ Creed</vt:lpstr>
      <vt:lpstr>Review</vt:lpstr>
      <vt:lpstr>The Apostles’ Creed</vt:lpstr>
      <vt:lpstr>The Apostles’ Creed</vt:lpstr>
      <vt:lpstr>The Crucifixion</vt:lpstr>
      <vt:lpstr>John 18:28-37</vt:lpstr>
      <vt:lpstr>John 18:28-37</vt:lpstr>
      <vt:lpstr>John 18:38-19:5</vt:lpstr>
      <vt:lpstr>John 18:38-19:5</vt:lpstr>
      <vt:lpstr>John 18:38-19:5</vt:lpstr>
      <vt:lpstr>John 19:6-16</vt:lpstr>
      <vt:lpstr>John 19:17-30</vt:lpstr>
      <vt:lpstr>John 19:17-30</vt:lpstr>
      <vt:lpstr>The Small Catechism</vt:lpstr>
      <vt:lpstr>The Small Catechism</vt:lpstr>
      <vt:lpstr>The Small Catechism</vt:lpstr>
      <vt:lpstr>The Small Catechism</vt:lpstr>
      <vt:lpstr>The Small Catechism</vt:lpstr>
      <vt:lpstr>The Small Catechism</vt:lpstr>
      <vt:lpstr>The Small Catechism</vt:lpstr>
      <vt:lpstr>The Divine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211</cp:revision>
  <cp:lastPrinted>2019-03-05T14:10:02Z</cp:lastPrinted>
  <dcterms:created xsi:type="dcterms:W3CDTF">2016-10-18T19:14:33Z</dcterms:created>
  <dcterms:modified xsi:type="dcterms:W3CDTF">2019-07-28T13:05:49Z</dcterms:modified>
</cp:coreProperties>
</file>