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19"/>
  </p:notesMasterIdLst>
  <p:sldIdLst>
    <p:sldId id="256" r:id="rId2"/>
    <p:sldId id="258" r:id="rId3"/>
    <p:sldId id="337" r:id="rId4"/>
    <p:sldId id="339" r:id="rId5"/>
    <p:sldId id="340" r:id="rId6"/>
    <p:sldId id="342" r:id="rId7"/>
    <p:sldId id="343" r:id="rId8"/>
    <p:sldId id="344" r:id="rId9"/>
    <p:sldId id="345" r:id="rId10"/>
    <p:sldId id="346" r:id="rId11"/>
    <p:sldId id="347" r:id="rId12"/>
    <p:sldId id="348" r:id="rId13"/>
    <p:sldId id="263" r:id="rId14"/>
    <p:sldId id="338" r:id="rId15"/>
    <p:sldId id="349" r:id="rId16"/>
    <p:sldId id="350" r:id="rId17"/>
    <p:sldId id="27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89" autoAdjust="0"/>
    <p:restoredTop sz="77404" autoAdjust="0"/>
  </p:normalViewPr>
  <p:slideViewPr>
    <p:cSldViewPr snapToGrid="0" snapToObjects="1">
      <p:cViewPr varScale="1">
        <p:scale>
          <a:sx n="96" d="100"/>
          <a:sy n="96" d="100"/>
        </p:scale>
        <p:origin x="1752" y="176"/>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11/6/19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3229729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828542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239667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4160709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1453643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915228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725197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325210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2013749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2302665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684857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97420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99962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4021946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11/6/19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11/6/19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11/6/19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11/6/19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11/6/19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11/6/19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C3D7857-DFBA-6646-B76F-88EB50A6D1E4}"/>
              </a:ext>
            </a:extLst>
          </p:cNvPr>
          <p:cNvPicPr>
            <a:picLocks noChangeAspect="1"/>
          </p:cNvPicPr>
          <p:nvPr/>
        </p:nvPicPr>
        <p:blipFill>
          <a:blip r:embed="rId3" cstate="screen">
            <a:alphaModFix amt="35000"/>
            <a:extLst>
              <a:ext uri="{28A0092B-C50C-407E-A947-70E740481C1C}">
                <a14:useLocalDpi xmlns:a14="http://schemas.microsoft.com/office/drawing/2010/main"/>
              </a:ext>
            </a:extLst>
          </a:blip>
          <a:stretch>
            <a:fillRect/>
          </a:stretch>
        </p:blipFill>
        <p:spPr>
          <a:xfrm>
            <a:off x="1867007" y="0"/>
            <a:ext cx="5409986" cy="6858000"/>
          </a:xfrm>
          <a:prstGeom prst="rect">
            <a:avLst/>
          </a:prstGeom>
          <a:effectLst>
            <a:softEdge rad="330200"/>
          </a:effectLst>
        </p:spPr>
      </p:pic>
      <p:sp>
        <p:nvSpPr>
          <p:cNvPr id="2" name="Title 1"/>
          <p:cNvSpPr>
            <a:spLocks noGrp="1"/>
          </p:cNvSpPr>
          <p:nvPr>
            <p:ph type="ctrTitle"/>
          </p:nvPr>
        </p:nvSpPr>
        <p:spPr/>
        <p:txBody>
          <a:bodyPr anchor="ctr"/>
          <a:lstStyle/>
          <a:p>
            <a:r>
              <a:rPr lang="en-US" dirty="0"/>
              <a:t>The Apostles’</a:t>
            </a:r>
            <a:br>
              <a:rPr lang="en-US" dirty="0"/>
            </a:br>
            <a:r>
              <a:rPr lang="en-US" dirty="0"/>
              <a:t>Creed</a:t>
            </a:r>
          </a:p>
        </p:txBody>
      </p:sp>
      <p:sp>
        <p:nvSpPr>
          <p:cNvPr id="5" name="Subtitle 4"/>
          <p:cNvSpPr>
            <a:spLocks noGrp="1"/>
          </p:cNvSpPr>
          <p:nvPr>
            <p:ph type="subTitle" idx="1"/>
          </p:nvPr>
        </p:nvSpPr>
        <p:spPr>
          <a:xfrm>
            <a:off x="1371600" y="3903154"/>
            <a:ext cx="6400800" cy="1219200"/>
          </a:xfrm>
        </p:spPr>
        <p:txBody>
          <a:bodyPr/>
          <a:lstStyle/>
          <a:p>
            <a:r>
              <a:rPr lang="en-US" b="1" i="1" dirty="0">
                <a:solidFill>
                  <a:schemeClr val="tx1">
                    <a:lumMod val="65000"/>
                    <a:lumOff val="35000"/>
                  </a:schemeClr>
                </a:solidFill>
              </a:rPr>
              <a:t>Second Article – Part 1</a:t>
            </a:r>
          </a:p>
        </p:txBody>
      </p:sp>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Jesus is True God</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i="1" dirty="0"/>
              <a:t>“Why is it necessary for Jesus to be true God?”</a:t>
            </a:r>
          </a:p>
          <a:p>
            <a:pPr>
              <a:buFontTx/>
              <a:buChar char="-"/>
            </a:pPr>
            <a:r>
              <a:rPr lang="en-US" dirty="0"/>
              <a:t>John 14:9</a:t>
            </a:r>
          </a:p>
          <a:p>
            <a:pPr lvl="1">
              <a:buFontTx/>
              <a:buChar char="-"/>
            </a:pPr>
            <a:r>
              <a:rPr lang="en-US" dirty="0"/>
              <a:t>As true God, Christ reveals God to us.</a:t>
            </a:r>
          </a:p>
          <a:p>
            <a:pPr>
              <a:buFontTx/>
              <a:buChar char="-"/>
            </a:pPr>
            <a:r>
              <a:rPr lang="en-US" dirty="0"/>
              <a:t>1 Peter 1:18-19</a:t>
            </a:r>
          </a:p>
          <a:p>
            <a:pPr lvl="1">
              <a:buFontTx/>
              <a:buChar char="-"/>
            </a:pPr>
            <a:r>
              <a:rPr lang="en-US" dirty="0"/>
              <a:t>As true God, Christ has provided a sufficient ransom and atonement for the sins of the world by His death on the cross.</a:t>
            </a:r>
          </a:p>
          <a:p>
            <a:pPr>
              <a:buFontTx/>
              <a:buChar char="-"/>
            </a:pPr>
            <a:r>
              <a:rPr lang="en-US" dirty="0"/>
              <a:t>Matt. 28:20</a:t>
            </a:r>
          </a:p>
          <a:p>
            <a:pPr lvl="1">
              <a:buFontTx/>
              <a:buChar char="-"/>
            </a:pPr>
            <a:r>
              <a:rPr lang="en-US" dirty="0"/>
              <a:t>As true God, Christ is always with us.</a:t>
            </a:r>
          </a:p>
          <a:p>
            <a:pPr>
              <a:buFontTx/>
              <a:buChar char="-"/>
            </a:pPr>
            <a:r>
              <a:rPr lang="en-US" dirty="0"/>
              <a:t>1 John 2:1</a:t>
            </a:r>
          </a:p>
          <a:p>
            <a:pPr lvl="1">
              <a:buFontTx/>
              <a:buChar char="-"/>
            </a:pPr>
            <a:r>
              <a:rPr lang="en-US" dirty="0"/>
              <a:t>As true God, Christ intercedes for us before the Father.</a:t>
            </a:r>
          </a:p>
          <a:p>
            <a:pPr>
              <a:buFontTx/>
              <a:buChar char="-"/>
            </a:pPr>
            <a:r>
              <a:rPr lang="en-US" dirty="0"/>
              <a:t>Eph. 4:10</a:t>
            </a:r>
          </a:p>
          <a:p>
            <a:pPr lvl="1">
              <a:buFontTx/>
              <a:buChar char="-"/>
            </a:pPr>
            <a:r>
              <a:rPr lang="en-US" dirty="0"/>
              <a:t>As true God, Christ rules over creation and the Church.</a:t>
            </a:r>
          </a:p>
          <a:p>
            <a:pPr>
              <a:buFontTx/>
              <a:buChar char="-"/>
            </a:pPr>
            <a:r>
              <a:rPr lang="en-US" dirty="0"/>
              <a:t>John 5:27</a:t>
            </a:r>
          </a:p>
          <a:p>
            <a:pPr lvl="1">
              <a:buFontTx/>
              <a:buChar char="-"/>
            </a:pPr>
            <a:r>
              <a:rPr lang="en-US" dirty="0"/>
              <a:t>As true God, Christ has authority to judge and forgive sins.</a:t>
            </a:r>
          </a:p>
          <a:p>
            <a:pPr algn="ctr">
              <a:buFontTx/>
              <a:buChar char="-"/>
            </a:pPr>
            <a:endParaRPr lang="en-US" dirty="0"/>
          </a:p>
        </p:txBody>
      </p:sp>
    </p:spTree>
    <p:extLst>
      <p:ext uri="{BB962C8B-B14F-4D97-AF65-F5344CB8AC3E}">
        <p14:creationId xmlns:p14="http://schemas.microsoft.com/office/powerpoint/2010/main" val="1879917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Jesus is True Man</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i="1" dirty="0"/>
              <a:t>“Why is it necessary for Jesus to be true man?”</a:t>
            </a:r>
          </a:p>
          <a:p>
            <a:pPr>
              <a:buFontTx/>
              <a:buChar char="-"/>
            </a:pPr>
            <a:r>
              <a:rPr lang="en-US" dirty="0"/>
              <a:t>Romans 1:3</a:t>
            </a:r>
          </a:p>
          <a:p>
            <a:pPr lvl="1">
              <a:buFontTx/>
              <a:buChar char="-"/>
            </a:pPr>
            <a:r>
              <a:rPr lang="en-US" dirty="0"/>
              <a:t>As true man, Christ has human ancestry.  He’s from the line of David.</a:t>
            </a:r>
          </a:p>
          <a:p>
            <a:pPr>
              <a:buFontTx/>
              <a:buChar char="-"/>
            </a:pPr>
            <a:r>
              <a:rPr lang="en-US" dirty="0"/>
              <a:t>Luke 24:39</a:t>
            </a:r>
          </a:p>
          <a:p>
            <a:pPr lvl="1">
              <a:buFontTx/>
              <a:buChar char="-"/>
            </a:pPr>
            <a:r>
              <a:rPr lang="en-US" dirty="0"/>
              <a:t>As true man, Christ has a human body and soul.</a:t>
            </a:r>
          </a:p>
          <a:p>
            <a:pPr>
              <a:buFontTx/>
              <a:buChar char="-"/>
            </a:pPr>
            <a:r>
              <a:rPr lang="en-US" dirty="0"/>
              <a:t>Matthew 4:2</a:t>
            </a:r>
          </a:p>
          <a:p>
            <a:pPr lvl="1">
              <a:buFontTx/>
              <a:buChar char="-"/>
            </a:pPr>
            <a:r>
              <a:rPr lang="en-US" dirty="0"/>
              <a:t>As true man, Christ has human needs and feelings.</a:t>
            </a:r>
          </a:p>
          <a:p>
            <a:pPr>
              <a:buFontTx/>
              <a:buChar char="-"/>
            </a:pPr>
            <a:r>
              <a:rPr lang="en-US" dirty="0"/>
              <a:t>Romans 5:19</a:t>
            </a:r>
          </a:p>
          <a:p>
            <a:pPr lvl="1">
              <a:buFontTx/>
              <a:buChar char="-"/>
            </a:pPr>
            <a:r>
              <a:rPr lang="en-US" dirty="0"/>
              <a:t>As true man, Christ fulfilled our obligation to keep the Law (His active obedience).</a:t>
            </a:r>
          </a:p>
          <a:p>
            <a:pPr>
              <a:buFontTx/>
              <a:buChar char="-"/>
            </a:pPr>
            <a:r>
              <a:rPr lang="en-US" dirty="0"/>
              <a:t>Hebrews 2:14</a:t>
            </a:r>
          </a:p>
          <a:p>
            <a:pPr lvl="1">
              <a:buFontTx/>
              <a:buChar char="-"/>
            </a:pPr>
            <a:r>
              <a:rPr lang="en-US" dirty="0"/>
              <a:t>As true man, Christ suffered and died to pay the penalty of our sins (His passive obedience).</a:t>
            </a:r>
          </a:p>
          <a:p>
            <a:pPr>
              <a:buFontTx/>
              <a:buChar char="-"/>
            </a:pPr>
            <a:r>
              <a:rPr lang="en-US" dirty="0"/>
              <a:t>1 Cor. 15:57</a:t>
            </a:r>
          </a:p>
          <a:p>
            <a:pPr lvl="1">
              <a:buFontTx/>
              <a:buChar char="-"/>
            </a:pPr>
            <a:r>
              <a:rPr lang="en-US" dirty="0"/>
              <a:t>As true man, He overcame death so that we too can be raised from death.</a:t>
            </a:r>
          </a:p>
          <a:p>
            <a:pPr lvl="1">
              <a:buFontTx/>
              <a:buChar char="-"/>
            </a:pPr>
            <a:endParaRPr lang="en-US" dirty="0"/>
          </a:p>
          <a:p>
            <a:pPr algn="ctr">
              <a:buFontTx/>
              <a:buChar char="-"/>
            </a:pPr>
            <a:endParaRPr lang="en-US" dirty="0"/>
          </a:p>
        </p:txBody>
      </p:sp>
    </p:spTree>
    <p:extLst>
      <p:ext uri="{BB962C8B-B14F-4D97-AF65-F5344CB8AC3E}">
        <p14:creationId xmlns:p14="http://schemas.microsoft.com/office/powerpoint/2010/main" val="306752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Two Natures of Christ</a:t>
            </a:r>
          </a:p>
        </p:txBody>
      </p:sp>
      <p:sp>
        <p:nvSpPr>
          <p:cNvPr id="3" name="Content Placeholder 2"/>
          <p:cNvSpPr>
            <a:spLocks noGrp="1"/>
          </p:cNvSpPr>
          <p:nvPr>
            <p:ph idx="1"/>
          </p:nvPr>
        </p:nvSpPr>
        <p:spPr>
          <a:xfrm>
            <a:off x="457200" y="914400"/>
            <a:ext cx="8229600" cy="5740118"/>
          </a:xfrm>
        </p:spPr>
        <p:txBody>
          <a:bodyPr numCol="1">
            <a:normAutofit/>
          </a:bodyPr>
          <a:lstStyle/>
          <a:p>
            <a:pPr marL="57150" indent="0">
              <a:buNone/>
            </a:pPr>
            <a:r>
              <a:rPr lang="en-US" dirty="0"/>
              <a:t>We confess that the divine and the human natures are united in Jesus Christ.  This personal union began when He became man (incarnation) and continues forever.</a:t>
            </a:r>
          </a:p>
          <a:p>
            <a:pPr marL="57150" indent="0">
              <a:buNone/>
            </a:pPr>
            <a:endParaRPr lang="en-US" dirty="0"/>
          </a:p>
          <a:p>
            <a:pPr marL="57150" indent="0">
              <a:buNone/>
            </a:pPr>
            <a:r>
              <a:rPr lang="en-US" dirty="0"/>
              <a:t>John 1:14 – The Word became flesh and dwelt among us, and we have seen His glory, glory as of the only Son from the Father, full of grace and truth.</a:t>
            </a:r>
          </a:p>
          <a:p>
            <a:pPr marL="57150" indent="0">
              <a:buNone/>
            </a:pPr>
            <a:endParaRPr lang="en-US" dirty="0"/>
          </a:p>
          <a:p>
            <a:pPr marL="57150" indent="0">
              <a:buNone/>
            </a:pPr>
            <a:r>
              <a:rPr lang="en-US" dirty="0"/>
              <a:t>Colossians 2:9 – In Him [Christ] the whole fullness of the deity dwells bodily.</a:t>
            </a:r>
          </a:p>
          <a:p>
            <a:pPr algn="ctr">
              <a:buFontTx/>
              <a:buChar char="-"/>
            </a:pPr>
            <a:endParaRPr lang="en-US" dirty="0"/>
          </a:p>
        </p:txBody>
      </p:sp>
    </p:spTree>
    <p:extLst>
      <p:ext uri="{BB962C8B-B14F-4D97-AF65-F5344CB8AC3E}">
        <p14:creationId xmlns:p14="http://schemas.microsoft.com/office/powerpoint/2010/main" val="47561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i="1" dirty="0"/>
              <a:t>And in Jesus Christ, His only Son, our Lord, who was conceived by the Holy Spirit, born of the Virgin Mary, suffered under Pontius Pilate, was crucified, died and was buried.  He descended into hell.  The third day He rose again from the dead. He ascended into heaven and sits at the right handoff God, the Father Almighty. From thence He will come to judge the living and the dead.</a:t>
            </a:r>
          </a:p>
          <a:p>
            <a:pPr marL="0" indent="0" algn="ctr">
              <a:spcBef>
                <a:spcPts val="0"/>
              </a:spcBef>
              <a:buNone/>
            </a:pPr>
            <a:endParaRPr lang="en-US" dirty="0"/>
          </a:p>
        </p:txBody>
      </p:sp>
    </p:spTree>
    <p:extLst>
      <p:ext uri="{BB962C8B-B14F-4D97-AF65-F5344CB8AC3E}">
        <p14:creationId xmlns:p14="http://schemas.microsoft.com/office/powerpoint/2010/main" val="1622610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lgn="ctr">
              <a:spcBef>
                <a:spcPts val="0"/>
              </a:spcBef>
              <a:buNone/>
            </a:pPr>
            <a:r>
              <a:rPr lang="en-US" b="1" i="1" dirty="0"/>
              <a:t>What does this mean? </a:t>
            </a:r>
            <a:r>
              <a:rPr lang="en-US" i="1" dirty="0"/>
              <a:t>I believe that Jesus Christ, true God, begotten of the Father from eternity, and also true man, born of the Virgin Mary, is my Lord,</a:t>
            </a:r>
          </a:p>
          <a:p>
            <a:pPr marL="0" indent="0" algn="ctr">
              <a:spcBef>
                <a:spcPts val="0"/>
              </a:spcBef>
              <a:buNone/>
            </a:pPr>
            <a:endParaRPr lang="en-US" i="1" dirty="0"/>
          </a:p>
          <a:p>
            <a:pPr marL="0" indent="0" algn="ctr">
              <a:spcBef>
                <a:spcPts val="0"/>
              </a:spcBef>
              <a:buNone/>
            </a:pPr>
            <a:r>
              <a:rPr lang="en-US" i="1" dirty="0"/>
              <a:t>Who has redeemed me, a lost and condemned person, purchased and won me from all sins, from death, and from power of the devil; not with gold or silver, but with His holy, precious blood and with His innocent suffering and death, </a:t>
            </a:r>
          </a:p>
          <a:p>
            <a:pPr marL="0" indent="0" algn="ctr">
              <a:spcBef>
                <a:spcPts val="0"/>
              </a:spcBef>
              <a:buNone/>
            </a:pPr>
            <a:endParaRPr lang="en-US" i="1" dirty="0"/>
          </a:p>
          <a:p>
            <a:pPr marL="0" indent="0" algn="ctr">
              <a:spcBef>
                <a:spcPts val="0"/>
              </a:spcBef>
              <a:buNone/>
            </a:pPr>
            <a:r>
              <a:rPr lang="en-US" i="1" dirty="0"/>
              <a:t>that I may be His own and live under Him in His kingdom and serve Him in everlasting righteousness, innocence, and blessedness, just as He is risen from the dead, lives and reigns to all eternity.</a:t>
            </a:r>
          </a:p>
          <a:p>
            <a:pPr marL="0" indent="0" algn="ctr">
              <a:spcBef>
                <a:spcPts val="0"/>
              </a:spcBef>
              <a:buNone/>
            </a:pPr>
            <a:endParaRPr lang="en-US" i="1" dirty="0"/>
          </a:p>
          <a:p>
            <a:pPr marL="0" indent="0" algn="ctr">
              <a:spcBef>
                <a:spcPts val="0"/>
              </a:spcBef>
              <a:buNone/>
            </a:pPr>
            <a:r>
              <a:rPr lang="en-US" i="1" dirty="0"/>
              <a:t>This is most certainly true.</a:t>
            </a:r>
          </a:p>
          <a:p>
            <a:pPr marL="0" indent="0" algn="ctr">
              <a:spcBef>
                <a:spcPts val="0"/>
              </a:spcBef>
              <a:buNone/>
            </a:pPr>
            <a:endParaRPr lang="en-US" dirty="0"/>
          </a:p>
        </p:txBody>
      </p:sp>
    </p:spTree>
    <p:extLst>
      <p:ext uri="{BB962C8B-B14F-4D97-AF65-F5344CB8AC3E}">
        <p14:creationId xmlns:p14="http://schemas.microsoft.com/office/powerpoint/2010/main" val="1082965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lgn="ctr">
              <a:spcBef>
                <a:spcPts val="0"/>
              </a:spcBef>
              <a:buNone/>
            </a:pPr>
            <a:r>
              <a:rPr lang="en-US" b="1" i="1" dirty="0"/>
              <a:t>What does this mean? </a:t>
            </a:r>
            <a:r>
              <a:rPr lang="en-US" i="1" dirty="0"/>
              <a:t>I believe that Jesus Christ, true God, begotten of the Father from eternity, and also true man, born of the Virgin Mary, is my Lord…</a:t>
            </a:r>
          </a:p>
          <a:p>
            <a:pPr marL="0" indent="0" algn="ctr">
              <a:spcBef>
                <a:spcPts val="0"/>
              </a:spcBef>
              <a:buNone/>
            </a:pPr>
            <a:endParaRPr lang="en-US" i="1" dirty="0"/>
          </a:p>
          <a:p>
            <a:pPr marL="0" indent="0">
              <a:spcBef>
                <a:spcPts val="0"/>
              </a:spcBef>
              <a:buNone/>
            </a:pPr>
            <a:r>
              <a:rPr lang="en-US" dirty="0"/>
              <a:t>Jesus: The proper name given to the Son of God at His conception and birth that means “The LORD saves.”</a:t>
            </a:r>
          </a:p>
          <a:p>
            <a:pPr marL="0" indent="0">
              <a:spcBef>
                <a:spcPts val="0"/>
              </a:spcBef>
              <a:buNone/>
            </a:pPr>
            <a:endParaRPr lang="en-US" dirty="0"/>
          </a:p>
          <a:p>
            <a:pPr marL="0" indent="0">
              <a:spcBef>
                <a:spcPts val="0"/>
              </a:spcBef>
              <a:buNone/>
            </a:pPr>
            <a:r>
              <a:rPr lang="en-US" dirty="0"/>
              <a:t>Christ: The title given to Jesus that means “Anointed One” and the fulfiller of the entire OT.</a:t>
            </a:r>
          </a:p>
          <a:p>
            <a:pPr marL="0" indent="0">
              <a:spcBef>
                <a:spcPts val="0"/>
              </a:spcBef>
              <a:buNone/>
            </a:pPr>
            <a:endParaRPr lang="en-US" dirty="0"/>
          </a:p>
          <a:p>
            <a:pPr marL="0" indent="0">
              <a:spcBef>
                <a:spcPts val="0"/>
              </a:spcBef>
              <a:buNone/>
            </a:pPr>
            <a:r>
              <a:rPr lang="en-US" dirty="0"/>
              <a:t>Begotten: The eternal, unique (one-of-a-kind) sharing of the Father’s essence with the Son.</a:t>
            </a:r>
          </a:p>
          <a:p>
            <a:pPr marL="0" indent="0">
              <a:spcBef>
                <a:spcPts val="0"/>
              </a:spcBef>
              <a:buNone/>
            </a:pPr>
            <a:endParaRPr lang="en-US" dirty="0"/>
          </a:p>
          <a:p>
            <a:pPr marL="0" indent="0">
              <a:spcBef>
                <a:spcPts val="0"/>
              </a:spcBef>
              <a:buNone/>
            </a:pPr>
            <a:r>
              <a:rPr lang="en-US" dirty="0"/>
              <a:t>Incarnation: The Son of God taking on human </a:t>
            </a:r>
            <a:r>
              <a:rPr lang="en-US" dirty="0" err="1"/>
              <a:t>feslh</a:t>
            </a:r>
            <a:r>
              <a:rPr lang="en-US" dirty="0"/>
              <a:t> and becoming man in His conception, so that there is a union of the divine person of the Son of God with the human nature.</a:t>
            </a:r>
          </a:p>
          <a:p>
            <a:pPr marL="0" indent="0">
              <a:spcBef>
                <a:spcPts val="0"/>
              </a:spcBef>
              <a:buNone/>
            </a:pPr>
            <a:endParaRPr lang="en-US" i="1" dirty="0"/>
          </a:p>
        </p:txBody>
      </p:sp>
    </p:spTree>
    <p:extLst>
      <p:ext uri="{BB962C8B-B14F-4D97-AF65-F5344CB8AC3E}">
        <p14:creationId xmlns:p14="http://schemas.microsoft.com/office/powerpoint/2010/main" val="38041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i="1" dirty="0"/>
              <a:t>What does this mean? </a:t>
            </a:r>
            <a:r>
              <a:rPr lang="en-US" i="1" dirty="0"/>
              <a:t>I believe that Jesus Christ, true God, begotten of the Father from eternity, and also true man, born of the Virgin Mary, is my Lord…</a:t>
            </a:r>
          </a:p>
          <a:p>
            <a:pPr marL="0" indent="0" algn="ctr">
              <a:spcBef>
                <a:spcPts val="0"/>
              </a:spcBef>
              <a:buNone/>
            </a:pPr>
            <a:endParaRPr lang="en-US" i="1" dirty="0"/>
          </a:p>
          <a:p>
            <a:pPr marL="0" indent="0">
              <a:spcBef>
                <a:spcPts val="0"/>
              </a:spcBef>
              <a:buNone/>
            </a:pPr>
            <a:r>
              <a:rPr lang="en-US" b="1" dirty="0"/>
              <a:t>Q: What does it mean to confess that Jesus Christ is my Lord?</a:t>
            </a:r>
          </a:p>
          <a:p>
            <a:pPr marL="0" indent="0">
              <a:spcBef>
                <a:spcPts val="0"/>
              </a:spcBef>
              <a:buNone/>
            </a:pPr>
            <a:r>
              <a:rPr lang="en-US" dirty="0"/>
              <a:t>A: It means to acknowledge that he rules over all things as our Creator and Redeemer, and that Jesus is the Lord God Himself in our human flesh.  It is He who has given us eternal life and taken us under His eternal care and protection through His life-giving sacrifice on the cross.</a:t>
            </a:r>
          </a:p>
        </p:txBody>
      </p:sp>
    </p:spTree>
    <p:extLst>
      <p:ext uri="{BB962C8B-B14F-4D97-AF65-F5344CB8AC3E}">
        <p14:creationId xmlns:p14="http://schemas.microsoft.com/office/powerpoint/2010/main" val="14839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i="1" dirty="0"/>
              <a:t>Worksheet</a:t>
            </a:r>
          </a:p>
        </p:txBody>
      </p:sp>
    </p:spTree>
    <p:extLst>
      <p:ext uri="{BB962C8B-B14F-4D97-AF65-F5344CB8AC3E}">
        <p14:creationId xmlns:p14="http://schemas.microsoft.com/office/powerpoint/2010/main" val="315171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a:t>
            </a:r>
            <a:r>
              <a:rPr lang="en-US" baseline="30000" dirty="0"/>
              <a:t>nd</a:t>
            </a:r>
            <a:r>
              <a:rPr lang="en-US" dirty="0"/>
              <a:t> Article of the Creed</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Two thousand years after He lived, Jesus is one of the most famous people in the world.  People around the globe recognize His name.  Even religions outside of Christianity see Jesus as an important person.</a:t>
            </a:r>
          </a:p>
          <a:p>
            <a:pPr marL="0" indent="0" algn="ctr">
              <a:buNone/>
            </a:pPr>
            <a:endParaRPr lang="en-US" dirty="0"/>
          </a:p>
          <a:p>
            <a:pPr marL="0" indent="0" algn="ctr">
              <a:buNone/>
            </a:pPr>
            <a:r>
              <a:rPr lang="en-US" dirty="0"/>
              <a:t>Jesus once asked His disciples the question, “Who do people say that I am?” (Mark 8:27).</a:t>
            </a:r>
          </a:p>
          <a:p>
            <a:pPr marL="0" indent="0" algn="ctr">
              <a:buNone/>
            </a:pPr>
            <a:endParaRPr lang="en-US" dirty="0"/>
          </a:p>
          <a:p>
            <a:pPr marL="0" indent="0" algn="ctr">
              <a:buNone/>
            </a:pPr>
            <a:r>
              <a:rPr lang="en-US" b="1" dirty="0"/>
              <a:t>Question:</a:t>
            </a:r>
          </a:p>
          <a:p>
            <a:pPr marL="0" indent="0" algn="ctr">
              <a:buNone/>
            </a:pPr>
            <a:r>
              <a:rPr lang="en-US" b="1" dirty="0"/>
              <a:t>What have you heard other people say about Jesus?</a:t>
            </a:r>
          </a:p>
          <a:p>
            <a:pPr marL="0" indent="0" algn="ctr">
              <a:buNone/>
            </a:pPr>
            <a:endParaRPr lang="en-US" b="1" dirty="0"/>
          </a:p>
          <a:p>
            <a:pPr marL="0" indent="0" algn="ctr">
              <a:buNone/>
            </a:pPr>
            <a:r>
              <a:rPr lang="en-US" dirty="0"/>
              <a:t>As we go through the 2</a:t>
            </a:r>
            <a:r>
              <a:rPr lang="en-US" baseline="30000" dirty="0"/>
              <a:t>nd</a:t>
            </a:r>
            <a:r>
              <a:rPr lang="en-US" dirty="0"/>
              <a:t> Article of the Creed, we’re going to see what Scripture says about Jesus.</a:t>
            </a:r>
          </a:p>
        </p:txBody>
      </p:sp>
    </p:spTree>
    <p:extLst>
      <p:ext uri="{BB962C8B-B14F-4D97-AF65-F5344CB8AC3E}">
        <p14:creationId xmlns:p14="http://schemas.microsoft.com/office/powerpoint/2010/main" val="94923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1:26-30</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Read Luke 1:26-30</a:t>
            </a:r>
          </a:p>
          <a:p>
            <a:pPr marL="0" indent="0" algn="ctr">
              <a:buNone/>
            </a:pPr>
            <a:endParaRPr lang="en-US" dirty="0"/>
          </a:p>
          <a:p>
            <a:pPr marL="0" indent="0">
              <a:buNone/>
            </a:pPr>
            <a:r>
              <a:rPr lang="en-US" b="1" dirty="0"/>
              <a:t>Q: What do we know about Mary?</a:t>
            </a:r>
          </a:p>
          <a:p>
            <a:pPr marL="0" indent="0">
              <a:buNone/>
            </a:pPr>
            <a:r>
              <a:rPr lang="en-US" dirty="0"/>
              <a:t>A: Mary was:</a:t>
            </a:r>
          </a:p>
          <a:p>
            <a:pPr>
              <a:buFontTx/>
              <a:buChar char="-"/>
            </a:pPr>
            <a:r>
              <a:rPr lang="en-US" dirty="0"/>
              <a:t>Betrothed to a man name Joseph (She was engaged).</a:t>
            </a:r>
          </a:p>
          <a:p>
            <a:pPr>
              <a:buFontTx/>
              <a:buChar char="-"/>
            </a:pPr>
            <a:r>
              <a:rPr lang="en-US" dirty="0"/>
              <a:t>a virgin woman (She didn’t have sexual relations).</a:t>
            </a:r>
          </a:p>
          <a:p>
            <a:pPr>
              <a:buFontTx/>
              <a:buChar char="-"/>
            </a:pPr>
            <a:endParaRPr lang="en-US" dirty="0"/>
          </a:p>
          <a:p>
            <a:pPr marL="0" indent="0">
              <a:buNone/>
            </a:pPr>
            <a:r>
              <a:rPr lang="en-US" b="1" dirty="0"/>
              <a:t>Q: What do the angle’s greeting, “O favored one,” indicate?</a:t>
            </a:r>
          </a:p>
          <a:p>
            <a:pPr marL="0" indent="0">
              <a:buNone/>
            </a:pPr>
            <a:r>
              <a:rPr lang="en-US" dirty="0"/>
              <a:t>A: She was chosen by God, by grace alone, to be the mother of the eternal Son.  </a:t>
            </a:r>
          </a:p>
        </p:txBody>
      </p:sp>
    </p:spTree>
    <p:extLst>
      <p:ext uri="{BB962C8B-B14F-4D97-AF65-F5344CB8AC3E}">
        <p14:creationId xmlns:p14="http://schemas.microsoft.com/office/powerpoint/2010/main" val="233597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1:26-30</a:t>
            </a:r>
          </a:p>
        </p:txBody>
      </p:sp>
      <p:sp>
        <p:nvSpPr>
          <p:cNvPr id="3" name="Content Placeholder 2"/>
          <p:cNvSpPr>
            <a:spLocks noGrp="1"/>
          </p:cNvSpPr>
          <p:nvPr>
            <p:ph idx="1"/>
          </p:nvPr>
        </p:nvSpPr>
        <p:spPr>
          <a:xfrm>
            <a:off x="457200" y="914400"/>
            <a:ext cx="8229600" cy="5740118"/>
          </a:xfrm>
        </p:spPr>
        <p:txBody>
          <a:bodyPr numCol="1">
            <a:normAutofit lnSpcReduction="10000"/>
          </a:bodyPr>
          <a:lstStyle/>
          <a:p>
            <a:pPr marL="0" indent="0" algn="ctr">
              <a:buNone/>
            </a:pPr>
            <a:r>
              <a:rPr lang="en-US" dirty="0"/>
              <a:t>Since the time of the promise to Adam and Eve in Genesis 3:15, the faithful have been looking for the “Seed of the woman” who would crush the devil’s hold on man and take away sin and death. Mary was a woman, she was of the proper lineage, she lived at the right time and place, she was of the house of David. Yet, these were all gifts of God of which she could not boast.</a:t>
            </a:r>
          </a:p>
          <a:p>
            <a:pPr marL="0" indent="0" algn="ctr">
              <a:buNone/>
            </a:pPr>
            <a:endParaRPr lang="en-US" dirty="0"/>
          </a:p>
          <a:p>
            <a:pPr marL="0" indent="0" algn="ctr">
              <a:buNone/>
            </a:pPr>
            <a:r>
              <a:rPr lang="en-US" dirty="0"/>
              <a:t>Mary wasn’t perfect for even she recognizes her need for a Savior (See Luke 1:47).  God’s choice of Mary, like His call to very Christian, was a choice of mercy and love without any merit or contribution on her part.  God had come to save man as He had promised. He had come to save Mary from her sin too.  This is why she need not fear!</a:t>
            </a:r>
          </a:p>
          <a:p>
            <a:pPr>
              <a:buFontTx/>
              <a:buChar char="-"/>
            </a:pPr>
            <a:endParaRPr lang="en-US" dirty="0"/>
          </a:p>
        </p:txBody>
      </p:sp>
    </p:spTree>
    <p:extLst>
      <p:ext uri="{BB962C8B-B14F-4D97-AF65-F5344CB8AC3E}">
        <p14:creationId xmlns:p14="http://schemas.microsoft.com/office/powerpoint/2010/main" val="97504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1:31-35</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As sin entered the world through the ears of a woman Eve, “Did God really say?” so the Savior from sin enters the world through the ears and the womb of the woman Mary, “Let it be according to your word.”</a:t>
            </a:r>
          </a:p>
          <a:p>
            <a:pPr marL="0" indent="0">
              <a:buNone/>
            </a:pPr>
            <a:endParaRPr lang="en-US" dirty="0"/>
          </a:p>
          <a:p>
            <a:pPr marL="0" indent="0">
              <a:buNone/>
            </a:pPr>
            <a:r>
              <a:rPr lang="en-US" dirty="0"/>
              <a:t>As at creation, what God says (i.e. let there be…), He did.  So here (You will conceive…), He did.</a:t>
            </a:r>
          </a:p>
          <a:p>
            <a:pPr marL="0" indent="0">
              <a:buNone/>
            </a:pPr>
            <a:endParaRPr lang="en-US" dirty="0"/>
          </a:p>
          <a:p>
            <a:pPr marL="0" indent="0">
              <a:buNone/>
            </a:pPr>
            <a:r>
              <a:rPr lang="en-US" dirty="0"/>
              <a:t>For a few months, the location of God’s presence on earth shifts from the temple to the womb of the Virgin Mary.  The God who is every where was there in Mary’s womb for us – that is to redeem us from sin and death.</a:t>
            </a:r>
          </a:p>
        </p:txBody>
      </p:sp>
    </p:spTree>
    <p:extLst>
      <p:ext uri="{BB962C8B-B14F-4D97-AF65-F5344CB8AC3E}">
        <p14:creationId xmlns:p14="http://schemas.microsoft.com/office/powerpoint/2010/main" val="439140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1:36-38</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Read Luke 1:36-38</a:t>
            </a:r>
          </a:p>
          <a:p>
            <a:pPr marL="0" indent="0">
              <a:buNone/>
            </a:pPr>
            <a:endParaRPr lang="en-US" dirty="0"/>
          </a:p>
          <a:p>
            <a:pPr marL="0" indent="0" algn="ctr">
              <a:buNone/>
            </a:pPr>
            <a:r>
              <a:rPr lang="en-US" dirty="0"/>
              <a:t>“Nothing will be impossible with God” (Luke 1:37).</a:t>
            </a:r>
          </a:p>
          <a:p>
            <a:pPr marL="0" indent="0">
              <a:buNone/>
            </a:pPr>
            <a:endParaRPr lang="en-US" dirty="0"/>
          </a:p>
          <a:p>
            <a:pPr marL="0" indent="0" algn="ctr">
              <a:buNone/>
            </a:pPr>
            <a:r>
              <a:rPr lang="en-US" dirty="0"/>
              <a:t>Please understand the context for these words.  This is one of the most misunderstood and abused promises of the Bible.  What God is saying is that “nothing will be impossible in His gracious action to save us from sin and death and hell.” Not even God becoming Man! Creation is impossible for man to accomplish, but not for God. Redemption is impossible for man to accomplish, but not for God.</a:t>
            </a:r>
          </a:p>
        </p:txBody>
      </p:sp>
    </p:spTree>
    <p:extLst>
      <p:ext uri="{BB962C8B-B14F-4D97-AF65-F5344CB8AC3E}">
        <p14:creationId xmlns:p14="http://schemas.microsoft.com/office/powerpoint/2010/main" val="2820219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a:t>
            </a:r>
            <a:r>
              <a:rPr lang="en-US" baseline="30000" dirty="0"/>
              <a:t>nd</a:t>
            </a:r>
            <a:r>
              <a:rPr lang="en-US" dirty="0"/>
              <a:t> Article of the Creed</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What do you think we started with the story of Jesus’ birth?</a:t>
            </a:r>
          </a:p>
          <a:p>
            <a:pPr marL="0" indent="0">
              <a:buNone/>
            </a:pPr>
            <a:r>
              <a:rPr lang="en-US" dirty="0"/>
              <a:t>A: As the result of the incarnation, the Son of God, the Creator of the universe has taken on human flesh and blood.  Scripture reveals to us that the person of Jesus Christ is both true God and true man.</a:t>
            </a:r>
          </a:p>
          <a:p>
            <a:pPr marL="0" indent="0">
              <a:buNone/>
            </a:pPr>
            <a:endParaRPr lang="en-US" dirty="0"/>
          </a:p>
          <a:p>
            <a:pPr marL="0" indent="0" algn="ctr">
              <a:buNone/>
            </a:pPr>
            <a:r>
              <a:rPr lang="en-US" b="1" dirty="0"/>
              <a:t>Why does Jesus Christ need to be both true God and true man?</a:t>
            </a:r>
          </a:p>
          <a:p>
            <a:pPr marL="0" indent="0" algn="ctr">
              <a:buNone/>
            </a:pPr>
            <a:endParaRPr lang="en-US" dirty="0"/>
          </a:p>
        </p:txBody>
      </p:sp>
    </p:spTree>
    <p:extLst>
      <p:ext uri="{BB962C8B-B14F-4D97-AF65-F5344CB8AC3E}">
        <p14:creationId xmlns:p14="http://schemas.microsoft.com/office/powerpoint/2010/main" val="446983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Activity</a:t>
            </a:r>
          </a:p>
        </p:txBody>
      </p:sp>
      <p:sp>
        <p:nvSpPr>
          <p:cNvPr id="3" name="Content Placeholder 2"/>
          <p:cNvSpPr>
            <a:spLocks noGrp="1"/>
          </p:cNvSpPr>
          <p:nvPr>
            <p:ph idx="1"/>
          </p:nvPr>
        </p:nvSpPr>
        <p:spPr>
          <a:xfrm>
            <a:off x="457200" y="914400"/>
            <a:ext cx="8229600" cy="5740118"/>
          </a:xfrm>
        </p:spPr>
        <p:txBody>
          <a:bodyPr numCol="1">
            <a:normAutofit/>
          </a:bodyPr>
          <a:lstStyle/>
          <a:p>
            <a:pPr>
              <a:buFontTx/>
              <a:buChar char="-"/>
            </a:pPr>
            <a:r>
              <a:rPr lang="en-US" dirty="0"/>
              <a:t>Split into four groups.</a:t>
            </a:r>
          </a:p>
          <a:p>
            <a:pPr>
              <a:buFontTx/>
              <a:buChar char="-"/>
            </a:pPr>
            <a:r>
              <a:rPr lang="en-US" dirty="0"/>
              <a:t>Groups 1 and 3 answer the question, “Why is it necessary for Jesus to be true God?”</a:t>
            </a:r>
          </a:p>
          <a:p>
            <a:pPr lvl="1">
              <a:buFontTx/>
              <a:buChar char="-"/>
            </a:pPr>
            <a:r>
              <a:rPr lang="en-US" dirty="0"/>
              <a:t>John 14:9</a:t>
            </a:r>
          </a:p>
          <a:p>
            <a:pPr lvl="1">
              <a:buFontTx/>
              <a:buChar char="-"/>
            </a:pPr>
            <a:r>
              <a:rPr lang="en-US" dirty="0"/>
              <a:t>1 Peter 1:18-19</a:t>
            </a:r>
          </a:p>
          <a:p>
            <a:pPr lvl="1">
              <a:buFontTx/>
              <a:buChar char="-"/>
            </a:pPr>
            <a:r>
              <a:rPr lang="en-US" dirty="0"/>
              <a:t>Matt. 28:20</a:t>
            </a:r>
          </a:p>
          <a:p>
            <a:pPr lvl="1">
              <a:buFontTx/>
              <a:buChar char="-"/>
            </a:pPr>
            <a:r>
              <a:rPr lang="en-US" dirty="0"/>
              <a:t>1 John 2:1</a:t>
            </a:r>
          </a:p>
          <a:p>
            <a:pPr lvl="1">
              <a:buFontTx/>
              <a:buChar char="-"/>
            </a:pPr>
            <a:r>
              <a:rPr lang="en-US" dirty="0"/>
              <a:t>Eph. 4:10</a:t>
            </a:r>
          </a:p>
          <a:p>
            <a:pPr lvl="1">
              <a:buFontTx/>
              <a:buChar char="-"/>
            </a:pPr>
            <a:r>
              <a:rPr lang="en-US" dirty="0"/>
              <a:t>John 5:27</a:t>
            </a:r>
          </a:p>
          <a:p>
            <a:pPr>
              <a:buFontTx/>
              <a:buChar char="-"/>
            </a:pPr>
            <a:r>
              <a:rPr lang="en-US" dirty="0"/>
              <a:t>Groups 2 and 4 answer the question, “Why is it necessary for Jesus to be true man?” See:</a:t>
            </a:r>
          </a:p>
          <a:p>
            <a:pPr lvl="1">
              <a:buFontTx/>
              <a:buChar char="-"/>
            </a:pPr>
            <a:r>
              <a:rPr lang="en-US" dirty="0"/>
              <a:t>Romans 1:3</a:t>
            </a:r>
          </a:p>
          <a:p>
            <a:pPr lvl="1">
              <a:buFontTx/>
              <a:buChar char="-"/>
            </a:pPr>
            <a:r>
              <a:rPr lang="en-US" dirty="0"/>
              <a:t>Luke 24:39</a:t>
            </a:r>
          </a:p>
          <a:p>
            <a:pPr lvl="1">
              <a:buFontTx/>
              <a:buChar char="-"/>
            </a:pPr>
            <a:r>
              <a:rPr lang="en-US" dirty="0"/>
              <a:t>Matthew 4:2</a:t>
            </a:r>
          </a:p>
          <a:p>
            <a:pPr lvl="1">
              <a:buFontTx/>
              <a:buChar char="-"/>
            </a:pPr>
            <a:r>
              <a:rPr lang="en-US" dirty="0"/>
              <a:t>Romans 5:19</a:t>
            </a:r>
          </a:p>
          <a:p>
            <a:pPr lvl="1">
              <a:buFontTx/>
              <a:buChar char="-"/>
            </a:pPr>
            <a:r>
              <a:rPr lang="en-US" dirty="0"/>
              <a:t>Hebrews 2:14</a:t>
            </a:r>
          </a:p>
          <a:p>
            <a:pPr lvl="1">
              <a:buFontTx/>
              <a:buChar char="-"/>
            </a:pPr>
            <a:r>
              <a:rPr lang="en-US" dirty="0"/>
              <a:t>1 Cor. 15:57</a:t>
            </a:r>
          </a:p>
          <a:p>
            <a:pPr lvl="1">
              <a:buFontTx/>
              <a:buChar char="-"/>
            </a:pPr>
            <a:endParaRPr lang="en-US" dirty="0"/>
          </a:p>
          <a:p>
            <a:pPr algn="ctr">
              <a:buFontTx/>
              <a:buChar char="-"/>
            </a:pPr>
            <a:endParaRPr lang="en-US" dirty="0"/>
          </a:p>
        </p:txBody>
      </p:sp>
    </p:spTree>
    <p:extLst>
      <p:ext uri="{BB962C8B-B14F-4D97-AF65-F5344CB8AC3E}">
        <p14:creationId xmlns:p14="http://schemas.microsoft.com/office/powerpoint/2010/main" val="4278856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15465</TotalTime>
  <Words>1539</Words>
  <Application>Microsoft Macintosh PowerPoint</Application>
  <PresentationFormat>On-screen Show (4:3)</PresentationFormat>
  <Paragraphs>136</Paragraphs>
  <Slides>17</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Courier New</vt:lpstr>
      <vt:lpstr>Palatino Linotype</vt:lpstr>
      <vt:lpstr>Executive</vt:lpstr>
      <vt:lpstr>The Apostles’ Creed</vt:lpstr>
      <vt:lpstr>Review</vt:lpstr>
      <vt:lpstr>2nd Article of the Creed</vt:lpstr>
      <vt:lpstr>Luke 1:26-30</vt:lpstr>
      <vt:lpstr>Luke 1:26-30</vt:lpstr>
      <vt:lpstr>Luke 1:31-35</vt:lpstr>
      <vt:lpstr>Luke 1:36-38</vt:lpstr>
      <vt:lpstr>2nd Article of the Creed</vt:lpstr>
      <vt:lpstr>Activity</vt:lpstr>
      <vt:lpstr>Jesus is True God</vt:lpstr>
      <vt:lpstr>Jesus is True Man</vt:lpstr>
      <vt:lpstr>Two Natures of Christ</vt:lpstr>
      <vt:lpstr>The Small Catechism</vt:lpstr>
      <vt:lpstr>The Small Catechism</vt:lpstr>
      <vt:lpstr>The Small Catechism</vt:lpstr>
      <vt:lpstr>The Small Catechism</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186</cp:revision>
  <dcterms:created xsi:type="dcterms:W3CDTF">2016-10-18T19:14:33Z</dcterms:created>
  <dcterms:modified xsi:type="dcterms:W3CDTF">2019-11-07T01:27:50Z</dcterms:modified>
</cp:coreProperties>
</file>